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90" r:id="rId6"/>
    <p:sldId id="260" r:id="rId7"/>
    <p:sldId id="291" r:id="rId8"/>
    <p:sldId id="261" r:id="rId9"/>
    <p:sldId id="262" r:id="rId10"/>
    <p:sldId id="292" r:id="rId11"/>
    <p:sldId id="263" r:id="rId12"/>
    <p:sldId id="264" r:id="rId13"/>
    <p:sldId id="266" r:id="rId14"/>
    <p:sldId id="267" r:id="rId15"/>
    <p:sldId id="293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96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95" r:id="rId34"/>
    <p:sldId id="284" r:id="rId35"/>
    <p:sldId id="285" r:id="rId36"/>
    <p:sldId id="286" r:id="rId37"/>
    <p:sldId id="287" r:id="rId38"/>
    <p:sldId id="288" r:id="rId39"/>
    <p:sldId id="289" r:id="rId4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4453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91476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1894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26987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392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066735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82546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27590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5870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2161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20928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09649-7442-4A3D-B083-3559EAEC8F96}" type="datetimeFigureOut">
              <a:rPr lang="fr-FR" smtClean="0"/>
              <a:pPr/>
              <a:t>15/05/2020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D1CDB-834B-45DF-B923-749B3C1D83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3698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00250" y="200113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Physiopathologie </a:t>
            </a: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l’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œdème</a:t>
            </a: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aigue du poumon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0797" y="4897277"/>
            <a:ext cx="31058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 smtClean="0"/>
              <a:t>Pr M.Zeggane</a:t>
            </a:r>
            <a:endParaRPr lang="fr-FR" sz="4000" dirty="0"/>
          </a:p>
        </p:txBody>
      </p:sp>
      <p:sp>
        <p:nvSpPr>
          <p:cNvPr id="4" name="Rectangle 3"/>
          <p:cNvSpPr/>
          <p:nvPr/>
        </p:nvSpPr>
        <p:spPr>
          <a:xfrm>
            <a:off x="4014188" y="372199"/>
            <a:ext cx="404822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Université Blida 1</a:t>
            </a:r>
          </a:p>
          <a:p>
            <a:pPr algn="ctr"/>
            <a:r>
              <a:rPr lang="fr-F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Faculté de médecine</a:t>
            </a:r>
            <a:endParaRPr lang="fr-F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 4" descr="Université_Saâd_Dahlab_de_Blida_-_USD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231" y="175846"/>
            <a:ext cx="2470714" cy="2203938"/>
          </a:xfrm>
          <a:prstGeom prst="rect">
            <a:avLst/>
          </a:prstGeom>
        </p:spPr>
      </p:pic>
      <p:pic>
        <p:nvPicPr>
          <p:cNvPr id="6" name="Image 5" descr="Université_Saâd_Dahlab_de_Blida_-_USD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43692" y="175846"/>
            <a:ext cx="2470714" cy="2203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971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595" y="645050"/>
            <a:ext cx="4138412" cy="5647208"/>
          </a:xfrm>
        </p:spPr>
      </p:pic>
    </p:spTree>
    <p:extLst>
      <p:ext uri="{BB962C8B-B14F-4D97-AF65-F5344CB8AC3E}">
        <p14:creationId xmlns="" xmlns:p14="http://schemas.microsoft.com/office/powerpoint/2010/main" val="367894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3/SURFACTANT</a:t>
            </a:r>
            <a:br>
              <a:rPr lang="fr-FR" b="1" dirty="0" smtClean="0"/>
            </a:b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Constitué </a:t>
            </a:r>
            <a:r>
              <a:rPr lang="fr-FR" dirty="0"/>
              <a:t>par une ou plusieurs </a:t>
            </a:r>
            <a:r>
              <a:rPr lang="fr-FR" dirty="0" smtClean="0"/>
              <a:t>lipoprotéines complexes </a:t>
            </a:r>
            <a:r>
              <a:rPr lang="fr-FR" dirty="0"/>
              <a:t>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La principale fraction lipidique du </a:t>
            </a:r>
            <a:r>
              <a:rPr lang="fr-FR" dirty="0" smtClean="0"/>
              <a:t>surfactant est </a:t>
            </a:r>
            <a:r>
              <a:rPr lang="fr-FR" dirty="0"/>
              <a:t>Constituée par des lécithines </a:t>
            </a:r>
            <a:r>
              <a:rPr lang="fr-FR" dirty="0" smtClean="0"/>
              <a:t>saturées capable </a:t>
            </a:r>
            <a:r>
              <a:rPr lang="fr-FR" dirty="0"/>
              <a:t>d’ abaisser fortement la tension </a:t>
            </a:r>
            <a:r>
              <a:rPr lang="fr-FR" dirty="0" smtClean="0"/>
              <a:t>de surface </a:t>
            </a:r>
            <a:r>
              <a:rPr lang="fr-FR" dirty="0"/>
              <a:t>des solutions aqueuses 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La prédominance de phospholipides </a:t>
            </a:r>
            <a:r>
              <a:rPr lang="fr-FR" dirty="0" smtClean="0"/>
              <a:t>saturés est </a:t>
            </a:r>
            <a:r>
              <a:rPr lang="fr-FR" dirty="0" err="1"/>
              <a:t>trés</a:t>
            </a:r>
            <a:r>
              <a:rPr lang="fr-FR" dirty="0"/>
              <a:t> particulière au surfactant</a:t>
            </a:r>
          </a:p>
        </p:txBody>
      </p:sp>
    </p:spTree>
    <p:extLst>
      <p:ext uri="{BB962C8B-B14F-4D97-AF65-F5344CB8AC3E}">
        <p14:creationId xmlns="" xmlns:p14="http://schemas.microsoft.com/office/powerpoint/2010/main" val="2130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 DU SURFACTANT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8674100" cy="4351338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diminuer </a:t>
            </a:r>
            <a:r>
              <a:rPr lang="fr-FR" dirty="0"/>
              <a:t>la tension de surface qui </a:t>
            </a:r>
            <a:r>
              <a:rPr lang="fr-FR" dirty="0" err="1" smtClean="0"/>
              <a:t>empeche</a:t>
            </a:r>
            <a:r>
              <a:rPr lang="fr-FR" dirty="0" smtClean="0"/>
              <a:t> le collapsus de l’ alvéole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 </a:t>
            </a:r>
            <a:r>
              <a:rPr lang="fr-FR" dirty="0"/>
              <a:t>Les molécules d’ eau à la surface de l’ </a:t>
            </a:r>
            <a:r>
              <a:rPr lang="fr-FR" dirty="0" smtClean="0"/>
              <a:t>alvéole ont </a:t>
            </a:r>
            <a:r>
              <a:rPr lang="fr-FR" dirty="0"/>
              <a:t>en effet tendance à interagir et à s’ </a:t>
            </a:r>
            <a:r>
              <a:rPr lang="fr-FR" dirty="0" smtClean="0"/>
              <a:t>attirer incitant </a:t>
            </a:r>
            <a:r>
              <a:rPr lang="fr-FR" dirty="0"/>
              <a:t>l’ alvéole à se </a:t>
            </a:r>
            <a:r>
              <a:rPr lang="fr-FR" dirty="0" err="1"/>
              <a:t>collaber</a:t>
            </a:r>
            <a:r>
              <a:rPr lang="fr-FR" dirty="0" smtClean="0"/>
              <a:t>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les propriétés physicochimiques du surfactant situé à l’ interface entre la phase aqueuse et la phase gazeuse lui permet de réduire l’ augmentation de la tension de surface lors de l’ expansion alvéolaire c’est-à-dire l’inflation et d’ éviter le collapsus alvéolaire lors de la déflation</a:t>
            </a:r>
          </a:p>
        </p:txBody>
      </p:sp>
    </p:spTree>
    <p:extLst>
      <p:ext uri="{BB962C8B-B14F-4D97-AF65-F5344CB8AC3E}">
        <p14:creationId xmlns="" xmlns:p14="http://schemas.microsoft.com/office/powerpoint/2010/main" val="296167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4/capillaire pulmonaire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Les </a:t>
            </a:r>
            <a:r>
              <a:rPr lang="fr-FR" dirty="0"/>
              <a:t>capillaire pulmonaires ont un </a:t>
            </a:r>
            <a:r>
              <a:rPr lang="fr-FR" dirty="0" err="1"/>
              <a:t>diametre</a:t>
            </a:r>
            <a:r>
              <a:rPr lang="fr-FR" dirty="0"/>
              <a:t> de 5 </a:t>
            </a:r>
            <a:r>
              <a:rPr lang="fr-FR" dirty="0" smtClean="0"/>
              <a:t>à </a:t>
            </a:r>
            <a:r>
              <a:rPr lang="el-GR" dirty="0" smtClean="0"/>
              <a:t>7 </a:t>
            </a:r>
            <a:r>
              <a:rPr lang="el-GR" dirty="0"/>
              <a:t>μ</a:t>
            </a:r>
            <a:r>
              <a:rPr lang="fr-FR" dirty="0"/>
              <a:t>m</a:t>
            </a:r>
            <a:r>
              <a:rPr lang="fr-FR" dirty="0" smtClean="0"/>
              <a:t>. 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 </a:t>
            </a:r>
            <a:r>
              <a:rPr lang="fr-FR" dirty="0"/>
              <a:t>Ils sont limités par un endothélium reposant </a:t>
            </a:r>
            <a:r>
              <a:rPr lang="fr-FR" dirty="0" smtClean="0"/>
              <a:t>sur un </a:t>
            </a:r>
            <a:r>
              <a:rPr lang="fr-FR" dirty="0"/>
              <a:t>basale continue.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Les capillaires pulmonaires </a:t>
            </a:r>
            <a:r>
              <a:rPr lang="fr-FR" dirty="0" smtClean="0"/>
              <a:t>sont :      </a:t>
            </a:r>
          </a:p>
          <a:p>
            <a:pPr marL="457200" lvl="1" indent="0">
              <a:buNone/>
            </a:pPr>
            <a:r>
              <a:rPr lang="fr-FR" dirty="0" smtClean="0"/>
              <a:t>de </a:t>
            </a:r>
            <a:r>
              <a:rPr lang="fr-FR" dirty="0"/>
              <a:t>type </a:t>
            </a:r>
            <a:r>
              <a:rPr lang="fr-FR" dirty="0" smtClean="0"/>
              <a:t>capillaire continue </a:t>
            </a:r>
            <a:r>
              <a:rPr lang="fr-FR" dirty="0"/>
              <a:t>à jonction moins serres que celles </a:t>
            </a:r>
            <a:r>
              <a:rPr lang="fr-FR" dirty="0" smtClean="0"/>
              <a:t>des capillaires </a:t>
            </a:r>
            <a:r>
              <a:rPr lang="fr-FR" dirty="0"/>
              <a:t>cérébrales.</a:t>
            </a:r>
          </a:p>
          <a:p>
            <a:pPr marL="457200" lvl="1" indent="0">
              <a:buNone/>
            </a:pPr>
            <a:r>
              <a:rPr lang="fr-FR" dirty="0" smtClean="0"/>
              <a:t> </a:t>
            </a:r>
            <a:r>
              <a:rPr lang="fr-FR" dirty="0"/>
              <a:t>Les cellules endothéliales sont riches </a:t>
            </a:r>
            <a:r>
              <a:rPr lang="fr-FR" dirty="0" smtClean="0"/>
              <a:t>en  </a:t>
            </a:r>
            <a:r>
              <a:rPr lang="fr-FR" dirty="0" err="1" smtClean="0"/>
              <a:t>myofilaments</a:t>
            </a:r>
            <a:r>
              <a:rPr lang="fr-FR" dirty="0" smtClean="0"/>
              <a:t> </a:t>
            </a:r>
            <a:r>
              <a:rPr lang="fr-FR" dirty="0"/>
              <a:t>et paraissent susceptibles de </a:t>
            </a:r>
            <a:r>
              <a:rPr lang="fr-FR" dirty="0" smtClean="0"/>
              <a:t>se contracter </a:t>
            </a:r>
            <a:r>
              <a:rPr lang="fr-FR" dirty="0"/>
              <a:t>sous l’effet de l’ histamine de </a:t>
            </a:r>
            <a:r>
              <a:rPr lang="fr-FR" dirty="0" smtClean="0"/>
              <a:t>la </a:t>
            </a:r>
            <a:r>
              <a:rPr lang="fr-FR" dirty="0" err="1" smtClean="0"/>
              <a:t>serotonine</a:t>
            </a:r>
            <a:r>
              <a:rPr lang="fr-FR" dirty="0" smtClean="0"/>
              <a:t> </a:t>
            </a:r>
            <a:r>
              <a:rPr lang="fr-FR" dirty="0"/>
              <a:t>de la bradykinine</a:t>
            </a:r>
          </a:p>
        </p:txBody>
      </p:sp>
    </p:spTree>
    <p:extLst>
      <p:ext uri="{BB962C8B-B14F-4D97-AF65-F5344CB8AC3E}">
        <p14:creationId xmlns="" xmlns:p14="http://schemas.microsoft.com/office/powerpoint/2010/main" val="191762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III-RAPPEL PHYSIOLOGIQUE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975459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La </a:t>
            </a:r>
            <a:r>
              <a:rPr lang="fr-FR" dirty="0"/>
              <a:t>circulation pulmonaire comprend un </a:t>
            </a:r>
            <a:r>
              <a:rPr lang="fr-FR" dirty="0" smtClean="0"/>
              <a:t>circuit vasculaire </a:t>
            </a:r>
            <a:r>
              <a:rPr lang="fr-FR" dirty="0"/>
              <a:t>complet</a:t>
            </a:r>
            <a:r>
              <a:rPr lang="fr-FR" dirty="0" smtClean="0"/>
              <a:t>: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 Artères </a:t>
            </a:r>
            <a:r>
              <a:rPr lang="fr-FR" dirty="0"/>
              <a:t>–capillaires-veines et lymphatiques.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 </a:t>
            </a:r>
            <a:r>
              <a:rPr lang="fr-FR" dirty="0"/>
              <a:t>La circulation pulmonaire sépare le </a:t>
            </a:r>
            <a:r>
              <a:rPr lang="fr-FR" dirty="0" err="1"/>
              <a:t>coeur</a:t>
            </a:r>
            <a:r>
              <a:rPr lang="fr-FR" dirty="0"/>
              <a:t> </a:t>
            </a:r>
            <a:r>
              <a:rPr lang="fr-FR" dirty="0" smtClean="0"/>
              <a:t>droit dont </a:t>
            </a:r>
            <a:r>
              <a:rPr lang="fr-FR" dirty="0"/>
              <a:t>elle </a:t>
            </a:r>
            <a:r>
              <a:rPr lang="fr-FR" dirty="0" err="1"/>
              <a:t>recoit</a:t>
            </a:r>
            <a:r>
              <a:rPr lang="fr-FR" dirty="0"/>
              <a:t> du sang veineux par </a:t>
            </a:r>
            <a:r>
              <a:rPr lang="fr-FR" dirty="0" smtClean="0"/>
              <a:t>l’artère pulmonaire </a:t>
            </a:r>
            <a:r>
              <a:rPr lang="fr-FR" dirty="0"/>
              <a:t>du </a:t>
            </a:r>
            <a:r>
              <a:rPr lang="fr-FR" dirty="0" err="1"/>
              <a:t>coeur</a:t>
            </a:r>
            <a:r>
              <a:rPr lang="fr-FR" dirty="0"/>
              <a:t> gauche à qui elle </a:t>
            </a:r>
            <a:r>
              <a:rPr lang="fr-FR" dirty="0" err="1" smtClean="0"/>
              <a:t>envoit</a:t>
            </a:r>
            <a:r>
              <a:rPr lang="fr-FR" dirty="0" smtClean="0"/>
              <a:t> par </a:t>
            </a:r>
            <a:r>
              <a:rPr lang="fr-FR" dirty="0"/>
              <a:t>les veines </a:t>
            </a:r>
            <a:r>
              <a:rPr lang="fr-FR" dirty="0" err="1"/>
              <a:t>pulmoniares</a:t>
            </a:r>
            <a:r>
              <a:rPr lang="fr-FR" dirty="0"/>
              <a:t> un sang </a:t>
            </a:r>
            <a:r>
              <a:rPr lang="fr-FR" dirty="0" err="1" smtClean="0"/>
              <a:t>arteriel</a:t>
            </a:r>
            <a:r>
              <a:rPr lang="fr-FR" dirty="0" smtClean="0"/>
              <a:t> lors </a:t>
            </a:r>
            <a:r>
              <a:rPr lang="fr-FR" dirty="0"/>
              <a:t>de </a:t>
            </a:r>
            <a:r>
              <a:rPr lang="fr-FR" dirty="0" err="1" smtClean="0"/>
              <a:t>son</a:t>
            </a:r>
            <a:r>
              <a:rPr lang="fr-FR" dirty="0" err="1"/>
              <a:t>passage</a:t>
            </a:r>
            <a:r>
              <a:rPr lang="fr-FR" dirty="0"/>
              <a:t> dans les </a:t>
            </a:r>
            <a:r>
              <a:rPr lang="fr-FR" dirty="0" smtClean="0"/>
              <a:t>capillaires pulmonaires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87572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078" y="1143362"/>
            <a:ext cx="5125792" cy="4368796"/>
          </a:xfrm>
        </p:spPr>
      </p:pic>
    </p:spTree>
    <p:extLst>
      <p:ext uri="{BB962C8B-B14F-4D97-AF65-F5344CB8AC3E}">
        <p14:creationId xmlns="" xmlns:p14="http://schemas.microsoft.com/office/powerpoint/2010/main" val="329246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III-RAPPEL PHYSIOLOGIQUE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Le </a:t>
            </a:r>
            <a:r>
              <a:rPr lang="fr-FR" dirty="0"/>
              <a:t>drainage lymphatique du tissu pulmonaire </a:t>
            </a:r>
            <a:r>
              <a:rPr lang="fr-FR" dirty="0" smtClean="0"/>
              <a:t>est   abondant </a:t>
            </a:r>
            <a:r>
              <a:rPr lang="fr-FR" dirty="0"/>
              <a:t>et </a:t>
            </a:r>
            <a:r>
              <a:rPr lang="fr-FR" dirty="0" err="1"/>
              <a:t>debute</a:t>
            </a:r>
            <a:r>
              <a:rPr lang="fr-FR" dirty="0"/>
              <a:t> au niveau des </a:t>
            </a:r>
            <a:r>
              <a:rPr lang="fr-FR" dirty="0" smtClean="0"/>
              <a:t>bronchioles terminales</a:t>
            </a:r>
            <a:r>
              <a:rPr lang="fr-FR" dirty="0"/>
              <a:t>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 il existe des échanges liquidiens entre le </a:t>
            </a:r>
            <a:r>
              <a:rPr lang="fr-FR" dirty="0" smtClean="0"/>
              <a:t>secteur interstitiel </a:t>
            </a:r>
            <a:r>
              <a:rPr lang="fr-FR" dirty="0"/>
              <a:t>et secteur capillaire sous le contrôle </a:t>
            </a:r>
            <a:r>
              <a:rPr lang="fr-FR" dirty="0" smtClean="0"/>
              <a:t>du drainage </a:t>
            </a:r>
            <a:r>
              <a:rPr lang="fr-FR" dirty="0"/>
              <a:t>lymphatique.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Le gradient de pression hydrostatique tend à </a:t>
            </a:r>
            <a:r>
              <a:rPr lang="fr-FR" dirty="0" smtClean="0"/>
              <a:t>faire sortir </a:t>
            </a:r>
            <a:r>
              <a:rPr lang="fr-FR" dirty="0"/>
              <a:t>le liquide des vaisseaux.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Le gradient de pression oncotique s’ oppose </a:t>
            </a:r>
            <a:r>
              <a:rPr lang="fr-FR" dirty="0" smtClean="0"/>
              <a:t>à cette </a:t>
            </a:r>
            <a:r>
              <a:rPr lang="fr-FR" dirty="0"/>
              <a:t>transsudation de liquide</a:t>
            </a:r>
          </a:p>
        </p:txBody>
      </p:sp>
    </p:spTree>
    <p:extLst>
      <p:ext uri="{BB962C8B-B14F-4D97-AF65-F5344CB8AC3E}">
        <p14:creationId xmlns="" xmlns:p14="http://schemas.microsoft.com/office/powerpoint/2010/main" val="384634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III-Rappel physiologique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Il existe un passage du liquide du capillaire vers l’</a:t>
            </a:r>
            <a:r>
              <a:rPr lang="fr-FR" dirty="0" err="1" smtClean="0"/>
              <a:t>interstitum</a:t>
            </a:r>
            <a:r>
              <a:rPr lang="fr-FR" dirty="0" smtClean="0"/>
              <a:t> .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 En effet l’ </a:t>
            </a:r>
            <a:r>
              <a:rPr lang="fr-FR" dirty="0" err="1" smtClean="0"/>
              <a:t>endothelium</a:t>
            </a:r>
            <a:r>
              <a:rPr lang="fr-FR" dirty="0" smtClean="0"/>
              <a:t> </a:t>
            </a:r>
            <a:r>
              <a:rPr lang="fr-FR" dirty="0" err="1" smtClean="0"/>
              <a:t>presente</a:t>
            </a:r>
            <a:r>
              <a:rPr lang="fr-FR" dirty="0" smtClean="0"/>
              <a:t> une certaine </a:t>
            </a:r>
            <a:r>
              <a:rPr lang="fr-FR" dirty="0" err="1" smtClean="0"/>
              <a:t>permeabilité</a:t>
            </a:r>
            <a:r>
              <a:rPr lang="fr-FR" dirty="0" smtClean="0"/>
              <a:t> et le bilan des forces qui s’ exercent de part et d’ autre de l’ </a:t>
            </a:r>
            <a:r>
              <a:rPr lang="fr-FR" dirty="0" err="1" smtClean="0"/>
              <a:t>endothelium</a:t>
            </a:r>
            <a:r>
              <a:rPr lang="fr-FR" dirty="0" smtClean="0"/>
              <a:t> se fait en faveur d’ une extravasation de liquide.</a:t>
            </a:r>
          </a:p>
          <a:p>
            <a:pPr marL="0" indent="0">
              <a:buClr>
                <a:srgbClr val="C00000"/>
              </a:buClr>
              <a:buNone/>
            </a:pPr>
            <a:endParaRPr lang="fr-FR" dirty="0" smtClean="0"/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 Les mouvements de fluide à travers les </a:t>
            </a:r>
            <a:r>
              <a:rPr lang="fr-FR" dirty="0" err="1" smtClean="0"/>
              <a:t>endotheliums</a:t>
            </a:r>
            <a:r>
              <a:rPr lang="fr-FR" dirty="0" smtClean="0"/>
              <a:t> et notamment l’ </a:t>
            </a:r>
            <a:r>
              <a:rPr lang="fr-FR" dirty="0" err="1" smtClean="0"/>
              <a:t>endothelium</a:t>
            </a:r>
            <a:r>
              <a:rPr lang="fr-FR" dirty="0" smtClean="0"/>
              <a:t> </a:t>
            </a:r>
            <a:r>
              <a:rPr lang="fr-FR" dirty="0" err="1" smtClean="0"/>
              <a:t>pulmoniare</a:t>
            </a:r>
            <a:r>
              <a:rPr lang="fr-FR" dirty="0" smtClean="0"/>
              <a:t> sont estimes par la </a:t>
            </a:r>
            <a:r>
              <a:rPr lang="fr-FR" dirty="0" err="1" smtClean="0"/>
              <a:t>loie</a:t>
            </a:r>
            <a:r>
              <a:rPr lang="fr-FR" dirty="0" smtClean="0"/>
              <a:t> de </a:t>
            </a:r>
            <a:r>
              <a:rPr lang="fr-FR" dirty="0" err="1" smtClean="0"/>
              <a:t>starling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51557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IV-PHYSIOPATHOLOGIE</a:t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463040"/>
            <a:ext cx="10160727" cy="471392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 smtClean="0"/>
              <a:t>les échanges liquidiens existant entre secteur interstitiel et                         </a:t>
            </a:r>
          </a:p>
          <a:p>
            <a:pPr marL="0" indent="0">
              <a:buNone/>
            </a:pPr>
            <a:r>
              <a:rPr lang="fr-FR" dirty="0" smtClean="0"/>
              <a:t>secteur capillaire sont régi par la formule :</a:t>
            </a:r>
          </a:p>
          <a:p>
            <a:pPr marL="0" indent="0" algn="ctr">
              <a:buNone/>
            </a:pPr>
            <a:r>
              <a:rPr lang="fr-FR" dirty="0" smtClean="0"/>
              <a:t>Q = K (PCP + p </a:t>
            </a:r>
            <a:r>
              <a:rPr lang="fr-FR" dirty="0" err="1" smtClean="0"/>
              <a:t>int</a:t>
            </a:r>
            <a:r>
              <a:rPr lang="fr-FR" dirty="0" smtClean="0"/>
              <a:t>) - (</a:t>
            </a:r>
            <a:r>
              <a:rPr lang="fr-FR" dirty="0" err="1" smtClean="0"/>
              <a:t>Pint</a:t>
            </a:r>
            <a:r>
              <a:rPr lang="fr-FR" dirty="0" smtClean="0"/>
              <a:t> + p </a:t>
            </a:r>
            <a:r>
              <a:rPr lang="fr-FR" dirty="0" err="1" smtClean="0"/>
              <a:t>pl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r>
              <a:rPr lang="fr-FR" dirty="0" smtClean="0"/>
              <a:t>où</a:t>
            </a:r>
          </a:p>
          <a:p>
            <a:pPr marL="0" indent="0">
              <a:buNone/>
            </a:pPr>
            <a:r>
              <a:rPr lang="fr-FR" dirty="0" smtClean="0"/>
              <a:t>Q = flux liquidien entre capillaire et </a:t>
            </a:r>
            <a:r>
              <a:rPr lang="fr-FR" dirty="0" err="1" smtClean="0"/>
              <a:t>intersititium</a:t>
            </a:r>
            <a:r>
              <a:rPr lang="fr-FR" dirty="0" smtClean="0"/>
              <a:t>.</a:t>
            </a:r>
          </a:p>
          <a:p>
            <a:pPr marL="0" indent="0">
              <a:buNone/>
            </a:pPr>
            <a:r>
              <a:rPr lang="fr-FR" dirty="0" smtClean="0"/>
              <a:t>K est le coefficient de perméabilité de la barrière</a:t>
            </a:r>
          </a:p>
          <a:p>
            <a:pPr marL="0" indent="0">
              <a:buNone/>
            </a:pPr>
            <a:r>
              <a:rPr lang="fr-FR" dirty="0" err="1" smtClean="0"/>
              <a:t>alvéolocapillaire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PCP = pression capillaire pulmonaire        </a:t>
            </a:r>
          </a:p>
          <a:p>
            <a:pPr marL="0" indent="0">
              <a:buNone/>
            </a:pPr>
            <a:r>
              <a:rPr lang="fr-FR" dirty="0" smtClean="0"/>
              <a:t>p </a:t>
            </a:r>
            <a:r>
              <a:rPr lang="fr-FR" dirty="0" err="1" smtClean="0"/>
              <a:t>int</a:t>
            </a:r>
            <a:r>
              <a:rPr lang="fr-FR" dirty="0" smtClean="0"/>
              <a:t> = pression du liquide interstitiel</a:t>
            </a:r>
          </a:p>
          <a:p>
            <a:pPr marL="0" indent="0">
              <a:buNone/>
            </a:pPr>
            <a:r>
              <a:rPr lang="fr-FR" dirty="0" err="1" smtClean="0"/>
              <a:t>Pint</a:t>
            </a:r>
            <a:r>
              <a:rPr lang="fr-FR" dirty="0" smtClean="0"/>
              <a:t> = pression de l'</a:t>
            </a:r>
            <a:r>
              <a:rPr lang="fr-FR" dirty="0" err="1" smtClean="0"/>
              <a:t>interstitium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p </a:t>
            </a:r>
            <a:r>
              <a:rPr lang="fr-FR" dirty="0" err="1" smtClean="0"/>
              <a:t>pl</a:t>
            </a:r>
            <a:r>
              <a:rPr lang="fr-FR" dirty="0" smtClean="0"/>
              <a:t> = pression oncotique plasmatique.</a:t>
            </a:r>
          </a:p>
          <a:p>
            <a:pPr marL="0" indent="0">
              <a:buNone/>
            </a:pPr>
            <a:r>
              <a:rPr lang="fr-FR" dirty="0" smtClean="0"/>
              <a:t>L'</a:t>
            </a:r>
            <a:r>
              <a:rPr lang="fr-FR" dirty="0" err="1" smtClean="0"/>
              <a:t>oedème</a:t>
            </a:r>
            <a:r>
              <a:rPr lang="fr-FR" dirty="0" smtClean="0"/>
              <a:t> pulmonaire survient lorsqu'il </a:t>
            </a:r>
            <a:r>
              <a:rPr lang="fr-FR" dirty="0" err="1" smtClean="0"/>
              <a:t>éxiste</a:t>
            </a:r>
            <a:r>
              <a:rPr lang="fr-FR" dirty="0" smtClean="0"/>
              <a:t> une élévation du premier terme de l'équation ou une diminution du 2</a:t>
            </a:r>
            <a:r>
              <a:rPr lang="fr-FR" baseline="30000" dirty="0" smtClean="0"/>
              <a:t>ème</a:t>
            </a:r>
            <a:r>
              <a:rPr lang="fr-FR" dirty="0" smtClean="0"/>
              <a:t> terme de l'équation.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9923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IV-PHYSIOPATHOLOGIE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15318" y="132986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Les </a:t>
            </a:r>
            <a:r>
              <a:rPr lang="fr-FR" b="1" dirty="0"/>
              <a:t>Facteurs incrimines dans la genèse d’ </a:t>
            </a:r>
            <a:r>
              <a:rPr lang="fr-FR" b="1" dirty="0" smtClean="0"/>
              <a:t>un </a:t>
            </a:r>
            <a:r>
              <a:rPr lang="fr-FR" b="1" dirty="0" err="1" smtClean="0"/>
              <a:t>oedème</a:t>
            </a:r>
            <a:r>
              <a:rPr lang="fr-FR" b="1" dirty="0" smtClean="0"/>
              <a:t> </a:t>
            </a:r>
            <a:r>
              <a:rPr lang="fr-FR" b="1" dirty="0"/>
              <a:t>aigu pulmonaire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endParaRPr lang="fr-FR" dirty="0"/>
          </a:p>
          <a:p>
            <a:pPr marL="457200" lvl="1" indent="0">
              <a:buNone/>
            </a:pPr>
            <a:r>
              <a:rPr lang="fr-FR" dirty="0"/>
              <a:t>1-augmentation de la pression </a:t>
            </a:r>
            <a:r>
              <a:rPr lang="fr-FR" dirty="0" smtClean="0"/>
              <a:t>capillaire pulmonaire</a:t>
            </a:r>
            <a:r>
              <a:rPr lang="fr-FR" dirty="0"/>
              <a:t>.</a:t>
            </a:r>
          </a:p>
          <a:p>
            <a:pPr marL="457200" lvl="1" indent="0">
              <a:buNone/>
            </a:pPr>
            <a:r>
              <a:rPr lang="fr-FR" dirty="0"/>
              <a:t>2-augmentation de la perméabilité capillaire.</a:t>
            </a:r>
          </a:p>
          <a:p>
            <a:pPr marL="457200" lvl="1" indent="0">
              <a:buNone/>
            </a:pPr>
            <a:r>
              <a:rPr lang="fr-FR" dirty="0"/>
              <a:t>3-diminution de la pression capillaire.</a:t>
            </a:r>
          </a:p>
          <a:p>
            <a:pPr marL="457200" lvl="1" indent="0">
              <a:buNone/>
            </a:pPr>
            <a:r>
              <a:rPr lang="fr-FR" dirty="0"/>
              <a:t>4-blocage du réseau lymphatique.</a:t>
            </a:r>
          </a:p>
          <a:p>
            <a:pPr marL="457200" lvl="1" indent="0">
              <a:buNone/>
            </a:pPr>
            <a:r>
              <a:rPr lang="fr-FR" dirty="0"/>
              <a:t>5-altération du surfactant</a:t>
            </a:r>
          </a:p>
        </p:txBody>
      </p:sp>
    </p:spTree>
    <p:extLst>
      <p:ext uri="{BB962C8B-B14F-4D97-AF65-F5344CB8AC3E}">
        <p14:creationId xmlns="" xmlns:p14="http://schemas.microsoft.com/office/powerpoint/2010/main" val="354230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I-INTRODUCTION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 II-RAPPEL </a:t>
            </a:r>
            <a:r>
              <a:rPr lang="fr-FR" dirty="0">
                <a:solidFill>
                  <a:srgbClr val="FF0000"/>
                </a:solidFill>
              </a:rPr>
              <a:t>ANATOMIE FONCTIONNELLE DE LA </a:t>
            </a:r>
            <a:r>
              <a:rPr lang="fr-FR" dirty="0" smtClean="0">
                <a:solidFill>
                  <a:srgbClr val="FF0000"/>
                </a:solidFill>
              </a:rPr>
              <a:t>MEMBRANE  ALVEOLO </a:t>
            </a:r>
            <a:r>
              <a:rPr lang="fr-FR" dirty="0">
                <a:solidFill>
                  <a:srgbClr val="FF0000"/>
                </a:solidFill>
              </a:rPr>
              <a:t>CAPILLAIRE:</a:t>
            </a:r>
          </a:p>
          <a:p>
            <a:pPr marL="457200" lvl="1" indent="0">
              <a:buNone/>
            </a:pPr>
            <a:r>
              <a:rPr lang="fr-FR" dirty="0">
                <a:solidFill>
                  <a:srgbClr val="FF0000"/>
                </a:solidFill>
              </a:rPr>
              <a:t>1/l’alvéole</a:t>
            </a:r>
          </a:p>
          <a:p>
            <a:pPr marL="457200" lvl="1" indent="0">
              <a:buNone/>
            </a:pPr>
            <a:r>
              <a:rPr lang="fr-FR" dirty="0">
                <a:solidFill>
                  <a:srgbClr val="FF0000"/>
                </a:solidFill>
              </a:rPr>
              <a:t>2/épithélium alvéolaire</a:t>
            </a:r>
          </a:p>
          <a:p>
            <a:pPr marL="457200" lvl="1" indent="0">
              <a:buNone/>
            </a:pPr>
            <a:r>
              <a:rPr lang="fr-FR" dirty="0">
                <a:solidFill>
                  <a:srgbClr val="FF0000"/>
                </a:solidFill>
              </a:rPr>
              <a:t>3/surfactant</a:t>
            </a:r>
          </a:p>
          <a:p>
            <a:pPr marL="457200" lvl="1" indent="0">
              <a:buNone/>
            </a:pPr>
            <a:r>
              <a:rPr lang="fr-FR" dirty="0">
                <a:solidFill>
                  <a:srgbClr val="FF0000"/>
                </a:solidFill>
              </a:rPr>
              <a:t>4/capillaire.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 III-RAPPEL </a:t>
            </a:r>
            <a:r>
              <a:rPr lang="fr-FR" dirty="0">
                <a:solidFill>
                  <a:srgbClr val="FF0000"/>
                </a:solidFill>
              </a:rPr>
              <a:t>PHYSIOLOGIQUE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 IV-PHYSIOPATHOLOGIE</a:t>
            </a:r>
            <a:r>
              <a:rPr lang="fr-FR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 V-DEFINITION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 VI-OEDEME </a:t>
            </a:r>
            <a:r>
              <a:rPr lang="fr-FR" dirty="0">
                <a:solidFill>
                  <a:srgbClr val="FF0000"/>
                </a:solidFill>
              </a:rPr>
              <a:t>PULMONAIRE LESIONNEL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 VII-OEDEME </a:t>
            </a:r>
            <a:r>
              <a:rPr lang="fr-FR" dirty="0">
                <a:solidFill>
                  <a:srgbClr val="FF0000"/>
                </a:solidFill>
              </a:rPr>
              <a:t>PULMONAIRE </a:t>
            </a:r>
            <a:r>
              <a:rPr lang="fr-FR" dirty="0" smtClean="0">
                <a:solidFill>
                  <a:srgbClr val="FF0000"/>
                </a:solidFill>
              </a:rPr>
              <a:t>CARDIOGENIQUE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 VIII-CONCLUSION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58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V-DEFINITION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oedème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aigue du poumon survient quand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 liquide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plasmatique diffuse dans les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espaces extravasculaires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pulmonaires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types d’ OAP:</a:t>
            </a:r>
          </a:p>
          <a:p>
            <a:pPr marL="0" indent="0">
              <a:buNone/>
            </a:pPr>
            <a:r>
              <a:rPr lang="fr-FR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</a:t>
            </a:r>
            <a:r>
              <a:rPr lang="fr-FR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oedème</a:t>
            </a:r>
            <a:r>
              <a:rPr lang="fr-FR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lésionnel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altération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membrane alvéolo-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capillaire</a:t>
            </a:r>
          </a:p>
          <a:p>
            <a:pPr marL="0" indent="0">
              <a:buNone/>
            </a:pPr>
            <a:r>
              <a:rPr lang="fr-FR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2/</a:t>
            </a:r>
            <a:r>
              <a:rPr lang="fr-FR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oedème</a:t>
            </a:r>
            <a:r>
              <a:rPr lang="fr-FR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pulmonaire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cardiogénique par hyperpression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capillaire pulmonaire</a:t>
            </a:r>
          </a:p>
        </p:txBody>
      </p:sp>
    </p:spTree>
    <p:extLst>
      <p:ext uri="{BB962C8B-B14F-4D97-AF65-F5344CB8AC3E}">
        <p14:creationId xmlns="" xmlns:p14="http://schemas.microsoft.com/office/powerpoint/2010/main" val="320737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V-DEFINITION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 </a:t>
            </a:r>
            <a:r>
              <a:rPr lang="fr-FR" dirty="0"/>
              <a:t>L’ épithélium étant beaucoup </a:t>
            </a:r>
            <a:r>
              <a:rPr lang="fr-FR" dirty="0" smtClean="0"/>
              <a:t>moins </a:t>
            </a:r>
            <a:r>
              <a:rPr lang="fr-FR" dirty="0" err="1" smtClean="0"/>
              <a:t>permeable</a:t>
            </a:r>
            <a:r>
              <a:rPr lang="fr-FR" dirty="0" smtClean="0"/>
              <a:t> </a:t>
            </a:r>
            <a:r>
              <a:rPr lang="fr-FR" dirty="0"/>
              <a:t>que l’ </a:t>
            </a:r>
            <a:r>
              <a:rPr lang="fr-FR" dirty="0" err="1" smtClean="0"/>
              <a:t>endothelium</a:t>
            </a:r>
            <a:r>
              <a:rPr lang="fr-FR" dirty="0"/>
              <a:t>.</a:t>
            </a:r>
            <a:endParaRPr lang="fr-FR" dirty="0" smtClean="0"/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 cette </a:t>
            </a:r>
            <a:r>
              <a:rPr lang="fr-FR" dirty="0" err="1" smtClean="0"/>
              <a:t>clairence</a:t>
            </a:r>
            <a:r>
              <a:rPr lang="fr-FR" dirty="0" smtClean="0"/>
              <a:t> </a:t>
            </a:r>
            <a:r>
              <a:rPr lang="fr-FR" dirty="0" err="1" smtClean="0"/>
              <a:t>depend</a:t>
            </a:r>
            <a:r>
              <a:rPr lang="fr-FR" dirty="0" smtClean="0"/>
              <a:t> d’ un transport ionique actif </a:t>
            </a:r>
            <a:r>
              <a:rPr lang="fr-FR" dirty="0" err="1" smtClean="0"/>
              <a:t>transepitheliale</a:t>
            </a:r>
            <a:r>
              <a:rPr lang="fr-FR" dirty="0" smtClean="0"/>
              <a:t> qui </a:t>
            </a:r>
            <a:r>
              <a:rPr lang="fr-FR" dirty="0" err="1" smtClean="0"/>
              <a:t>cree</a:t>
            </a:r>
            <a:r>
              <a:rPr lang="fr-FR" dirty="0" smtClean="0"/>
              <a:t> un gradient osmotique menant à une </a:t>
            </a:r>
            <a:r>
              <a:rPr lang="fr-FR" dirty="0" err="1" smtClean="0"/>
              <a:t>reabsorption</a:t>
            </a:r>
            <a:r>
              <a:rPr lang="fr-FR" dirty="0" smtClean="0"/>
              <a:t> d’ eau vers l’ </a:t>
            </a:r>
            <a:r>
              <a:rPr lang="fr-FR" dirty="0" err="1" smtClean="0"/>
              <a:t>interstitium</a:t>
            </a:r>
            <a:r>
              <a:rPr lang="fr-FR" dirty="0" smtClean="0"/>
              <a:t>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 err="1" smtClean="0"/>
              <a:t>Schematiquement</a:t>
            </a:r>
            <a:r>
              <a:rPr lang="fr-FR" dirty="0" smtClean="0"/>
              <a:t> </a:t>
            </a:r>
            <a:r>
              <a:rPr lang="fr-FR" dirty="0"/>
              <a:t>le transport d’ eau suit </a:t>
            </a:r>
            <a:r>
              <a:rPr lang="fr-FR" dirty="0" smtClean="0"/>
              <a:t>un gradient de            concentration ionique  principalement </a:t>
            </a:r>
            <a:r>
              <a:rPr lang="fr-FR" dirty="0"/>
              <a:t>de sodium</a:t>
            </a:r>
          </a:p>
        </p:txBody>
      </p:sp>
    </p:spTree>
    <p:extLst>
      <p:ext uri="{BB962C8B-B14F-4D97-AF65-F5344CB8AC3E}">
        <p14:creationId xmlns="" xmlns:p14="http://schemas.microsoft.com/office/powerpoint/2010/main" val="379330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V-DEFINITION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9372600" cy="4351338"/>
          </a:xfrm>
        </p:spPr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Au </a:t>
            </a:r>
            <a:r>
              <a:rPr lang="fr-FR" dirty="0"/>
              <a:t>pole basal des </a:t>
            </a:r>
            <a:r>
              <a:rPr lang="fr-FR" dirty="0" err="1"/>
              <a:t>pneumocytes</a:t>
            </a:r>
            <a:r>
              <a:rPr lang="fr-FR" dirty="0"/>
              <a:t> </a:t>
            </a:r>
            <a:r>
              <a:rPr lang="fr-FR" dirty="0" smtClean="0"/>
              <a:t>coté  </a:t>
            </a:r>
            <a:r>
              <a:rPr lang="fr-FR" dirty="0" err="1" smtClean="0"/>
              <a:t>interstitium</a:t>
            </a:r>
            <a:r>
              <a:rPr lang="fr-FR" dirty="0" smtClean="0"/>
              <a:t> </a:t>
            </a:r>
            <a:r>
              <a:rPr lang="fr-FR" dirty="0"/>
              <a:t>la pompe Na+/k</a:t>
            </a:r>
            <a:r>
              <a:rPr lang="fr-FR" dirty="0" smtClean="0"/>
              <a:t>+ consommatrice </a:t>
            </a:r>
            <a:r>
              <a:rPr lang="fr-FR" dirty="0"/>
              <a:t>d’ ATP (Na/k-ATP ase</a:t>
            </a:r>
            <a:r>
              <a:rPr lang="fr-FR" dirty="0" smtClean="0"/>
              <a:t>) maintient </a:t>
            </a:r>
            <a:r>
              <a:rPr lang="fr-FR" dirty="0"/>
              <a:t>des </a:t>
            </a:r>
            <a:r>
              <a:rPr lang="fr-FR" dirty="0" smtClean="0"/>
              <a:t>gradients      transmembranaires </a:t>
            </a:r>
            <a:r>
              <a:rPr lang="fr-FR" dirty="0"/>
              <a:t>de Na + et de K </a:t>
            </a:r>
            <a:r>
              <a:rPr lang="fr-FR" dirty="0" smtClean="0"/>
              <a:t>+ dans </a:t>
            </a:r>
            <a:r>
              <a:rPr lang="fr-FR" dirty="0"/>
              <a:t>la cellule contre leur gradient </a:t>
            </a:r>
            <a:r>
              <a:rPr lang="fr-FR" dirty="0" smtClean="0"/>
              <a:t>de  centration </a:t>
            </a:r>
            <a:r>
              <a:rPr lang="fr-FR" dirty="0"/>
              <a:t>respectifs.</a:t>
            </a:r>
          </a:p>
        </p:txBody>
      </p:sp>
    </p:spTree>
    <p:extLst>
      <p:ext uri="{BB962C8B-B14F-4D97-AF65-F5344CB8AC3E}">
        <p14:creationId xmlns="" xmlns:p14="http://schemas.microsoft.com/office/powerpoint/2010/main" val="154659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VI-OAP LESIONNEL</a:t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19881"/>
            <a:ext cx="10515600" cy="4657082"/>
          </a:xfrm>
        </p:spPr>
        <p:txBody>
          <a:bodyPr>
            <a:normAutofit/>
          </a:bodyPr>
          <a:lstStyle/>
          <a:p>
            <a:pPr marL="0" indent="0">
              <a:buClr>
                <a:srgbClr val="C00000"/>
              </a:buClr>
              <a:buNone/>
            </a:pPr>
            <a:r>
              <a:rPr lang="fr-FR" sz="2400" dirty="0" smtClean="0"/>
              <a:t>Lié </a:t>
            </a:r>
            <a:r>
              <a:rPr lang="fr-FR" sz="2400" dirty="0"/>
              <a:t>à une augmentation de la </a:t>
            </a:r>
            <a:r>
              <a:rPr lang="fr-FR" sz="2400" dirty="0" err="1"/>
              <a:t>pérméabilité</a:t>
            </a:r>
            <a:r>
              <a:rPr lang="fr-FR" sz="2400" dirty="0"/>
              <a:t> </a:t>
            </a:r>
            <a:r>
              <a:rPr lang="fr-FR" sz="2400" dirty="0" smtClean="0"/>
              <a:t>par altération </a:t>
            </a:r>
            <a:r>
              <a:rPr lang="fr-FR" sz="2400" dirty="0"/>
              <a:t>de la membrane alvéolo-capillaire.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sz="2400" dirty="0"/>
              <a:t>La pression capillaire pulmonaire est normale </a:t>
            </a:r>
            <a:r>
              <a:rPr lang="fr-FR" sz="2400" dirty="0" smtClean="0"/>
              <a:t>ou basse</a:t>
            </a:r>
            <a:r>
              <a:rPr lang="fr-FR" sz="2400" dirty="0"/>
              <a:t>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sz="2400" dirty="0"/>
              <a:t>le liquide d’ </a:t>
            </a:r>
            <a:r>
              <a:rPr lang="fr-FR" sz="2400" dirty="0" err="1"/>
              <a:t>oedeme</a:t>
            </a:r>
            <a:r>
              <a:rPr lang="fr-FR" sz="2400" dirty="0"/>
              <a:t> a une </a:t>
            </a:r>
            <a:r>
              <a:rPr lang="fr-FR" sz="2400" dirty="0" err="1"/>
              <a:t>tres</a:t>
            </a:r>
            <a:r>
              <a:rPr lang="fr-FR" sz="2400" dirty="0"/>
              <a:t> forte teneure </a:t>
            </a:r>
            <a:r>
              <a:rPr lang="fr-FR" sz="2400" dirty="0" smtClean="0"/>
              <a:t>en protides </a:t>
            </a:r>
            <a:r>
              <a:rPr lang="fr-FR" sz="2400" dirty="0"/>
              <a:t>proche de celle du plasma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sz="2400" dirty="0"/>
              <a:t>L’ </a:t>
            </a:r>
            <a:r>
              <a:rPr lang="fr-FR" sz="2400" dirty="0" err="1"/>
              <a:t>oedeme</a:t>
            </a:r>
            <a:r>
              <a:rPr lang="fr-FR" sz="2400" dirty="0"/>
              <a:t> pulmonaire lésionnel est </a:t>
            </a:r>
            <a:r>
              <a:rPr lang="fr-FR" sz="2400" dirty="0" smtClean="0"/>
              <a:t>responsable d’insuffisance </a:t>
            </a:r>
            <a:r>
              <a:rPr lang="fr-FR" sz="2400" dirty="0"/>
              <a:t>respiratoire aigue pouvant </a:t>
            </a:r>
            <a:r>
              <a:rPr lang="fr-FR" sz="2400" dirty="0" smtClean="0"/>
              <a:t>évoluer vers </a:t>
            </a:r>
            <a:r>
              <a:rPr lang="fr-FR" sz="2400" dirty="0"/>
              <a:t>une fibrose interstitielle c’est le SDRA</a:t>
            </a:r>
            <a:r>
              <a:rPr lang="fr-FR" sz="2400" dirty="0" smtClean="0"/>
              <a:t>.</a:t>
            </a:r>
          </a:p>
          <a:p>
            <a:pPr marL="0" indent="0">
              <a:buClr>
                <a:srgbClr val="C00000"/>
              </a:buClr>
              <a:buNone/>
            </a:pPr>
            <a:endParaRPr lang="fr-FR" sz="2400" dirty="0"/>
          </a:p>
          <a:p>
            <a:pPr marL="0" indent="0">
              <a:buNone/>
            </a:pPr>
            <a:r>
              <a:rPr lang="fr-FR" dirty="0" smtClean="0">
                <a:solidFill>
                  <a:schemeClr val="bg2">
                    <a:lumMod val="10000"/>
                  </a:schemeClr>
                </a:solidFill>
              </a:rPr>
              <a:t>La </a:t>
            </a:r>
            <a:r>
              <a:rPr lang="fr-FR" dirty="0">
                <a:solidFill>
                  <a:schemeClr val="bg2">
                    <a:lumMod val="10000"/>
                  </a:schemeClr>
                </a:solidFill>
              </a:rPr>
              <a:t>présence dune POAP inferieure à 18 </a:t>
            </a:r>
            <a:r>
              <a:rPr lang="fr-FR" dirty="0" err="1">
                <a:solidFill>
                  <a:schemeClr val="bg2">
                    <a:lumMod val="10000"/>
                  </a:schemeClr>
                </a:solidFill>
              </a:rPr>
              <a:t>mmHg</a:t>
            </a:r>
            <a:r>
              <a:rPr lang="fr-FR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bg2">
                    <a:lumMod val="10000"/>
                  </a:schemeClr>
                </a:solidFill>
              </a:rPr>
              <a:t>a </a:t>
            </a:r>
            <a:r>
              <a:rPr lang="fr-FR" dirty="0" err="1" smtClean="0">
                <a:solidFill>
                  <a:schemeClr val="bg2">
                    <a:lumMod val="10000"/>
                  </a:schemeClr>
                </a:solidFill>
              </a:rPr>
              <a:t>eté</a:t>
            </a:r>
            <a:r>
              <a:rPr lang="fr-FR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fr-FR" dirty="0">
                <a:solidFill>
                  <a:schemeClr val="bg2">
                    <a:lumMod val="10000"/>
                  </a:schemeClr>
                </a:solidFill>
              </a:rPr>
              <a:t>retenue </a:t>
            </a:r>
            <a:r>
              <a:rPr lang="fr-FR" dirty="0" err="1">
                <a:solidFill>
                  <a:schemeClr val="bg2">
                    <a:lumMod val="10000"/>
                  </a:schemeClr>
                </a:solidFill>
              </a:rPr>
              <a:t>necessaire</a:t>
            </a:r>
            <a:r>
              <a:rPr lang="fr-FR" dirty="0">
                <a:solidFill>
                  <a:schemeClr val="bg2">
                    <a:lumMod val="10000"/>
                  </a:schemeClr>
                </a:solidFill>
              </a:rPr>
              <a:t> pour poser le diagnostic d</a:t>
            </a:r>
            <a:r>
              <a:rPr lang="fr-FR" dirty="0" smtClean="0">
                <a:solidFill>
                  <a:schemeClr val="bg2">
                    <a:lumMod val="10000"/>
                  </a:schemeClr>
                </a:solidFill>
              </a:rPr>
              <a:t>’ un </a:t>
            </a:r>
            <a:r>
              <a:rPr lang="fr-FR" dirty="0">
                <a:solidFill>
                  <a:schemeClr val="bg2">
                    <a:lumMod val="10000"/>
                  </a:schemeClr>
                </a:solidFill>
              </a:rPr>
              <a:t>OAP </a:t>
            </a:r>
            <a:r>
              <a:rPr lang="fr-FR" dirty="0" err="1">
                <a:solidFill>
                  <a:schemeClr val="bg2">
                    <a:lumMod val="10000"/>
                  </a:schemeClr>
                </a:solidFill>
              </a:rPr>
              <a:t>lesionnel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41349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955" y="1554137"/>
            <a:ext cx="6632620" cy="4968063"/>
          </a:xfrm>
        </p:spPr>
      </p:pic>
    </p:spTree>
    <p:extLst>
      <p:ext uri="{BB962C8B-B14F-4D97-AF65-F5344CB8AC3E}">
        <p14:creationId xmlns="" xmlns:p14="http://schemas.microsoft.com/office/powerpoint/2010/main" val="426016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VI-OAP LESIONNEL</a:t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/>
              <a:t>1/AGRESSION </a:t>
            </a:r>
            <a:r>
              <a:rPr lang="fr-FR" dirty="0"/>
              <a:t>PULMONAIRE DIRECTE:</a:t>
            </a:r>
          </a:p>
          <a:p>
            <a:pPr marL="457200" lvl="1" indent="0">
              <a:buClr>
                <a:srgbClr val="C00000"/>
              </a:buClr>
              <a:buNone/>
            </a:pPr>
            <a:r>
              <a:rPr lang="fr-FR" dirty="0"/>
              <a:t> Infectieuses: </a:t>
            </a:r>
            <a:r>
              <a:rPr lang="fr-FR" dirty="0" err="1"/>
              <a:t>septicemie</a:t>
            </a:r>
            <a:r>
              <a:rPr lang="fr-FR" dirty="0"/>
              <a:t> , choc septique, grippe.</a:t>
            </a:r>
          </a:p>
          <a:p>
            <a:pPr marL="457200" lvl="1" indent="0">
              <a:buClr>
                <a:srgbClr val="C00000"/>
              </a:buClr>
              <a:buNone/>
            </a:pPr>
            <a:r>
              <a:rPr lang="fr-FR" dirty="0"/>
              <a:t> toxique : inhalation de gaz toxique</a:t>
            </a:r>
          </a:p>
          <a:p>
            <a:pPr marL="457200" lvl="1" indent="0">
              <a:buClr>
                <a:srgbClr val="C00000"/>
              </a:buClr>
              <a:buNone/>
            </a:pPr>
            <a:r>
              <a:rPr lang="fr-FR" dirty="0" smtClean="0"/>
              <a:t> ventilation </a:t>
            </a:r>
            <a:r>
              <a:rPr lang="fr-FR" dirty="0"/>
              <a:t>en </a:t>
            </a:r>
            <a:r>
              <a:rPr lang="fr-FR" dirty="0" err="1"/>
              <a:t>oxygene</a:t>
            </a:r>
            <a:r>
              <a:rPr lang="fr-FR" dirty="0"/>
              <a:t> pure</a:t>
            </a:r>
          </a:p>
          <a:p>
            <a:pPr marL="457200" lvl="1" indent="0">
              <a:buClr>
                <a:srgbClr val="C00000"/>
              </a:buClr>
              <a:buNone/>
            </a:pPr>
            <a:r>
              <a:rPr lang="fr-FR" dirty="0" smtClean="0"/>
              <a:t> inhalation </a:t>
            </a:r>
            <a:r>
              <a:rPr lang="fr-FR" dirty="0"/>
              <a:t>du contenu gastrique(syndrome </a:t>
            </a:r>
            <a:r>
              <a:rPr lang="fr-FR" dirty="0" smtClean="0"/>
              <a:t>de </a:t>
            </a:r>
            <a:r>
              <a:rPr lang="fr-FR" dirty="0" err="1" smtClean="0"/>
              <a:t>mendelson</a:t>
            </a:r>
            <a:r>
              <a:rPr lang="fr-FR" dirty="0"/>
              <a:t>)</a:t>
            </a:r>
          </a:p>
          <a:p>
            <a:pPr marL="457200" lvl="1" indent="0">
              <a:buClr>
                <a:srgbClr val="C00000"/>
              </a:buClr>
              <a:buNone/>
            </a:pPr>
            <a:r>
              <a:rPr lang="fr-FR" dirty="0"/>
              <a:t> Contusion pulmonaire</a:t>
            </a:r>
          </a:p>
          <a:p>
            <a:pPr marL="457200" lvl="1" indent="0">
              <a:buClr>
                <a:srgbClr val="C00000"/>
              </a:buClr>
              <a:buNone/>
            </a:pPr>
            <a:r>
              <a:rPr lang="fr-FR" dirty="0"/>
              <a:t> Embolie pulmonaire amniotique</a:t>
            </a:r>
          </a:p>
          <a:p>
            <a:pPr marL="457200" lvl="1" indent="0">
              <a:buClr>
                <a:srgbClr val="C00000"/>
              </a:buClr>
              <a:buNone/>
            </a:pPr>
            <a:r>
              <a:rPr lang="fr-FR" dirty="0"/>
              <a:t> Embolie graisseuse.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10000"/>
                  </a:schemeClr>
                </a:solidFill>
              </a:rPr>
              <a:t>Ceci aboutit à une défaillance pulmonaire des suites d</a:t>
            </a:r>
            <a:r>
              <a:rPr lang="fr-FR" dirty="0" smtClean="0">
                <a:solidFill>
                  <a:schemeClr val="bg2">
                    <a:lumMod val="10000"/>
                  </a:schemeClr>
                </a:solidFill>
              </a:rPr>
              <a:t>’ une </a:t>
            </a:r>
            <a:r>
              <a:rPr lang="fr-FR" dirty="0">
                <a:solidFill>
                  <a:schemeClr val="bg2">
                    <a:lumMod val="10000"/>
                  </a:schemeClr>
                </a:solidFill>
              </a:rPr>
              <a:t>lésion directe de l’ </a:t>
            </a:r>
            <a:r>
              <a:rPr lang="fr-FR" dirty="0" err="1">
                <a:solidFill>
                  <a:schemeClr val="bg2">
                    <a:lumMod val="10000"/>
                  </a:schemeClr>
                </a:solidFill>
              </a:rPr>
              <a:t>épithelium</a:t>
            </a:r>
            <a:r>
              <a:rPr lang="fr-FR" dirty="0">
                <a:solidFill>
                  <a:schemeClr val="bg2">
                    <a:lumMod val="10000"/>
                  </a:schemeClr>
                </a:solidFill>
              </a:rPr>
              <a:t> alvéolaire ou d’ </a:t>
            </a:r>
            <a:r>
              <a:rPr lang="fr-FR" dirty="0" smtClean="0">
                <a:solidFill>
                  <a:schemeClr val="bg2">
                    <a:lumMod val="10000"/>
                  </a:schemeClr>
                </a:solidFill>
              </a:rPr>
              <a:t>une activation </a:t>
            </a:r>
            <a:r>
              <a:rPr lang="fr-FR" dirty="0">
                <a:solidFill>
                  <a:schemeClr val="bg2">
                    <a:lumMod val="10000"/>
                  </a:schemeClr>
                </a:solidFill>
              </a:rPr>
              <a:t>des macrophages alvéolaires</a:t>
            </a:r>
          </a:p>
        </p:txBody>
      </p:sp>
    </p:spTree>
    <p:extLst>
      <p:ext uri="{BB962C8B-B14F-4D97-AF65-F5344CB8AC3E}">
        <p14:creationId xmlns="" xmlns:p14="http://schemas.microsoft.com/office/powerpoint/2010/main" val="13240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VI-OAP LESIONNEL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9257270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 smtClean="0"/>
              <a:t>2/AGRESSION </a:t>
            </a:r>
            <a:r>
              <a:rPr lang="fr-FR" b="1" dirty="0"/>
              <a:t>PULMONAIRE INDIRECTE</a:t>
            </a:r>
            <a:r>
              <a:rPr lang="fr-FR" b="1" dirty="0" smtClean="0"/>
              <a:t>:</a:t>
            </a:r>
          </a:p>
          <a:p>
            <a:pPr marL="0" indent="0">
              <a:buNone/>
            </a:pPr>
            <a:endParaRPr lang="fr-FR" b="1" dirty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dirty="0"/>
              <a:t>Les </a:t>
            </a:r>
            <a:r>
              <a:rPr lang="fr-FR" dirty="0" err="1"/>
              <a:t>mediateurs</a:t>
            </a:r>
            <a:r>
              <a:rPr lang="fr-FR" dirty="0"/>
              <a:t> </a:t>
            </a:r>
            <a:r>
              <a:rPr lang="fr-FR" dirty="0" err="1"/>
              <a:t>liberes</a:t>
            </a:r>
            <a:r>
              <a:rPr lang="fr-FR" dirty="0"/>
              <a:t> à distance dans </a:t>
            </a:r>
            <a:r>
              <a:rPr lang="fr-FR" dirty="0" smtClean="0"/>
              <a:t>d’autres </a:t>
            </a:r>
            <a:r>
              <a:rPr lang="fr-FR" dirty="0"/>
              <a:t>organes parvenant au poumon par </a:t>
            </a:r>
            <a:r>
              <a:rPr lang="fr-FR" dirty="0" smtClean="0"/>
              <a:t>le flux </a:t>
            </a:r>
            <a:r>
              <a:rPr lang="fr-FR" dirty="0"/>
              <a:t>sanguin</a:t>
            </a:r>
            <a:r>
              <a:rPr lang="fr-FR" dirty="0" smtClean="0"/>
              <a:t>.</a:t>
            </a:r>
          </a:p>
          <a:p>
            <a:pPr marL="0" indent="0">
              <a:buClr>
                <a:srgbClr val="C00000"/>
              </a:buClr>
              <a:buNone/>
            </a:pPr>
            <a:endParaRPr lang="fr-FR" dirty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dirty="0"/>
              <a:t> accumulation de micro-</a:t>
            </a:r>
            <a:r>
              <a:rPr lang="fr-FR" dirty="0" err="1"/>
              <a:t>agregats</a:t>
            </a:r>
            <a:r>
              <a:rPr lang="fr-FR" dirty="0"/>
              <a:t> dans </a:t>
            </a:r>
            <a:r>
              <a:rPr lang="fr-FR" dirty="0" smtClean="0"/>
              <a:t>les capillaires </a:t>
            </a:r>
            <a:r>
              <a:rPr lang="fr-FR" dirty="0"/>
              <a:t>pulmonaires responsables </a:t>
            </a:r>
            <a:r>
              <a:rPr lang="fr-FR" dirty="0" smtClean="0"/>
              <a:t>d’un SDRA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00944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OAP LESIONNEL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9034849" cy="4351338"/>
          </a:xfrm>
        </p:spPr>
        <p:txBody>
          <a:bodyPr/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Les </a:t>
            </a:r>
            <a:r>
              <a:rPr lang="fr-FR" dirty="0"/>
              <a:t>alvéoles sont envahies par un </a:t>
            </a:r>
            <a:r>
              <a:rPr lang="fr-FR" dirty="0" smtClean="0"/>
              <a:t>exsudat riche </a:t>
            </a:r>
            <a:r>
              <a:rPr lang="fr-FR" dirty="0"/>
              <a:t>en protéines de l’inflammation, </a:t>
            </a:r>
            <a:r>
              <a:rPr lang="fr-FR" dirty="0" smtClean="0"/>
              <a:t>des cytokines</a:t>
            </a:r>
            <a:r>
              <a:rPr lang="fr-FR" dirty="0"/>
              <a:t>, des cellules (</a:t>
            </a:r>
            <a:r>
              <a:rPr lang="fr-FR" dirty="0" smtClean="0"/>
              <a:t>polynucléaires neutrophiles</a:t>
            </a:r>
            <a:r>
              <a:rPr lang="fr-FR" dirty="0"/>
              <a:t>, cellules épithéliales</a:t>
            </a:r>
            <a:r>
              <a:rPr lang="fr-FR" dirty="0" smtClean="0"/>
              <a:t>,…)</a:t>
            </a:r>
          </a:p>
          <a:p>
            <a:pPr marL="0" indent="0">
              <a:buClr>
                <a:srgbClr val="C00000"/>
              </a:buClr>
              <a:buNone/>
            </a:pPr>
            <a:endParaRPr lang="fr-FR" dirty="0"/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 </a:t>
            </a:r>
            <a:r>
              <a:rPr lang="fr-FR" dirty="0"/>
              <a:t>le fonctionnement normal de l’ </a:t>
            </a:r>
            <a:r>
              <a:rPr lang="fr-FR" dirty="0" err="1" smtClean="0"/>
              <a:t>endothelium</a:t>
            </a:r>
            <a:r>
              <a:rPr lang="fr-FR" dirty="0" smtClean="0"/>
              <a:t> est </a:t>
            </a:r>
            <a:r>
              <a:rPr lang="fr-FR" dirty="0"/>
              <a:t>perturbé avec apparition d’ une </a:t>
            </a:r>
            <a:r>
              <a:rPr lang="fr-FR" dirty="0" smtClean="0"/>
              <a:t>activité </a:t>
            </a:r>
            <a:r>
              <a:rPr lang="fr-FR" dirty="0" err="1" smtClean="0"/>
              <a:t>procoagulante</a:t>
            </a:r>
            <a:r>
              <a:rPr lang="fr-FR" dirty="0" smtClean="0"/>
              <a:t> </a:t>
            </a:r>
            <a:r>
              <a:rPr lang="fr-FR" dirty="0"/>
              <a:t>qui favorise une CIVD</a:t>
            </a:r>
          </a:p>
        </p:txBody>
      </p:sp>
    </p:spTree>
    <p:extLst>
      <p:ext uri="{BB962C8B-B14F-4D97-AF65-F5344CB8AC3E}">
        <p14:creationId xmlns="" xmlns:p14="http://schemas.microsoft.com/office/powerpoint/2010/main" val="118273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VI-OAP LESIONNEL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8874211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Quelque </a:t>
            </a:r>
            <a:r>
              <a:rPr lang="fr-FR" dirty="0"/>
              <a:t>soit le type d’ agression directe </a:t>
            </a:r>
            <a:r>
              <a:rPr lang="fr-FR" dirty="0" smtClean="0"/>
              <a:t>ou indirecte </a:t>
            </a:r>
            <a:r>
              <a:rPr lang="fr-FR" dirty="0"/>
              <a:t>le SDRA se définit par un </a:t>
            </a:r>
            <a:r>
              <a:rPr lang="fr-FR" dirty="0" smtClean="0"/>
              <a:t>rapport  pression </a:t>
            </a:r>
            <a:r>
              <a:rPr lang="fr-FR" dirty="0"/>
              <a:t>partielle en oxygène</a:t>
            </a:r>
          </a:p>
          <a:p>
            <a:pPr marL="0" indent="0">
              <a:buNone/>
            </a:pPr>
            <a:r>
              <a:rPr lang="fr-FR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</a:t>
            </a:r>
          </a:p>
          <a:p>
            <a:pPr marL="0" indent="0">
              <a:buNone/>
            </a:pPr>
            <a:r>
              <a:rPr lang="fr-FR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(</a:t>
            </a:r>
            <a:r>
              <a:rPr lang="fr-FR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Pao2)/Fio2 &lt;200.</a:t>
            </a:r>
            <a:endParaRPr lang="fr-FR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351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67417"/>
            <a:ext cx="10515600" cy="1325563"/>
          </a:xfrm>
        </p:spPr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VI-OAP LESIONNEL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92980"/>
            <a:ext cx="9924535" cy="4683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 </a:t>
            </a:r>
            <a:r>
              <a:rPr lang="fr-FR" dirty="0"/>
              <a:t>EVOLUTION :se fait en 3 phases:</a:t>
            </a:r>
          </a:p>
          <a:p>
            <a:pPr marL="0" indent="0">
              <a:buNone/>
            </a:pPr>
            <a:r>
              <a:rPr lang="fr-FR" dirty="0" smtClean="0"/>
              <a:t> </a:t>
            </a:r>
            <a:r>
              <a:rPr lang="fr-FR" dirty="0"/>
              <a:t>1/phase </a:t>
            </a:r>
            <a:r>
              <a:rPr lang="fr-FR" dirty="0" err="1"/>
              <a:t>exudative</a:t>
            </a:r>
            <a:r>
              <a:rPr lang="fr-FR" dirty="0"/>
              <a:t> :</a:t>
            </a:r>
            <a:r>
              <a:rPr lang="fr-FR" dirty="0" err="1"/>
              <a:t>oedeme</a:t>
            </a:r>
            <a:r>
              <a:rPr lang="fr-FR" dirty="0"/>
              <a:t> ,</a:t>
            </a:r>
            <a:r>
              <a:rPr lang="fr-FR" dirty="0" err="1"/>
              <a:t>hemmoragie</a:t>
            </a:r>
            <a:r>
              <a:rPr lang="fr-FR" dirty="0"/>
              <a:t> </a:t>
            </a:r>
            <a:r>
              <a:rPr lang="fr-FR" dirty="0" smtClean="0"/>
              <a:t>, inflammation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 smtClean="0"/>
              <a:t>2/phase </a:t>
            </a:r>
            <a:r>
              <a:rPr lang="fr-FR" dirty="0" err="1"/>
              <a:t>proliferative</a:t>
            </a:r>
            <a:r>
              <a:rPr lang="fr-FR" dirty="0"/>
              <a:t>: avec production </a:t>
            </a:r>
            <a:r>
              <a:rPr lang="fr-FR" dirty="0" smtClean="0"/>
              <a:t>de </a:t>
            </a:r>
            <a:r>
              <a:rPr lang="fr-FR" dirty="0" err="1" smtClean="0"/>
              <a:t>collagene</a:t>
            </a:r>
            <a:r>
              <a:rPr lang="fr-FR" dirty="0" smtClean="0"/>
              <a:t> </a:t>
            </a:r>
            <a:r>
              <a:rPr lang="fr-FR" dirty="0"/>
              <a:t>et constitution de </a:t>
            </a:r>
            <a:r>
              <a:rPr lang="fr-FR" dirty="0" smtClean="0"/>
              <a:t>membrane hyaline </a:t>
            </a:r>
            <a:r>
              <a:rPr lang="fr-FR" dirty="0"/>
              <a:t>(constitués de </a:t>
            </a:r>
            <a:r>
              <a:rPr lang="fr-FR" dirty="0" err="1"/>
              <a:t>proteines</a:t>
            </a:r>
            <a:r>
              <a:rPr lang="fr-FR" dirty="0"/>
              <a:t> plasmatiques</a:t>
            </a:r>
          </a:p>
          <a:p>
            <a:pPr marL="0" indent="0">
              <a:buNone/>
            </a:pPr>
            <a:r>
              <a:rPr lang="fr-FR" dirty="0" err="1" smtClean="0"/>
              <a:t>extravasés,d’Ig,de</a:t>
            </a:r>
            <a:r>
              <a:rPr lang="fr-FR" dirty="0" smtClean="0"/>
              <a:t> </a:t>
            </a:r>
            <a:r>
              <a:rPr lang="fr-FR" dirty="0" err="1"/>
              <a:t>fibrinogene,de</a:t>
            </a:r>
            <a:r>
              <a:rPr lang="fr-FR" dirty="0"/>
              <a:t> </a:t>
            </a:r>
            <a:r>
              <a:rPr lang="fr-FR" dirty="0" smtClean="0"/>
              <a:t>débris  cellulaire)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 </a:t>
            </a:r>
            <a:r>
              <a:rPr lang="fr-FR" dirty="0"/>
              <a:t>3/phase de </a:t>
            </a:r>
            <a:r>
              <a:rPr lang="fr-FR" dirty="0" err="1" smtClean="0"/>
              <a:t>fibrosique</a:t>
            </a:r>
            <a:r>
              <a:rPr lang="fr-FR" dirty="0" smtClean="0"/>
              <a:t> :pulmonaire </a:t>
            </a:r>
            <a:r>
              <a:rPr lang="fr-FR" dirty="0"/>
              <a:t>chronique</a:t>
            </a:r>
          </a:p>
        </p:txBody>
      </p:sp>
    </p:spTree>
    <p:extLst>
      <p:ext uri="{BB962C8B-B14F-4D97-AF65-F5344CB8AC3E}">
        <p14:creationId xmlns="" xmlns:p14="http://schemas.microsoft.com/office/powerpoint/2010/main" val="135466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I-INTRODUCTION</a:t>
            </a:r>
            <a:br>
              <a:rPr lang="fr-FR" b="1" dirty="0" smtClean="0"/>
            </a:b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8820955" cy="4351338"/>
          </a:xfrm>
        </p:spPr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L’</a:t>
            </a:r>
            <a:r>
              <a:rPr lang="fr-FR" dirty="0" err="1" smtClean="0"/>
              <a:t>oedème</a:t>
            </a:r>
            <a:r>
              <a:rPr lang="fr-FR" dirty="0" smtClean="0"/>
              <a:t> </a:t>
            </a:r>
            <a:r>
              <a:rPr lang="fr-FR" dirty="0"/>
              <a:t>pulmonaire est défini comme </a:t>
            </a:r>
            <a:r>
              <a:rPr lang="fr-FR" dirty="0" smtClean="0"/>
              <a:t>une accumulation </a:t>
            </a:r>
            <a:r>
              <a:rPr lang="fr-FR" dirty="0"/>
              <a:t>de fluides et de solutés dans </a:t>
            </a:r>
            <a:r>
              <a:rPr lang="fr-FR" dirty="0" smtClean="0"/>
              <a:t>les espaces </a:t>
            </a:r>
            <a:r>
              <a:rPr lang="fr-FR" dirty="0"/>
              <a:t>extravasculaires pulmonaires</a:t>
            </a:r>
            <a:r>
              <a:rPr lang="fr-FR" dirty="0" smtClean="0"/>
              <a:t>. L’</a:t>
            </a:r>
            <a:r>
              <a:rPr lang="fr-FR" dirty="0" err="1" smtClean="0"/>
              <a:t>oedeme</a:t>
            </a:r>
            <a:r>
              <a:rPr lang="fr-FR" dirty="0" smtClean="0"/>
              <a:t> </a:t>
            </a:r>
            <a:r>
              <a:rPr lang="fr-FR" dirty="0"/>
              <a:t>pulmonaire aboutit à une </a:t>
            </a:r>
            <a:r>
              <a:rPr lang="fr-FR" dirty="0" smtClean="0"/>
              <a:t>altération de </a:t>
            </a:r>
            <a:r>
              <a:rPr lang="fr-FR" dirty="0"/>
              <a:t>l’hématose et donc à une hypoxémie </a:t>
            </a:r>
            <a:r>
              <a:rPr lang="fr-FR" dirty="0" smtClean="0"/>
              <a:t>voire à </a:t>
            </a:r>
            <a:r>
              <a:rPr lang="fr-FR" dirty="0"/>
              <a:t>une insuffisance respiratoire majeure.</a:t>
            </a:r>
          </a:p>
        </p:txBody>
      </p:sp>
    </p:spTree>
    <p:extLst>
      <p:ext uri="{BB962C8B-B14F-4D97-AF65-F5344CB8AC3E}">
        <p14:creationId xmlns="" xmlns:p14="http://schemas.microsoft.com/office/powerpoint/2010/main" val="82351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VI-OAP LESIONNEL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083085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smtClean="0"/>
              <a:t>l’OAP </a:t>
            </a:r>
            <a:r>
              <a:rPr lang="fr-FR" dirty="0"/>
              <a:t>lésionnel retentit sur </a:t>
            </a:r>
            <a:r>
              <a:rPr lang="fr-FR" dirty="0" err="1"/>
              <a:t>sur</a:t>
            </a:r>
            <a:r>
              <a:rPr lang="fr-FR" dirty="0"/>
              <a:t> la fonction respiratoire par: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 diminution de la </a:t>
            </a:r>
            <a:r>
              <a:rPr lang="fr-FR" dirty="0" err="1" smtClean="0"/>
              <a:t>compliance</a:t>
            </a:r>
            <a:r>
              <a:rPr lang="fr-FR" dirty="0" smtClean="0"/>
              <a:t> </a:t>
            </a:r>
            <a:r>
              <a:rPr lang="fr-FR" dirty="0"/>
              <a:t>responsable d’ </a:t>
            </a:r>
            <a:r>
              <a:rPr lang="fr-FR" dirty="0" smtClean="0"/>
              <a:t>une augmentation </a:t>
            </a:r>
            <a:r>
              <a:rPr lang="fr-FR" dirty="0"/>
              <a:t>du travail respiratoire.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 effet shunt intra-pulmonaire responsable d’ </a:t>
            </a:r>
            <a:r>
              <a:rPr lang="fr-FR" dirty="0" smtClean="0"/>
              <a:t>une  hypoxémie </a:t>
            </a:r>
            <a:r>
              <a:rPr lang="fr-FR" dirty="0"/>
              <a:t>non corrigée par augmentation de Fio²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 </a:t>
            </a:r>
            <a:r>
              <a:rPr lang="fr-FR" dirty="0" smtClean="0"/>
              <a:t>L’</a:t>
            </a:r>
            <a:r>
              <a:rPr lang="fr-FR" dirty="0" err="1" smtClean="0"/>
              <a:t>oedème</a:t>
            </a:r>
            <a:r>
              <a:rPr lang="fr-FR" dirty="0" smtClean="0"/>
              <a:t> </a:t>
            </a:r>
            <a:r>
              <a:rPr lang="fr-FR" dirty="0"/>
              <a:t>interagit avec la ventilation mécanique </a:t>
            </a:r>
            <a:r>
              <a:rPr lang="fr-FR" dirty="0" smtClean="0"/>
              <a:t>en rendant </a:t>
            </a:r>
            <a:r>
              <a:rPr lang="fr-FR" dirty="0"/>
              <a:t>le poumon hétérogène sur le plan </a:t>
            </a:r>
            <a:r>
              <a:rPr lang="fr-FR" dirty="0" err="1" smtClean="0"/>
              <a:t>ventilatoire</a:t>
            </a:r>
            <a:r>
              <a:rPr lang="fr-FR" dirty="0"/>
              <a:t>.</a:t>
            </a:r>
            <a:endParaRPr lang="fr-FR" dirty="0" smtClean="0"/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 Altération du surfactant.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 </a:t>
            </a:r>
            <a:r>
              <a:rPr lang="fr-FR" dirty="0"/>
              <a:t>Enfin </a:t>
            </a:r>
            <a:r>
              <a:rPr lang="fr-FR" dirty="0" smtClean="0"/>
              <a:t>l’</a:t>
            </a:r>
            <a:r>
              <a:rPr lang="fr-FR" dirty="0" err="1" smtClean="0"/>
              <a:t>oedème</a:t>
            </a:r>
            <a:r>
              <a:rPr lang="fr-FR" dirty="0" smtClean="0"/>
              <a:t> </a:t>
            </a:r>
            <a:r>
              <a:rPr lang="fr-FR" dirty="0"/>
              <a:t>est un des principaux déterminant </a:t>
            </a:r>
            <a:r>
              <a:rPr lang="fr-FR" dirty="0" smtClean="0"/>
              <a:t>de L’HTAP </a:t>
            </a:r>
            <a:r>
              <a:rPr lang="fr-FR" dirty="0"/>
              <a:t>par l’ hypoxémie mais aussi par la </a:t>
            </a:r>
            <a:r>
              <a:rPr lang="fr-FR" dirty="0" smtClean="0"/>
              <a:t>compression   vasculaire </a:t>
            </a:r>
            <a:r>
              <a:rPr lang="fr-FR" dirty="0"/>
              <a:t>pulmonaire qu'il entraine.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 Il existe dans le SDRA un collapsus expiratoire </a:t>
            </a:r>
            <a:r>
              <a:rPr lang="fr-FR" dirty="0" smtClean="0"/>
              <a:t>des alvéoles </a:t>
            </a:r>
            <a:r>
              <a:rPr lang="fr-FR" dirty="0"/>
              <a:t>,ces dernières sont mal ventilés et perfuses</a:t>
            </a:r>
          </a:p>
        </p:txBody>
      </p:sp>
    </p:spTree>
    <p:extLst>
      <p:ext uri="{BB962C8B-B14F-4D97-AF65-F5344CB8AC3E}">
        <p14:creationId xmlns="" xmlns:p14="http://schemas.microsoft.com/office/powerpoint/2010/main" val="310000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 TOTAL</a:t>
            </a:r>
            <a:b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b="1" dirty="0" smtClean="0"/>
          </a:p>
          <a:p>
            <a:pPr marL="0" indent="0">
              <a:buNone/>
            </a:pPr>
            <a:r>
              <a:rPr lang="fr-FR" dirty="0" smtClean="0"/>
              <a:t>L’</a:t>
            </a:r>
            <a:r>
              <a:rPr lang="fr-FR" dirty="0" err="1" smtClean="0"/>
              <a:t>oedème</a:t>
            </a:r>
            <a:r>
              <a:rPr lang="fr-FR" dirty="0" smtClean="0"/>
              <a:t> </a:t>
            </a:r>
            <a:r>
              <a:rPr lang="fr-FR" dirty="0"/>
              <a:t>aigue pulmonaire </a:t>
            </a:r>
            <a:r>
              <a:rPr lang="fr-FR" dirty="0" smtClean="0"/>
              <a:t>lésionnel est caractérisé </a:t>
            </a:r>
            <a:r>
              <a:rPr lang="fr-FR" dirty="0"/>
              <a:t>par:</a:t>
            </a:r>
          </a:p>
          <a:p>
            <a:pPr marL="457200" lvl="1" indent="0">
              <a:buNone/>
            </a:pPr>
            <a:endParaRPr lang="fr-FR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a/membrane </a:t>
            </a:r>
            <a:r>
              <a:rPr lang="fr-FR" dirty="0" err="1">
                <a:solidFill>
                  <a:srgbClr val="FF0000"/>
                </a:solidFill>
              </a:rPr>
              <a:t>alveolo</a:t>
            </a:r>
            <a:r>
              <a:rPr lang="fr-FR" dirty="0">
                <a:solidFill>
                  <a:srgbClr val="FF0000"/>
                </a:solidFill>
              </a:rPr>
              <a:t>-capillaire altérée</a:t>
            </a:r>
          </a:p>
          <a:p>
            <a:pPr marL="457200" lvl="1" indent="0">
              <a:buNone/>
            </a:pPr>
            <a:r>
              <a:rPr lang="fr-FR" dirty="0">
                <a:solidFill>
                  <a:srgbClr val="FF0000"/>
                </a:solidFill>
              </a:rPr>
              <a:t>b/pression capillaire pulmonaire normal </a:t>
            </a:r>
            <a:r>
              <a:rPr lang="fr-FR" dirty="0" smtClean="0">
                <a:solidFill>
                  <a:srgbClr val="FF0000"/>
                </a:solidFill>
              </a:rPr>
              <a:t>ou abaissée</a:t>
            </a:r>
            <a:endParaRPr lang="fr-FR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fr-FR" dirty="0">
                <a:solidFill>
                  <a:srgbClr val="FF0000"/>
                </a:solidFill>
              </a:rPr>
              <a:t>c/</a:t>
            </a:r>
            <a:r>
              <a:rPr lang="fr-FR" dirty="0" err="1">
                <a:solidFill>
                  <a:srgbClr val="FF0000"/>
                </a:solidFill>
              </a:rPr>
              <a:t>exssudat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75341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VII-OAP CARDIOGENIQUE</a:t>
            </a:r>
            <a:b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980409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L</a:t>
            </a:r>
            <a:r>
              <a:rPr lang="fr-FR" dirty="0"/>
              <a:t>’ OAP </a:t>
            </a:r>
            <a:r>
              <a:rPr lang="fr-FR" dirty="0" err="1"/>
              <a:t>cardiogenique</a:t>
            </a:r>
            <a:r>
              <a:rPr lang="fr-FR" dirty="0"/>
              <a:t> ou </a:t>
            </a:r>
            <a:r>
              <a:rPr lang="fr-FR" dirty="0" err="1"/>
              <a:t>hemodynamique</a:t>
            </a:r>
            <a:r>
              <a:rPr lang="fr-FR" dirty="0"/>
              <a:t> </a:t>
            </a:r>
            <a:r>
              <a:rPr lang="fr-FR" dirty="0" smtClean="0"/>
              <a:t>survient en </a:t>
            </a:r>
            <a:r>
              <a:rPr lang="fr-FR" dirty="0"/>
              <a:t>cas d’ élévation brutale ou chronique </a:t>
            </a:r>
            <a:r>
              <a:rPr lang="fr-FR" dirty="0" smtClean="0"/>
              <a:t>de pression </a:t>
            </a:r>
            <a:r>
              <a:rPr lang="fr-FR" dirty="0"/>
              <a:t>capillaire </a:t>
            </a:r>
            <a:r>
              <a:rPr lang="fr-FR" dirty="0" smtClean="0"/>
              <a:t> pulmonaire(</a:t>
            </a:r>
            <a:r>
              <a:rPr lang="fr-FR" dirty="0" err="1" smtClean="0"/>
              <a:t>pcp</a:t>
            </a:r>
            <a:r>
              <a:rPr lang="fr-FR" dirty="0"/>
              <a:t>).</a:t>
            </a:r>
          </a:p>
          <a:p>
            <a:pPr marL="457200" lvl="1" indent="0">
              <a:buClr>
                <a:srgbClr val="C00000"/>
              </a:buClr>
              <a:buNone/>
            </a:pPr>
            <a:r>
              <a:rPr lang="fr-FR" sz="2200" dirty="0"/>
              <a:t>À l’ état normal la </a:t>
            </a:r>
            <a:r>
              <a:rPr lang="fr-FR" sz="2200" dirty="0" err="1"/>
              <a:t>pcp</a:t>
            </a:r>
            <a:r>
              <a:rPr lang="fr-FR" sz="2200" dirty="0"/>
              <a:t>=7-12 </a:t>
            </a:r>
            <a:r>
              <a:rPr lang="fr-FR" sz="2200" dirty="0" err="1"/>
              <a:t>mmHg</a:t>
            </a:r>
            <a:r>
              <a:rPr lang="fr-FR" sz="2200" dirty="0"/>
              <a:t> et la </a:t>
            </a:r>
            <a:r>
              <a:rPr lang="fr-FR" sz="2200" dirty="0" smtClean="0"/>
              <a:t>pression oncotique </a:t>
            </a:r>
            <a:r>
              <a:rPr lang="fr-FR" sz="2200" dirty="0"/>
              <a:t>est de 25 </a:t>
            </a:r>
            <a:r>
              <a:rPr lang="fr-FR" sz="2200" dirty="0" err="1"/>
              <a:t>mmHg</a:t>
            </a:r>
            <a:endParaRPr lang="fr-FR" sz="2200" dirty="0"/>
          </a:p>
          <a:p>
            <a:pPr marL="457200" lvl="1" indent="0">
              <a:buClr>
                <a:srgbClr val="C00000"/>
              </a:buClr>
              <a:buNone/>
            </a:pPr>
            <a:r>
              <a:rPr lang="fr-FR" sz="2200" dirty="0"/>
              <a:t>Dans ces conditions le liquide est maintenue </a:t>
            </a:r>
            <a:r>
              <a:rPr lang="fr-FR" sz="2200" dirty="0" smtClean="0"/>
              <a:t>dans les </a:t>
            </a:r>
            <a:r>
              <a:rPr lang="fr-FR" sz="2200" dirty="0"/>
              <a:t>capillaires pulmonaires</a:t>
            </a:r>
          </a:p>
          <a:p>
            <a:pPr marL="457200" lvl="1" indent="0">
              <a:buClr>
                <a:srgbClr val="C00000"/>
              </a:buClr>
              <a:buNone/>
            </a:pPr>
            <a:r>
              <a:rPr lang="fr-FR" sz="2200" dirty="0"/>
              <a:t>Au </a:t>
            </a:r>
            <a:r>
              <a:rPr lang="fr-FR" dirty="0" err="1"/>
              <a:t>déla</a:t>
            </a:r>
            <a:r>
              <a:rPr lang="fr-FR" dirty="0"/>
              <a:t> de 25 mm Hg la conséquence directe </a:t>
            </a:r>
            <a:r>
              <a:rPr lang="fr-FR" dirty="0" smtClean="0"/>
              <a:t>est une </a:t>
            </a:r>
            <a:r>
              <a:rPr lang="fr-FR" dirty="0"/>
              <a:t>extravasation de liquide dans le </a:t>
            </a:r>
            <a:r>
              <a:rPr lang="fr-FR" dirty="0" smtClean="0"/>
              <a:t>tissu Interstitiel </a:t>
            </a:r>
            <a:r>
              <a:rPr lang="fr-FR" dirty="0"/>
              <a:t>puis dans l’</a:t>
            </a:r>
            <a:r>
              <a:rPr lang="fr-FR" dirty="0" err="1"/>
              <a:t>alveole</a:t>
            </a:r>
            <a:r>
              <a:rPr lang="fr-FR" dirty="0"/>
              <a:t> conduisant à:</a:t>
            </a:r>
          </a:p>
          <a:p>
            <a:pPr marL="914400" lvl="2" indent="0">
              <a:buClr>
                <a:srgbClr val="C00000"/>
              </a:buClr>
              <a:buNone/>
            </a:pPr>
            <a:r>
              <a:rPr lang="fr-FR" dirty="0" smtClean="0"/>
              <a:t> </a:t>
            </a:r>
            <a:r>
              <a:rPr lang="fr-FR" dirty="0"/>
              <a:t>des troubles profonds de l’</a:t>
            </a:r>
            <a:r>
              <a:rPr lang="fr-FR" dirty="0" err="1"/>
              <a:t>hematose</a:t>
            </a:r>
            <a:r>
              <a:rPr lang="fr-FR" dirty="0"/>
              <a:t> </a:t>
            </a:r>
            <a:r>
              <a:rPr lang="fr-FR" dirty="0" smtClean="0"/>
              <a:t>avec hypoxémie </a:t>
            </a:r>
            <a:r>
              <a:rPr lang="fr-FR" dirty="0"/>
              <a:t>.</a:t>
            </a:r>
          </a:p>
          <a:p>
            <a:pPr marL="914400" lvl="2" indent="0">
              <a:buClr>
                <a:srgbClr val="C00000"/>
              </a:buClr>
              <a:buNone/>
            </a:pPr>
            <a:r>
              <a:rPr lang="fr-FR" dirty="0" smtClean="0"/>
              <a:t> </a:t>
            </a:r>
            <a:r>
              <a:rPr lang="fr-FR" dirty="0"/>
              <a:t>une diminution de la </a:t>
            </a:r>
            <a:r>
              <a:rPr lang="fr-FR" dirty="0" err="1"/>
              <a:t>compliance</a:t>
            </a:r>
            <a:r>
              <a:rPr lang="fr-FR" dirty="0"/>
              <a:t> pulmonaire.</a:t>
            </a:r>
          </a:p>
        </p:txBody>
      </p:sp>
    </p:spTree>
    <p:extLst>
      <p:ext uri="{BB962C8B-B14F-4D97-AF65-F5344CB8AC3E}">
        <p14:creationId xmlns="" xmlns:p14="http://schemas.microsoft.com/office/powerpoint/2010/main" val="62587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170" y="1416676"/>
            <a:ext cx="5836084" cy="4371429"/>
          </a:xfrm>
        </p:spPr>
      </p:pic>
    </p:spTree>
    <p:extLst>
      <p:ext uri="{BB962C8B-B14F-4D97-AF65-F5344CB8AC3E}">
        <p14:creationId xmlns="" xmlns:p14="http://schemas.microsoft.com/office/powerpoint/2010/main" val="26055650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VII-OAP HEMODYNAMIQUE</a:t>
            </a: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4"/>
            <a:ext cx="10675513" cy="45751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PHYSIOPATHOLOGIE</a:t>
            </a:r>
            <a:r>
              <a:rPr lang="fr-FR" dirty="0" smtClean="0"/>
              <a:t>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sz="2400" dirty="0" smtClean="0"/>
              <a:t>augmentation de la pression hydrostatique des capillaire pulmonaire entrainant un liquide pauvre en protéine vers l’</a:t>
            </a:r>
            <a:r>
              <a:rPr lang="fr-FR" sz="2400" dirty="0" err="1" smtClean="0"/>
              <a:t>intérstitium</a:t>
            </a:r>
            <a:r>
              <a:rPr lang="fr-FR" sz="2400" dirty="0" smtClean="0"/>
              <a:t> puis vers l’alvéole.</a:t>
            </a:r>
          </a:p>
          <a:p>
            <a:pPr marL="0" indent="0">
              <a:buClr>
                <a:srgbClr val="C00000"/>
              </a:buClr>
              <a:buNone/>
            </a:pPr>
            <a:endParaRPr lang="fr-FR" sz="2400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sz="2400" dirty="0" smtClean="0"/>
              <a:t> L’</a:t>
            </a:r>
            <a:r>
              <a:rPr lang="fr-FR" sz="2400" dirty="0" err="1" smtClean="0"/>
              <a:t>oedeme</a:t>
            </a:r>
            <a:r>
              <a:rPr lang="fr-FR" sz="2400" dirty="0" smtClean="0"/>
              <a:t> apparait lorsque les capacités d’évacuation du filtrat </a:t>
            </a:r>
            <a:r>
              <a:rPr lang="fr-FR" sz="2400" dirty="0" err="1" smtClean="0"/>
              <a:t>trans</a:t>
            </a:r>
            <a:r>
              <a:rPr lang="fr-FR" sz="2400" dirty="0" smtClean="0"/>
              <a:t> - vasculaire par la circulation lymphatique sont dépassés.</a:t>
            </a:r>
          </a:p>
          <a:p>
            <a:pPr marL="0" indent="0">
              <a:buClr>
                <a:srgbClr val="C00000"/>
              </a:buClr>
              <a:buNone/>
            </a:pPr>
            <a:endParaRPr lang="fr-FR" sz="2400" dirty="0" smtClean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sz="2400" dirty="0" smtClean="0"/>
              <a:t> Il n’existe aucune lésion de la membrane </a:t>
            </a:r>
            <a:r>
              <a:rPr lang="fr-FR" sz="2400" dirty="0" err="1" smtClean="0"/>
              <a:t>alveolocapillaire</a:t>
            </a:r>
            <a:endParaRPr lang="fr-FR" dirty="0"/>
          </a:p>
          <a:p>
            <a:pPr marL="0" indent="0">
              <a:buClr>
                <a:srgbClr val="C00000"/>
              </a:buClr>
              <a:buNone/>
            </a:pP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51413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VII-OAP HEMODYNAMIQUE</a:t>
            </a:r>
            <a:br>
              <a:rPr lang="fr-FR" b="1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PHYSIOPATHOLOGIE:</a:t>
            </a:r>
          </a:p>
          <a:p>
            <a:pPr marL="0" indent="0">
              <a:buNone/>
            </a:pPr>
            <a:endParaRPr lang="fr-FR" b="1" dirty="0"/>
          </a:p>
          <a:p>
            <a:pPr marL="0" indent="0" algn="ctr">
              <a:buNone/>
            </a:pPr>
            <a:r>
              <a:rPr lang="fr-FR" sz="3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Qc</a:t>
            </a:r>
            <a:r>
              <a:rPr lang="fr-FR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VES x </a:t>
            </a:r>
            <a:r>
              <a:rPr lang="fr-FR" sz="3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</a:t>
            </a:r>
            <a:endParaRPr lang="fr-FR" sz="3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sz="2400" dirty="0"/>
              <a:t>Le VES =volume d’éjection systolique dépend de: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sz="2400" dirty="0"/>
              <a:t> la contractilité de </a:t>
            </a:r>
            <a:r>
              <a:rPr lang="fr-FR" sz="2400" dirty="0" err="1"/>
              <a:t>précharge</a:t>
            </a:r>
            <a:r>
              <a:rPr lang="fr-FR" sz="2400" dirty="0"/>
              <a:t> et de la </a:t>
            </a:r>
            <a:r>
              <a:rPr lang="fr-FR" sz="2400" dirty="0" smtClean="0"/>
              <a:t>post charge </a:t>
            </a:r>
            <a:r>
              <a:rPr lang="fr-FR" sz="2400" dirty="0"/>
              <a:t>ventriculaire gauche.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sz="2400" dirty="0"/>
              <a:t> La fonction ventriculaire gauche se </a:t>
            </a:r>
            <a:r>
              <a:rPr lang="fr-FR" sz="2400" dirty="0" smtClean="0"/>
              <a:t>caractérise par </a:t>
            </a:r>
            <a:r>
              <a:rPr lang="fr-FR" sz="2400" dirty="0"/>
              <a:t>sa fonction diastolique (relation </a:t>
            </a:r>
            <a:r>
              <a:rPr lang="fr-FR" sz="2400" dirty="0" err="1" smtClean="0"/>
              <a:t>pressionvolume</a:t>
            </a:r>
            <a:r>
              <a:rPr lang="fr-FR" sz="2400" dirty="0" smtClean="0"/>
              <a:t> télé </a:t>
            </a:r>
            <a:r>
              <a:rPr lang="fr-FR" sz="2400" dirty="0"/>
              <a:t>diastolique) et par sa </a:t>
            </a:r>
            <a:r>
              <a:rPr lang="fr-FR" sz="2400" dirty="0" smtClean="0"/>
              <a:t>fonction systolique </a:t>
            </a:r>
            <a:r>
              <a:rPr lang="fr-FR" sz="2400" dirty="0"/>
              <a:t>(relation pression-volume </a:t>
            </a:r>
            <a:r>
              <a:rPr lang="fr-FR" sz="2400" dirty="0" smtClean="0"/>
              <a:t>télé systolique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63663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VII-OAP CARDIOGENIQUE</a:t>
            </a:r>
            <a:b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 </a:t>
            </a:r>
            <a:r>
              <a:rPr lang="fr-FR" b="1" dirty="0" err="1"/>
              <a:t>OEdème</a:t>
            </a:r>
            <a:r>
              <a:rPr lang="fr-FR" b="1" dirty="0"/>
              <a:t> pulmonaire hémodynamique peut </a:t>
            </a:r>
            <a:r>
              <a:rPr lang="fr-FR" b="1" dirty="0" err="1" smtClean="0"/>
              <a:t>etre</a:t>
            </a:r>
            <a:r>
              <a:rPr lang="fr-FR" b="1" dirty="0" smtClean="0"/>
              <a:t> du </a:t>
            </a:r>
            <a:r>
              <a:rPr lang="fr-FR" b="1" dirty="0"/>
              <a:t>soit à </a:t>
            </a:r>
            <a:r>
              <a:rPr lang="fr-FR" b="1" dirty="0" smtClean="0"/>
              <a:t>:</a:t>
            </a:r>
          </a:p>
          <a:p>
            <a:pPr marL="0" indent="0">
              <a:buNone/>
            </a:pPr>
            <a:endParaRPr lang="fr-FR" b="1" dirty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dirty="0"/>
              <a:t> une altération de la fonction systolique due </a:t>
            </a:r>
            <a:r>
              <a:rPr lang="fr-FR" dirty="0" smtClean="0"/>
              <a:t>à une </a:t>
            </a:r>
            <a:r>
              <a:rPr lang="fr-FR" dirty="0"/>
              <a:t>diminution de la contractilité et/ou </a:t>
            </a:r>
            <a:r>
              <a:rPr lang="fr-FR" dirty="0" smtClean="0"/>
              <a:t>une élévation </a:t>
            </a:r>
            <a:r>
              <a:rPr lang="fr-FR" dirty="0"/>
              <a:t>de la post </a:t>
            </a:r>
            <a:r>
              <a:rPr lang="fr-FR" dirty="0" smtClean="0"/>
              <a:t>charge</a:t>
            </a:r>
          </a:p>
          <a:p>
            <a:pPr marL="0" indent="0">
              <a:buClr>
                <a:srgbClr val="C00000"/>
              </a:buClr>
              <a:buNone/>
            </a:pPr>
            <a:endParaRPr lang="fr-FR" dirty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dirty="0"/>
              <a:t>Altération de la fonction diastolique du à </a:t>
            </a:r>
            <a:r>
              <a:rPr lang="fr-FR" dirty="0" smtClean="0"/>
              <a:t>une diminution </a:t>
            </a:r>
            <a:r>
              <a:rPr lang="fr-FR" dirty="0"/>
              <a:t>du remplissage ventriculaire </a:t>
            </a:r>
            <a:r>
              <a:rPr lang="fr-FR" dirty="0" smtClean="0"/>
              <a:t>gauche liée </a:t>
            </a:r>
            <a:r>
              <a:rPr lang="fr-FR" dirty="0"/>
              <a:t>à une réduction de la </a:t>
            </a:r>
            <a:r>
              <a:rPr lang="fr-FR" dirty="0" err="1" smtClean="0"/>
              <a:t>distensibilité</a:t>
            </a:r>
            <a:r>
              <a:rPr lang="fr-FR" dirty="0" smtClean="0"/>
              <a:t> (</a:t>
            </a:r>
            <a:r>
              <a:rPr lang="fr-FR" dirty="0" err="1"/>
              <a:t>compliance</a:t>
            </a:r>
            <a:r>
              <a:rPr lang="fr-FR" dirty="0"/>
              <a:t>) diastolique.</a:t>
            </a:r>
          </a:p>
        </p:txBody>
      </p:sp>
    </p:spTree>
    <p:extLst>
      <p:ext uri="{BB962C8B-B14F-4D97-AF65-F5344CB8AC3E}">
        <p14:creationId xmlns="" xmlns:p14="http://schemas.microsoft.com/office/powerpoint/2010/main" val="39604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VII-OAP CARDIOGENIQUE</a:t>
            </a:r>
            <a:b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24000"/>
            <a:ext cx="9855200" cy="465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/>
              <a:t>L</a:t>
            </a:r>
            <a:r>
              <a:rPr lang="fr-FR" b="1" dirty="0"/>
              <a:t>’ OAP car diogénique évolue en plusieurs stades:</a:t>
            </a:r>
          </a:p>
          <a:p>
            <a:r>
              <a:rPr lang="fr-FR" b="1" u="sng" dirty="0">
                <a:solidFill>
                  <a:srgbClr val="FF0000"/>
                </a:solidFill>
              </a:rPr>
              <a:t>stade1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hypertension </a:t>
            </a:r>
            <a:r>
              <a:rPr lang="fr-FR" dirty="0"/>
              <a:t>veineuse simple ou il </a:t>
            </a:r>
            <a:r>
              <a:rPr lang="fr-FR" dirty="0" err="1"/>
              <a:t>ny’a</a:t>
            </a:r>
            <a:r>
              <a:rPr lang="fr-FR" dirty="0"/>
              <a:t> pas </a:t>
            </a:r>
            <a:r>
              <a:rPr lang="fr-FR" dirty="0" smtClean="0"/>
              <a:t>d’extravasation </a:t>
            </a:r>
            <a:r>
              <a:rPr lang="fr-FR" dirty="0"/>
              <a:t>significative dans l’ espace interstitiel</a:t>
            </a:r>
          </a:p>
          <a:p>
            <a:pPr marL="0" indent="0">
              <a:buNone/>
            </a:pPr>
            <a:r>
              <a:rPr lang="fr-FR" dirty="0" smtClean="0"/>
              <a:t>   À </a:t>
            </a:r>
            <a:r>
              <a:rPr lang="fr-FR" dirty="0"/>
              <a:t>ce stade il s’ agit d’ une simple dyspnée d’ effort </a:t>
            </a:r>
            <a:r>
              <a:rPr lang="fr-FR" dirty="0" smtClean="0"/>
              <a:t>avec manifestations </a:t>
            </a:r>
            <a:r>
              <a:rPr lang="fr-FR" dirty="0"/>
              <a:t>radiologiques limitées à une </a:t>
            </a:r>
            <a:r>
              <a:rPr lang="fr-FR" dirty="0" smtClean="0"/>
              <a:t>augmentation de </a:t>
            </a:r>
            <a:r>
              <a:rPr lang="fr-FR" dirty="0"/>
              <a:t>la trame vasculaire et une redistribution au profil </a:t>
            </a:r>
            <a:r>
              <a:rPr lang="fr-FR" dirty="0" smtClean="0"/>
              <a:t>des sommets</a:t>
            </a:r>
            <a:endParaRPr lang="fr-FR" dirty="0"/>
          </a:p>
          <a:p>
            <a:r>
              <a:rPr lang="fr-FR" b="1" u="sng" dirty="0">
                <a:solidFill>
                  <a:srgbClr val="FF0000"/>
                </a:solidFill>
              </a:rPr>
              <a:t>Stade2</a:t>
            </a:r>
            <a:r>
              <a:rPr lang="fr-FR" dirty="0"/>
              <a:t>: </a:t>
            </a:r>
            <a:r>
              <a:rPr lang="fr-FR" dirty="0" err="1"/>
              <a:t>oedème</a:t>
            </a:r>
            <a:r>
              <a:rPr lang="fr-FR" dirty="0"/>
              <a:t> interstitiel</a:t>
            </a:r>
          </a:p>
          <a:p>
            <a:r>
              <a:rPr lang="fr-FR" b="1" u="sng" dirty="0">
                <a:solidFill>
                  <a:srgbClr val="FF0000"/>
                </a:solidFill>
              </a:rPr>
              <a:t>Stade 3</a:t>
            </a:r>
            <a:r>
              <a:rPr lang="fr-FR" u="sng" dirty="0">
                <a:solidFill>
                  <a:srgbClr val="FF0000"/>
                </a:solidFill>
              </a:rPr>
              <a:t>:</a:t>
            </a:r>
            <a:r>
              <a:rPr lang="fr-FR" dirty="0"/>
              <a:t> </a:t>
            </a:r>
            <a:r>
              <a:rPr lang="fr-FR" dirty="0" err="1"/>
              <a:t>oedème</a:t>
            </a:r>
            <a:r>
              <a:rPr lang="fr-FR" dirty="0"/>
              <a:t> alvéolaire.</a:t>
            </a:r>
          </a:p>
        </p:txBody>
      </p:sp>
    </p:spTree>
    <p:extLst>
      <p:ext uri="{BB962C8B-B14F-4D97-AF65-F5344CB8AC3E}">
        <p14:creationId xmlns="" xmlns:p14="http://schemas.microsoft.com/office/powerpoint/2010/main" val="405033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VII-OAP CARDIOGENIQUE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ETIOLOGIES:</a:t>
            </a:r>
          </a:p>
          <a:p>
            <a:pPr marL="0" indent="0">
              <a:buNone/>
            </a:pP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Insuffisance ventriculaire gauche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Obstacle mécanique sans IVG(RM)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Embolie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pulmonaire</a:t>
            </a:r>
          </a:p>
          <a:p>
            <a:pPr marL="0" indent="0">
              <a:buClr>
                <a:schemeClr val="accent6">
                  <a:lumMod val="50000"/>
                </a:schemeClr>
              </a:buClr>
              <a:buNone/>
            </a:pP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fr-F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Cette augmentation de la pression dans </a:t>
            </a:r>
            <a:r>
              <a:rPr lang="fr-FR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microcirculation </a:t>
            </a:r>
            <a:r>
              <a:rPr lang="fr-F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pulmonaire résulte d’ </a:t>
            </a:r>
            <a:r>
              <a:rPr lang="fr-FR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incapacité </a:t>
            </a:r>
            <a:r>
              <a:rPr lang="fr-F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 </a:t>
            </a:r>
            <a:r>
              <a:rPr lang="fr-FR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coeur</a:t>
            </a:r>
            <a:r>
              <a:rPr lang="fr-F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gauche à compenser le </a:t>
            </a:r>
            <a:r>
              <a:rPr lang="fr-FR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retour veineux </a:t>
            </a:r>
            <a:r>
              <a:rPr lang="fr-F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pulmonaire</a:t>
            </a:r>
            <a:r>
              <a:rPr lang="fr-FR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marL="0" indent="0">
              <a:buNone/>
            </a:pPr>
            <a:r>
              <a:rPr lang="fr-FR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fr-F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dysfonction du </a:t>
            </a:r>
            <a:r>
              <a:rPr lang="fr-FR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cœur gauche </a:t>
            </a:r>
            <a:r>
              <a:rPr lang="fr-FR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peut être systolique diastolique ou mixte.</a:t>
            </a:r>
          </a:p>
        </p:txBody>
      </p:sp>
    </p:spTree>
    <p:extLst>
      <p:ext uri="{BB962C8B-B14F-4D97-AF65-F5344CB8AC3E}">
        <p14:creationId xmlns="" xmlns:p14="http://schemas.microsoft.com/office/powerpoint/2010/main" val="308635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VIII-Conclusion</a:t>
            </a: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652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b="1" dirty="0" smtClean="0"/>
              <a:t>Au </a:t>
            </a:r>
            <a:r>
              <a:rPr lang="fr-FR" b="1" dirty="0"/>
              <a:t>total il existe 2 types d’ OA</a:t>
            </a:r>
            <a:r>
              <a:rPr lang="fr-FR" dirty="0"/>
              <a:t>P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1/L’</a:t>
            </a:r>
            <a:r>
              <a:rPr lang="fr-FR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oedeme</a:t>
            </a:r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aigue pulmonaire lésionnel </a:t>
            </a:r>
            <a:r>
              <a:rPr lang="fr-FR" dirty="0" smtClean="0"/>
              <a:t>caractérisé par</a:t>
            </a:r>
            <a:r>
              <a:rPr lang="fr-FR" dirty="0"/>
              <a:t>:</a:t>
            </a:r>
          </a:p>
          <a:p>
            <a:pPr marL="457200" lvl="1" indent="0">
              <a:buNone/>
            </a:pPr>
            <a:r>
              <a:rPr lang="fr-FR" dirty="0"/>
              <a:t>a/membrane alvéole-capillaire altérée</a:t>
            </a:r>
          </a:p>
          <a:p>
            <a:pPr marL="457200" lvl="1" indent="0">
              <a:buNone/>
            </a:pPr>
            <a:r>
              <a:rPr lang="fr-FR" dirty="0"/>
              <a:t>b/pression capillaire pulmonaire normal ou abaissée</a:t>
            </a:r>
          </a:p>
          <a:p>
            <a:pPr marL="457200" lvl="1" indent="0">
              <a:buNone/>
            </a:pPr>
            <a:r>
              <a:rPr lang="fr-FR" dirty="0"/>
              <a:t>c/</a:t>
            </a:r>
            <a:r>
              <a:rPr lang="fr-FR" dirty="0" err="1"/>
              <a:t>exssudat</a:t>
            </a:r>
            <a:r>
              <a:rPr lang="fr-FR" dirty="0" smtClean="0"/>
              <a:t>.</a:t>
            </a:r>
          </a:p>
          <a:p>
            <a:pPr marL="457200" lvl="1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2/L’ OAP hémodynamique </a:t>
            </a:r>
            <a:r>
              <a:rPr lang="fr-FR" dirty="0"/>
              <a:t>caractérisé par:</a:t>
            </a:r>
          </a:p>
          <a:p>
            <a:pPr marL="457200" lvl="1" indent="0">
              <a:buNone/>
            </a:pPr>
            <a:r>
              <a:rPr lang="fr-FR" dirty="0"/>
              <a:t>a/Membrane alvéole capillaire intacte</a:t>
            </a:r>
          </a:p>
          <a:p>
            <a:pPr marL="457200" lvl="1" indent="0">
              <a:buNone/>
            </a:pPr>
            <a:r>
              <a:rPr lang="fr-FR" dirty="0"/>
              <a:t>b/Pression capillaire pulmonaire élevée.</a:t>
            </a:r>
          </a:p>
          <a:p>
            <a:pPr marL="457200" lvl="1" indent="0">
              <a:buNone/>
            </a:pPr>
            <a:r>
              <a:rPr lang="fr-FR" dirty="0"/>
              <a:t>c/Transsudat.</a:t>
            </a:r>
          </a:p>
        </p:txBody>
      </p:sp>
    </p:spTree>
    <p:extLst>
      <p:ext uri="{BB962C8B-B14F-4D97-AF65-F5344CB8AC3E}">
        <p14:creationId xmlns="" xmlns:p14="http://schemas.microsoft.com/office/powerpoint/2010/main" val="16703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II-RAPPEL ANATOMIQUE: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 smtClean="0"/>
              <a:t>MEMBRANE </a:t>
            </a:r>
            <a:r>
              <a:rPr lang="fr-FR" b="1" dirty="0"/>
              <a:t>ALVEOLO-CAPILLAIRE</a:t>
            </a:r>
          </a:p>
          <a:p>
            <a:pPr marL="0" indent="0">
              <a:buNone/>
            </a:pP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 smtClean="0"/>
              <a:t>La </a:t>
            </a:r>
            <a:r>
              <a:rPr lang="fr-FR" dirty="0"/>
              <a:t>membrane alvéolo-capillaire est </a:t>
            </a:r>
            <a:r>
              <a:rPr lang="fr-FR" dirty="0" smtClean="0"/>
              <a:t>constitué de </a:t>
            </a:r>
            <a:r>
              <a:rPr lang="fr-FR" dirty="0"/>
              <a:t>:</a:t>
            </a:r>
          </a:p>
          <a:p>
            <a:pPr marL="457200" lvl="1" indent="0">
              <a:buClr>
                <a:srgbClr val="C00000"/>
              </a:buClr>
              <a:buNone/>
            </a:pPr>
            <a:r>
              <a:rPr lang="fr-FR" dirty="0"/>
              <a:t>l’endothélium capillaire</a:t>
            </a:r>
          </a:p>
          <a:p>
            <a:pPr marL="457200" lvl="1" indent="0">
              <a:buClr>
                <a:srgbClr val="C00000"/>
              </a:buClr>
              <a:buNone/>
            </a:pPr>
            <a:r>
              <a:rPr lang="fr-FR" dirty="0"/>
              <a:t>l’ espace interstitiel alvéolo-</a:t>
            </a:r>
            <a:r>
              <a:rPr lang="fr-FR" dirty="0" err="1"/>
              <a:t>capillire</a:t>
            </a:r>
            <a:endParaRPr lang="fr-FR" dirty="0"/>
          </a:p>
          <a:p>
            <a:pPr marL="457200" lvl="1" indent="0">
              <a:buClr>
                <a:srgbClr val="C00000"/>
              </a:buClr>
              <a:buNone/>
            </a:pPr>
            <a:r>
              <a:rPr lang="fr-FR" dirty="0"/>
              <a:t>la membrane </a:t>
            </a:r>
            <a:r>
              <a:rPr lang="fr-FR" dirty="0" err="1"/>
              <a:t>épitheliale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67024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516" y="1017431"/>
            <a:ext cx="6879376" cy="5159532"/>
          </a:xfrm>
        </p:spPr>
      </p:pic>
    </p:spTree>
    <p:extLst>
      <p:ext uri="{BB962C8B-B14F-4D97-AF65-F5344CB8AC3E}">
        <p14:creationId xmlns="" xmlns:p14="http://schemas.microsoft.com/office/powerpoint/2010/main" val="201801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1/ALVEOLE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300 </a:t>
            </a:r>
            <a:r>
              <a:rPr lang="fr-FR" dirty="0"/>
              <a:t>millions d’ alvéoles pulmonaires </a:t>
            </a:r>
            <a:r>
              <a:rPr lang="fr-FR" dirty="0" err="1" smtClean="0"/>
              <a:t>represente</a:t>
            </a:r>
            <a:r>
              <a:rPr lang="fr-FR" dirty="0" smtClean="0"/>
              <a:t> une </a:t>
            </a:r>
            <a:r>
              <a:rPr lang="fr-FR" dirty="0"/>
              <a:t>surface de 70 m² en moyenne.</a:t>
            </a:r>
          </a:p>
          <a:p>
            <a:pPr marL="0" indent="0">
              <a:buNone/>
            </a:pPr>
            <a:r>
              <a:rPr lang="fr-FR" dirty="0"/>
              <a:t>Le diamètre alvéolaire moyen est 200 </a:t>
            </a:r>
            <a:r>
              <a:rPr lang="fr-FR" dirty="0" err="1"/>
              <a:t>μm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smtClean="0"/>
              <a:t>D’</a:t>
            </a:r>
            <a:r>
              <a:rPr lang="fr-FR" dirty="0" err="1" smtClean="0"/>
              <a:t>apres</a:t>
            </a:r>
            <a:r>
              <a:rPr lang="fr-FR" dirty="0" smtClean="0"/>
              <a:t> </a:t>
            </a:r>
            <a:r>
              <a:rPr lang="fr-FR" dirty="0"/>
              <a:t>la loi de la place plus une </a:t>
            </a:r>
            <a:r>
              <a:rPr lang="fr-FR" dirty="0" err="1"/>
              <a:t>alveole</a:t>
            </a:r>
            <a:r>
              <a:rPr lang="fr-FR" dirty="0"/>
              <a:t> </a:t>
            </a:r>
            <a:r>
              <a:rPr lang="fr-FR" dirty="0" smtClean="0"/>
              <a:t>est petite </a:t>
            </a:r>
            <a:r>
              <a:rPr lang="fr-FR" dirty="0"/>
              <a:t>à tension de surface égale ,plus la </a:t>
            </a:r>
            <a:r>
              <a:rPr lang="fr-FR" dirty="0" smtClean="0"/>
              <a:t>pression qui </a:t>
            </a:r>
            <a:r>
              <a:rPr lang="fr-FR" dirty="0"/>
              <a:t>doit </a:t>
            </a:r>
            <a:r>
              <a:rPr lang="fr-FR" dirty="0" err="1" smtClean="0"/>
              <a:t>regner</a:t>
            </a:r>
            <a:r>
              <a:rPr lang="fr-FR" dirty="0" smtClean="0"/>
              <a:t> </a:t>
            </a:r>
            <a:r>
              <a:rPr lang="fr-FR" dirty="0"/>
              <a:t>à </a:t>
            </a:r>
            <a:r>
              <a:rPr lang="fr-FR" dirty="0" smtClean="0"/>
              <a:t>l’</a:t>
            </a:r>
            <a:r>
              <a:rPr lang="fr-FR" dirty="0" err="1" smtClean="0"/>
              <a:t>interieure</a:t>
            </a:r>
            <a:r>
              <a:rPr lang="fr-FR" dirty="0" smtClean="0"/>
              <a:t> </a:t>
            </a:r>
            <a:r>
              <a:rPr lang="fr-FR" dirty="0"/>
              <a:t>pour qu’ elle ne </a:t>
            </a:r>
            <a:r>
              <a:rPr lang="fr-FR" dirty="0" smtClean="0"/>
              <a:t>se </a:t>
            </a:r>
            <a:r>
              <a:rPr lang="fr-FR" dirty="0" err="1" smtClean="0"/>
              <a:t>collabe</a:t>
            </a:r>
            <a:r>
              <a:rPr lang="fr-FR" dirty="0" smtClean="0"/>
              <a:t> </a:t>
            </a:r>
            <a:r>
              <a:rPr lang="fr-FR" dirty="0"/>
              <a:t>pas doit </a:t>
            </a:r>
            <a:r>
              <a:rPr lang="fr-FR" dirty="0" err="1"/>
              <a:t>etre</a:t>
            </a:r>
            <a:r>
              <a:rPr lang="fr-FR" dirty="0"/>
              <a:t> </a:t>
            </a:r>
            <a:r>
              <a:rPr lang="fr-FR" dirty="0" smtClean="0"/>
              <a:t>important par conséquent </a:t>
            </a:r>
            <a:r>
              <a:rPr lang="fr-FR" dirty="0"/>
              <a:t>la pression </a:t>
            </a:r>
            <a:r>
              <a:rPr lang="fr-FR" dirty="0" smtClean="0"/>
              <a:t>étant </a:t>
            </a:r>
            <a:r>
              <a:rPr lang="fr-FR" dirty="0"/>
              <a:t>d’ autant </a:t>
            </a:r>
            <a:r>
              <a:rPr lang="fr-FR" dirty="0" smtClean="0"/>
              <a:t>plus importante que l’alvéole est petite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22436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063" y="868463"/>
            <a:ext cx="7077999" cy="5308500"/>
          </a:xfrm>
        </p:spPr>
      </p:pic>
    </p:spTree>
    <p:extLst>
      <p:ext uri="{BB962C8B-B14F-4D97-AF65-F5344CB8AC3E}">
        <p14:creationId xmlns="" xmlns:p14="http://schemas.microsoft.com/office/powerpoint/2010/main" val="371415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2/EPITEHELIUM ALVEOLAIRE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formé </a:t>
            </a:r>
            <a:r>
              <a:rPr lang="fr-FR" dirty="0"/>
              <a:t>de 2 types de cellules d’ </a:t>
            </a:r>
            <a:r>
              <a:rPr lang="fr-FR" dirty="0" smtClean="0"/>
              <a:t>origine endodermique:</a:t>
            </a:r>
          </a:p>
          <a:p>
            <a:pPr marL="0" indent="0" algn="ctr"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PNEUMOCYTE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</a:p>
          <a:p>
            <a:pPr marL="0" indent="0" algn="ctr">
              <a:buNone/>
            </a:pP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PNEUMOCYTE II</a:t>
            </a:r>
          </a:p>
          <a:p>
            <a:pPr marL="0" indent="0" algn="ctr">
              <a:buNone/>
            </a:pPr>
            <a:endParaRPr lang="fr-F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Le </a:t>
            </a:r>
            <a:r>
              <a:rPr lang="fr-FR" dirty="0" err="1" smtClean="0"/>
              <a:t>pneumocyte</a:t>
            </a:r>
            <a:r>
              <a:rPr lang="fr-FR" dirty="0" smtClean="0"/>
              <a:t> I occupe la majeure partie de l’ </a:t>
            </a:r>
            <a:r>
              <a:rPr lang="fr-FR" dirty="0" err="1" smtClean="0"/>
              <a:t>épithelium</a:t>
            </a:r>
            <a:r>
              <a:rPr lang="fr-FR" dirty="0" smtClean="0"/>
              <a:t> alvéolaire(96%)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 smtClean="0"/>
              <a:t>Le </a:t>
            </a:r>
            <a:r>
              <a:rPr lang="fr-FR" dirty="0" err="1" smtClean="0"/>
              <a:t>pneumocyte</a:t>
            </a:r>
            <a:r>
              <a:rPr lang="fr-FR" dirty="0" smtClean="0"/>
              <a:t> II couvre 4 %de la surface alvéolaire.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420620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EPITHELIUM ALVEOLAIRE</a:t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PNEUMOCYTE </a:t>
            </a: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: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Appelées aussi </a:t>
            </a:r>
            <a:r>
              <a:rPr lang="fr-FR" dirty="0" err="1"/>
              <a:t>pneumocytes</a:t>
            </a:r>
            <a:r>
              <a:rPr lang="fr-FR" dirty="0"/>
              <a:t> granulaires , </a:t>
            </a:r>
            <a:r>
              <a:rPr lang="fr-FR" dirty="0" smtClean="0"/>
              <a:t>leurs cytoplasme </a:t>
            </a:r>
            <a:r>
              <a:rPr lang="fr-FR" dirty="0"/>
              <a:t>riche en mitochondries, en </a:t>
            </a:r>
            <a:r>
              <a:rPr lang="fr-FR" dirty="0" err="1" smtClean="0"/>
              <a:t>reticulum</a:t>
            </a:r>
            <a:r>
              <a:rPr lang="fr-FR" dirty="0" smtClean="0"/>
              <a:t> endoplasmique</a:t>
            </a:r>
            <a:r>
              <a:rPr lang="fr-FR" dirty="0"/>
              <a:t>, en éléments de Golgi.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 sont le principal site de </a:t>
            </a:r>
            <a:r>
              <a:rPr lang="fr-FR" dirty="0" err="1"/>
              <a:t>synthese</a:t>
            </a:r>
            <a:r>
              <a:rPr lang="fr-FR" dirty="0"/>
              <a:t> du </a:t>
            </a:r>
            <a:r>
              <a:rPr lang="fr-FR" dirty="0" smtClean="0"/>
              <a:t>surfactant sont </a:t>
            </a:r>
            <a:r>
              <a:rPr lang="fr-FR" dirty="0"/>
              <a:t>plus </a:t>
            </a:r>
            <a:r>
              <a:rPr lang="fr-FR" dirty="0" err="1"/>
              <a:t>resistantes</a:t>
            </a:r>
            <a:r>
              <a:rPr lang="fr-FR" dirty="0"/>
              <a:t> aux agressions et sont le </a:t>
            </a:r>
            <a:r>
              <a:rPr lang="fr-FR" dirty="0" smtClean="0"/>
              <a:t>point de </a:t>
            </a:r>
            <a:r>
              <a:rPr lang="fr-FR" dirty="0" err="1"/>
              <a:t>depart</a:t>
            </a:r>
            <a:r>
              <a:rPr lang="fr-FR" dirty="0"/>
              <a:t> de </a:t>
            </a:r>
            <a:r>
              <a:rPr lang="fr-FR" dirty="0" err="1"/>
              <a:t>régéneration</a:t>
            </a:r>
            <a:r>
              <a:rPr lang="fr-FR" dirty="0"/>
              <a:t> de l’ </a:t>
            </a:r>
            <a:r>
              <a:rPr lang="fr-FR" dirty="0" err="1"/>
              <a:t>epithelium</a:t>
            </a:r>
            <a:r>
              <a:rPr lang="fr-FR" dirty="0"/>
              <a:t> </a:t>
            </a:r>
            <a:r>
              <a:rPr lang="fr-FR" dirty="0" err="1" smtClean="0"/>
              <a:t>alveolaire</a:t>
            </a:r>
            <a:r>
              <a:rPr lang="fr-FR" dirty="0" smtClean="0"/>
              <a:t> </a:t>
            </a:r>
            <a:r>
              <a:rPr lang="fr-FR" dirty="0" err="1" smtClean="0"/>
              <a:t>apres</a:t>
            </a:r>
            <a:r>
              <a:rPr lang="fr-FR" dirty="0" smtClean="0"/>
              <a:t> </a:t>
            </a:r>
            <a:r>
              <a:rPr lang="fr-FR" dirty="0"/>
              <a:t>agression 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fr-FR" dirty="0"/>
              <a:t> n’ interviennent pas dans les échanges </a:t>
            </a:r>
            <a:r>
              <a:rPr lang="fr-FR" dirty="0" smtClean="0"/>
              <a:t>gazeux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17810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OAP</Template>
  <TotalTime>97</TotalTime>
  <Words>1855</Words>
  <Application>Microsoft Office PowerPoint</Application>
  <PresentationFormat>Personnalisé</PresentationFormat>
  <Paragraphs>218</Paragraphs>
  <Slides>39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0" baseType="lpstr">
      <vt:lpstr>Thème Office</vt:lpstr>
      <vt:lpstr>      Physiopathologie de l’ œdème aigue du poumon</vt:lpstr>
      <vt:lpstr>PLAN</vt:lpstr>
      <vt:lpstr>I-INTRODUCTION </vt:lpstr>
      <vt:lpstr>II-RAPPEL ANATOMIQUE: </vt:lpstr>
      <vt:lpstr>Diapositive 5</vt:lpstr>
      <vt:lpstr>1/ALVEOLE </vt:lpstr>
      <vt:lpstr>Diapositive 7</vt:lpstr>
      <vt:lpstr>2/EPITEHELIUM ALVEOLAIRE </vt:lpstr>
      <vt:lpstr>EPITHELIUM ALVEOLAIRE </vt:lpstr>
      <vt:lpstr>Diapositive 10</vt:lpstr>
      <vt:lpstr>3/SURFACTANT </vt:lpstr>
      <vt:lpstr>ROLE DU SURFACTANT </vt:lpstr>
      <vt:lpstr>4/capillaire pulmonaire </vt:lpstr>
      <vt:lpstr>III-RAPPEL PHYSIOLOGIQUE </vt:lpstr>
      <vt:lpstr>Diapositive 15</vt:lpstr>
      <vt:lpstr>III-RAPPEL PHYSIOLOGIQUE </vt:lpstr>
      <vt:lpstr>III-Rappel physiologique </vt:lpstr>
      <vt:lpstr>IV-PHYSIOPATHOLOGIE </vt:lpstr>
      <vt:lpstr>IV-PHYSIOPATHOLOGIE</vt:lpstr>
      <vt:lpstr>V-DEFINITION </vt:lpstr>
      <vt:lpstr>V-DEFINITION </vt:lpstr>
      <vt:lpstr>V-DEFINITION </vt:lpstr>
      <vt:lpstr>VI-OAP LESIONNEL </vt:lpstr>
      <vt:lpstr>Diapositive 24</vt:lpstr>
      <vt:lpstr>VI-OAP LESIONNEL </vt:lpstr>
      <vt:lpstr>VI-OAP LESIONNEL </vt:lpstr>
      <vt:lpstr>OAP LESIONNEL </vt:lpstr>
      <vt:lpstr>VI-OAP LESIONNEL </vt:lpstr>
      <vt:lpstr>VI-OAP LESIONNEL </vt:lpstr>
      <vt:lpstr>VI-OAP LESIONNEL </vt:lpstr>
      <vt:lpstr>AU TOTAL </vt:lpstr>
      <vt:lpstr>VII-OAP CARDIOGENIQUE </vt:lpstr>
      <vt:lpstr>Diapositive 33</vt:lpstr>
      <vt:lpstr>VII-OAP HEMODYNAMIQUE </vt:lpstr>
      <vt:lpstr>VII-OAP HEMODYNAMIQUE </vt:lpstr>
      <vt:lpstr>VII-OAP CARDIOGENIQUE </vt:lpstr>
      <vt:lpstr>VII-OAP CARDIOGENIQUE </vt:lpstr>
      <vt:lpstr>VII-OAP CARDIOGENIQUE</vt:lpstr>
      <vt:lpstr>VIII-Conclusion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Physiopathologie de l’ oedème aigue du poumon</dc:title>
  <dc:creator>Winsido</dc:creator>
  <cp:lastModifiedBy>Bureau</cp:lastModifiedBy>
  <cp:revision>18</cp:revision>
  <dcterms:created xsi:type="dcterms:W3CDTF">2018-02-26T22:15:41Z</dcterms:created>
  <dcterms:modified xsi:type="dcterms:W3CDTF">2020-05-15T17:23:42Z</dcterms:modified>
</cp:coreProperties>
</file>