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87" r:id="rId6"/>
    <p:sldId id="260" r:id="rId7"/>
    <p:sldId id="261" r:id="rId8"/>
    <p:sldId id="281" r:id="rId9"/>
    <p:sldId id="285" r:id="rId10"/>
    <p:sldId id="280" r:id="rId11"/>
    <p:sldId id="292" r:id="rId12"/>
    <p:sldId id="293" r:id="rId13"/>
    <p:sldId id="295" r:id="rId14"/>
    <p:sldId id="297" r:id="rId15"/>
    <p:sldId id="262" r:id="rId16"/>
    <p:sldId id="279" r:id="rId17"/>
    <p:sldId id="286" r:id="rId18"/>
    <p:sldId id="288" r:id="rId19"/>
    <p:sldId id="264" r:id="rId20"/>
    <p:sldId id="265" r:id="rId21"/>
    <p:sldId id="282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83" r:id="rId32"/>
    <p:sldId id="284" r:id="rId33"/>
    <p:sldId id="289" r:id="rId34"/>
    <p:sldId id="290" r:id="rId35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627E8-2CD9-41FB-B5B0-D6B8FEEB7DA6}" type="datetimeFigureOut">
              <a:rPr lang="fr-FR" smtClean="0"/>
              <a:pPr/>
              <a:t>24/03/2020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8E701-CAFE-4026-BB79-99420FD50B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34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8E701-CAFE-4026-BB79-99420FD50BDC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24527" y="1572513"/>
            <a:ext cx="3719829" cy="4022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4098" y="215544"/>
            <a:ext cx="7975803" cy="1311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71231"/>
            <a:ext cx="8072119" cy="2910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3/24/2020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capture_decran_2013-02-07_a_16.21.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6364" y="2209800"/>
            <a:ext cx="2223036" cy="2133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66800" y="22860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0" dirty="0" smtClean="0">
                <a:solidFill>
                  <a:srgbClr val="000000"/>
                </a:solidFill>
                <a:latin typeface="Arial Black" pitchFamily="34" charset="0"/>
              </a:rPr>
              <a:t>P</a:t>
            </a:r>
            <a:r>
              <a:rPr lang="fr-FR" sz="4800" b="0" spc="-80" dirty="0" smtClean="0">
                <a:solidFill>
                  <a:srgbClr val="000000"/>
                </a:solidFill>
                <a:latin typeface="Arial Black" pitchFamily="34" charset="0"/>
              </a:rPr>
              <a:t>h</a:t>
            </a:r>
            <a:r>
              <a:rPr lang="fr-FR" sz="4800" b="0" spc="-40" dirty="0" smtClean="0">
                <a:solidFill>
                  <a:srgbClr val="000000"/>
                </a:solidFill>
                <a:latin typeface="Arial Black" pitchFamily="34" charset="0"/>
              </a:rPr>
              <a:t>y</a:t>
            </a:r>
            <a:r>
              <a:rPr lang="fr-FR" sz="4800" b="0" spc="-5" dirty="0" smtClean="0">
                <a:solidFill>
                  <a:srgbClr val="000000"/>
                </a:solidFill>
                <a:latin typeface="Arial Black" pitchFamily="34" charset="0"/>
              </a:rPr>
              <a:t>siop</a:t>
            </a:r>
            <a:r>
              <a:rPr lang="fr-FR" sz="4800" b="0" spc="-25" dirty="0" smtClean="0">
                <a:solidFill>
                  <a:srgbClr val="000000"/>
                </a:solidFill>
                <a:latin typeface="Arial Black" pitchFamily="34" charset="0"/>
              </a:rPr>
              <a:t>a</a:t>
            </a:r>
            <a:r>
              <a:rPr lang="fr-FR" sz="4800" b="0" dirty="0" smtClean="0">
                <a:solidFill>
                  <a:srgbClr val="000000"/>
                </a:solidFill>
                <a:latin typeface="Arial Black" pitchFamily="34" charset="0"/>
              </a:rPr>
              <a:t>thol</a:t>
            </a:r>
            <a:r>
              <a:rPr lang="fr-FR" sz="4800" b="0" spc="5" dirty="0" smtClean="0">
                <a:solidFill>
                  <a:srgbClr val="000000"/>
                </a:solidFill>
                <a:latin typeface="Arial Black" pitchFamily="34" charset="0"/>
              </a:rPr>
              <a:t>o</a:t>
            </a:r>
            <a:r>
              <a:rPr lang="fr-FR" sz="4800" b="0" dirty="0" smtClean="0">
                <a:solidFill>
                  <a:srgbClr val="000000"/>
                </a:solidFill>
                <a:latin typeface="Arial Black" pitchFamily="34" charset="0"/>
              </a:rPr>
              <a:t>gie</a:t>
            </a:r>
            <a:r>
              <a:rPr lang="fr-FR" sz="4800" b="0" spc="-35" dirty="0" smtClean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fr-FR" sz="4800" b="0" spc="-5" dirty="0" smtClean="0">
                <a:solidFill>
                  <a:srgbClr val="000000"/>
                </a:solidFill>
                <a:latin typeface="Arial Black" pitchFamily="34" charset="0"/>
              </a:rPr>
              <a:t>d</a:t>
            </a:r>
            <a:r>
              <a:rPr lang="fr-FR" sz="4800" b="0" dirty="0" smtClean="0">
                <a:solidFill>
                  <a:srgbClr val="000000"/>
                </a:solidFill>
                <a:latin typeface="Arial Black" pitchFamily="34" charset="0"/>
              </a:rPr>
              <a:t>e </a:t>
            </a:r>
            <a:r>
              <a:rPr lang="fr-FR" sz="4800" b="0" dirty="0" smtClean="0">
                <a:solidFill>
                  <a:schemeClr val="bg1"/>
                </a:solidFill>
                <a:latin typeface="Arial Black" pitchFamily="34" charset="0"/>
              </a:rPr>
              <a:t>l’</a:t>
            </a:r>
            <a:endParaRPr lang="fr-FR" sz="48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15616" y="620688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Module de physiopathologie</a:t>
            </a:r>
          </a:p>
          <a:p>
            <a:pPr algn="ctr"/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fr-FR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ème</a:t>
            </a:r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année de médecine</a:t>
            </a:r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2895600" y="5181600"/>
            <a:ext cx="6096000" cy="127099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 A.Y.</a:t>
            </a:r>
            <a:r>
              <a:rPr kumimoji="0" lang="fr-FR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Kada</a:t>
            </a:r>
            <a:endParaRPr kumimoji="0" lang="fr-FR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kern="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Service de Neurochirurgie</a:t>
            </a:r>
            <a:endParaRPr kumimoji="0" lang="fr-FR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CHU Blida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 descr="mario-with-wrenc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48000"/>
            <a:ext cx="3114675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ans tit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370"/>
            <a:ext cx="9144000" cy="6719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Rappel physiologique.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Un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vasodilatateur</a:t>
            </a:r>
            <a:r>
              <a:rPr lang="fr-FR" sz="3200" dirty="0" smtClean="0"/>
              <a:t> est une substance permettant de dilater les vaisseaux sanguins, en relâchant les muscles lisses des parois de ces vaisseaux.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Parmi les mécanismes permettant ce phénomène, il en est un de première importance, le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nerveux sympathique</a:t>
            </a:r>
            <a:r>
              <a:rPr lang="fr-FR" sz="3200" dirty="0" smtClean="0"/>
              <a:t>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Les muscles lisses vasculaires sont exclusivement sous influence du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nerveux sympathique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600200" y="533400"/>
            <a:ext cx="57912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La vasodilatation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52401"/>
            <a:ext cx="7772400" cy="92333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sz="6000" b="1" dirty="0" smtClean="0">
                <a:solidFill>
                  <a:schemeClr val="tx1"/>
                </a:solidFill>
              </a:rPr>
              <a:t>Paroi vasculaire.</a:t>
            </a:r>
            <a:endParaRPr lang="fr-FR" sz="60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 descr="La-paroi-vasculaire-Gartner-et-al-2007.pn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81000" y="1371600"/>
            <a:ext cx="8447513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b="1" dirty="0" smtClean="0"/>
              <a:t>Rappel physiologique. 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76200" y="1371600"/>
            <a:ext cx="8991600" cy="510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fr-FR" sz="2800" dirty="0" smtClean="0"/>
              <a:t>La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noradrénaline</a:t>
            </a:r>
            <a:r>
              <a:rPr lang="fr-FR" sz="2800" dirty="0" smtClean="0"/>
              <a:t> libérée par les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terminaisons nerveuses sympathiques</a:t>
            </a:r>
            <a:r>
              <a:rPr lang="fr-FR" sz="2800" dirty="0" smtClean="0"/>
              <a:t> entraîne la contraction des muscles lisses vasculaires lorsqu‘elle se fixe sur les récepteurs alpha1.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2800" dirty="0" smtClean="0"/>
              <a:t>L'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adrénaline</a:t>
            </a:r>
            <a:r>
              <a:rPr lang="fr-FR" sz="2800" dirty="0" smtClean="0"/>
              <a:t> libérée dans la circulation sanguine par la glande médullosurrénale renforce les effets de la noradrénaline sur les récepteurs alpha, renforçant la vasoconstriction. </a:t>
            </a:r>
          </a:p>
          <a:p>
            <a:pPr algn="just"/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mécanisme permet par la mise en jeu du seul système nerveux sympathique, de modifier de façon sélective le débit sanguin selon les organes.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Rappel physiologique.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152400" y="1295400"/>
            <a:ext cx="8839200" cy="3733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fr-FR" sz="3200" dirty="0" smtClean="0"/>
              <a:t>Les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lisses artériolaires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smtClean="0"/>
              <a:t>sont également soumis à l’effet d’hormones 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L'hormone antidiurétique</a:t>
            </a:r>
            <a:r>
              <a:rPr lang="fr-FR" sz="3200" b="1" dirty="0" smtClean="0"/>
              <a:t> </a:t>
            </a:r>
            <a:r>
              <a:rPr lang="fr-FR" sz="3200" dirty="0" smtClean="0"/>
              <a:t>(appelée également ADH ou vasopressine).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L'angiotensine II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smtClean="0"/>
              <a:t>qui provoque une vasoconstriction.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L'hormone ANF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smtClean="0"/>
              <a:t>(Facteur Natriurétique Auriculaire) provoque la vasodilatation.</a:t>
            </a:r>
          </a:p>
          <a:p>
            <a:endParaRPr lang="fr-FR" dirty="0"/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584098" y="215544"/>
            <a:ext cx="7975803" cy="720043"/>
          </a:xfrm>
          <a:prstGeom prst="rect">
            <a:avLst/>
          </a:prstGeom>
        </p:spPr>
        <p:txBody>
          <a:bodyPr vert="horz" wrap="square" lIns="0" tIns="103479" rIns="0" bIns="0" rtlCol="0">
            <a:spAutoFit/>
          </a:bodyPr>
          <a:lstStyle/>
          <a:p>
            <a:pPr marL="1784350" marR="5080" lvl="0" indent="-128016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none" spc="-5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Régulation hormonale</a:t>
            </a:r>
            <a:r>
              <a:rPr kumimoji="0" lang="fr-FR" sz="4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fr-FR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720043"/>
          </a:xfrm>
          <a:prstGeom prst="rect">
            <a:avLst/>
          </a:prstGeom>
        </p:spPr>
        <p:txBody>
          <a:bodyPr vert="horz" wrap="square" lIns="0" tIns="103479" rIns="0" bIns="0" rtlCol="0">
            <a:spAutoFit/>
          </a:bodyPr>
          <a:lstStyle/>
          <a:p>
            <a:pPr marL="1784350" marR="5080" indent="-1280160" algn="ctr">
              <a:lnSpc>
                <a:spcPct val="100000"/>
              </a:lnSpc>
            </a:pPr>
            <a:r>
              <a:rPr lang="fr-FR" sz="40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Régulation hormonale</a:t>
            </a:r>
            <a:r>
              <a:rPr lang="fr-FR"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1066800"/>
            <a:ext cx="8763000" cy="98488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tabLst>
                <a:tab pos="356235" algn="l"/>
              </a:tabLst>
            </a:pPr>
            <a:r>
              <a:rPr lang="fr-FR" sz="3200" spc="-35" dirty="0" smtClean="0">
                <a:latin typeface="Calibri"/>
                <a:cs typeface="Calibri"/>
              </a:rPr>
              <a:t>	</a:t>
            </a:r>
            <a:r>
              <a:rPr sz="3200" spc="-35" dirty="0" smtClean="0">
                <a:latin typeface="Calibri"/>
                <a:cs typeface="Calibri"/>
              </a:rPr>
              <a:t>S</a:t>
            </a:r>
            <a:r>
              <a:rPr sz="3200" spc="-25" dirty="0" smtClean="0">
                <a:latin typeface="Calibri"/>
                <a:cs typeface="Calibri"/>
              </a:rPr>
              <a:t>y</a:t>
            </a:r>
            <a:r>
              <a:rPr sz="3200" spc="-45" dirty="0" smtClean="0">
                <a:latin typeface="Calibri"/>
                <a:cs typeface="Calibri"/>
              </a:rPr>
              <a:t>st</a:t>
            </a:r>
            <a:r>
              <a:rPr sz="3200" dirty="0" smtClean="0">
                <a:latin typeface="Calibri"/>
                <a:cs typeface="Calibri"/>
              </a:rPr>
              <a:t>ème</a:t>
            </a:r>
            <a:r>
              <a:rPr sz="3200" spc="-25" dirty="0" smtClean="0">
                <a:latin typeface="Calibri"/>
                <a:cs typeface="Calibri"/>
              </a:rPr>
              <a:t> </a:t>
            </a:r>
            <a:r>
              <a:rPr sz="3200" spc="-4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aso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spc="-40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tr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eur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dirty="0" smtClean="0">
                <a:latin typeface="Calibri"/>
                <a:cs typeface="Calibri"/>
              </a:rPr>
              <a:t>énin</a:t>
            </a:r>
            <a:r>
              <a:rPr sz="3200" spc="-5" dirty="0" smtClean="0">
                <a:latin typeface="Calibri"/>
                <a:cs typeface="Calibri"/>
              </a:rPr>
              <a:t>e</a:t>
            </a:r>
            <a:r>
              <a:rPr sz="3200" dirty="0" smtClean="0">
                <a:latin typeface="Calibri"/>
                <a:cs typeface="Calibri"/>
              </a:rPr>
              <a:t>-angio</a:t>
            </a:r>
            <a:r>
              <a:rPr sz="3200" spc="-50" dirty="0" smtClean="0">
                <a:latin typeface="Calibri"/>
                <a:cs typeface="Calibri"/>
              </a:rPr>
              <a:t>t</a:t>
            </a:r>
            <a:r>
              <a:rPr sz="3200" dirty="0" smtClean="0">
                <a:latin typeface="Calibri"/>
                <a:cs typeface="Calibri"/>
              </a:rPr>
              <a:t>en</a:t>
            </a:r>
            <a:r>
              <a:rPr sz="3200" spc="-15" dirty="0" smtClean="0">
                <a:latin typeface="Calibri"/>
                <a:cs typeface="Calibri"/>
              </a:rPr>
              <a:t>s</a:t>
            </a:r>
            <a:r>
              <a:rPr sz="3200" dirty="0" smtClean="0">
                <a:latin typeface="Calibri"/>
                <a:cs typeface="Calibri"/>
              </a:rPr>
              <a:t>in</a:t>
            </a:r>
            <a:r>
              <a:rPr sz="3200" spc="-15" dirty="0" smtClean="0">
                <a:latin typeface="Calibri"/>
                <a:cs typeface="Calibri"/>
              </a:rPr>
              <a:t>e</a:t>
            </a:r>
            <a:r>
              <a:rPr lang="fr-FR" sz="3200" spc="-15" dirty="0" smtClean="0">
                <a:latin typeface="Calibri"/>
                <a:cs typeface="Calibri"/>
              </a:rPr>
              <a:t>-aldostérone</a:t>
            </a:r>
            <a:r>
              <a:rPr sz="3200" dirty="0" smtClean="0">
                <a:latin typeface="Calibri"/>
                <a:cs typeface="Calibri"/>
              </a:rPr>
              <a:t>.</a:t>
            </a:r>
            <a:endParaRPr sz="3200" dirty="0">
              <a:latin typeface="Calibri"/>
              <a:cs typeface="Calibri"/>
            </a:endParaRPr>
          </a:p>
        </p:txBody>
      </p:sp>
      <p:pic>
        <p:nvPicPr>
          <p:cNvPr id="4" name="Image 3" descr="slide_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133600"/>
            <a:ext cx="61976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720043"/>
          </a:xfrm>
          <a:prstGeom prst="rect">
            <a:avLst/>
          </a:prstGeom>
        </p:spPr>
        <p:txBody>
          <a:bodyPr vert="horz" wrap="square" lIns="0" tIns="103479" rIns="0" bIns="0" rtlCol="0">
            <a:spAutoFit/>
          </a:bodyPr>
          <a:lstStyle/>
          <a:p>
            <a:pPr marL="1784350" marR="5080" indent="-1280160" algn="ctr">
              <a:lnSpc>
                <a:spcPct val="100000"/>
              </a:lnSpc>
            </a:pPr>
            <a:r>
              <a:rPr lang="fr-FR" sz="40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Régulation rénale</a:t>
            </a:r>
            <a:r>
              <a:rPr lang="fr-FR"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1447403"/>
            <a:ext cx="8763000" cy="2667397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812800" marR="5080" lvl="1" indent="-342900">
              <a:spcBef>
                <a:spcPts val="770"/>
              </a:spcBef>
              <a:buFont typeface="Arial" pitchFamily="34" charset="0"/>
              <a:buChar char="•"/>
              <a:tabLst>
                <a:tab pos="356235" algn="l"/>
              </a:tabLst>
            </a:pPr>
            <a:r>
              <a:rPr sz="3200" b="1" spc="-65" dirty="0" smtClean="0">
                <a:latin typeface="Calibri"/>
                <a:cs typeface="Calibri"/>
              </a:rPr>
              <a:t>R</a:t>
            </a:r>
            <a:r>
              <a:rPr lang="fr-FR" sz="3200" b="1" spc="-25" dirty="0" smtClean="0">
                <a:latin typeface="Calibri"/>
                <a:cs typeface="Calibri"/>
              </a:rPr>
              <a:t>é</a:t>
            </a:r>
            <a:r>
              <a:rPr sz="3200" b="1" spc="-5" dirty="0" err="1" smtClean="0">
                <a:latin typeface="Calibri"/>
                <a:cs typeface="Calibri"/>
              </a:rPr>
              <a:t>f</a:t>
            </a:r>
            <a:r>
              <a:rPr sz="3200" b="1" spc="-10" dirty="0" err="1" smtClean="0">
                <a:latin typeface="Calibri"/>
                <a:cs typeface="Calibri"/>
              </a:rPr>
              <a:t>l</a:t>
            </a:r>
            <a:r>
              <a:rPr sz="3200" b="1" spc="-50" dirty="0" err="1" smtClean="0">
                <a:latin typeface="Calibri"/>
                <a:cs typeface="Calibri"/>
              </a:rPr>
              <a:t>e</a:t>
            </a:r>
            <a:r>
              <a:rPr sz="3200" b="1" spc="-85" dirty="0" err="1" smtClean="0">
                <a:latin typeface="Calibri"/>
                <a:cs typeface="Calibri"/>
              </a:rPr>
              <a:t>x</a:t>
            </a:r>
            <a:r>
              <a:rPr sz="3200" b="1" dirty="0" err="1" smtClean="0">
                <a:latin typeface="Calibri"/>
                <a:cs typeface="Calibri"/>
              </a:rPr>
              <a:t>e</a:t>
            </a:r>
            <a:r>
              <a:rPr sz="3200" b="1" spc="-30" dirty="0" smtClean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in</a:t>
            </a:r>
            <a:r>
              <a:rPr sz="3200" b="1" spc="-15" dirty="0">
                <a:latin typeface="Calibri"/>
                <a:cs typeface="Calibri"/>
              </a:rPr>
              <a:t>i</a:t>
            </a:r>
            <a:r>
              <a:rPr sz="3200" b="1" dirty="0">
                <a:latin typeface="Calibri"/>
                <a:cs typeface="Calibri"/>
              </a:rPr>
              <a:t>t</a:t>
            </a:r>
            <a:r>
              <a:rPr sz="3200" b="1" spc="-10" dirty="0">
                <a:latin typeface="Calibri"/>
                <a:cs typeface="Calibri"/>
              </a:rPr>
              <a:t>i</a:t>
            </a:r>
            <a:r>
              <a:rPr sz="3200" b="1" dirty="0">
                <a:latin typeface="Calibri"/>
                <a:cs typeface="Calibri"/>
              </a:rPr>
              <a:t>é</a:t>
            </a:r>
            <a:r>
              <a:rPr sz="3200" b="1" spc="3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dan</a:t>
            </a:r>
            <a:r>
              <a:rPr sz="3200" b="1" dirty="0">
                <a:latin typeface="Calibri"/>
                <a:cs typeface="Calibri"/>
              </a:rPr>
              <a:t>s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le </a:t>
            </a:r>
            <a:r>
              <a:rPr sz="3200" b="1" spc="-50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ein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pa</a:t>
            </a:r>
            <a:r>
              <a:rPr sz="3200" b="1" dirty="0">
                <a:latin typeface="Calibri"/>
                <a:cs typeface="Calibri"/>
              </a:rPr>
              <a:t>r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les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ce</a:t>
            </a:r>
            <a:r>
              <a:rPr sz="3200" b="1" spc="-15" dirty="0">
                <a:latin typeface="Calibri"/>
                <a:cs typeface="Calibri"/>
              </a:rPr>
              <a:t>l</a:t>
            </a:r>
            <a:r>
              <a:rPr sz="3200" b="1" dirty="0">
                <a:latin typeface="Calibri"/>
                <a:cs typeface="Calibri"/>
              </a:rPr>
              <a:t>lu</a:t>
            </a:r>
            <a:r>
              <a:rPr sz="3200" b="1" spc="-15" dirty="0">
                <a:latin typeface="Calibri"/>
                <a:cs typeface="Calibri"/>
              </a:rPr>
              <a:t>l</a:t>
            </a:r>
            <a:r>
              <a:rPr sz="3200" b="1" dirty="0">
                <a:latin typeface="Calibri"/>
                <a:cs typeface="Calibri"/>
              </a:rPr>
              <a:t>es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5" dirty="0" smtClean="0">
                <a:latin typeface="Calibri"/>
                <a:cs typeface="Calibri"/>
              </a:rPr>
              <a:t>de</a:t>
            </a:r>
            <a:r>
              <a:rPr lang="fr-FR" sz="3200" b="1" spc="-5" dirty="0" smtClean="0">
                <a:latin typeface="Calibri"/>
                <a:cs typeface="Calibri"/>
              </a:rPr>
              <a:t> </a:t>
            </a:r>
            <a:r>
              <a:rPr sz="3200" b="1" dirty="0" smtClean="0">
                <a:latin typeface="Calibri"/>
                <a:cs typeface="Calibri"/>
              </a:rPr>
              <a:t>l</a:t>
            </a:r>
            <a:r>
              <a:rPr sz="3200" b="1" spc="-235" dirty="0" smtClean="0">
                <a:latin typeface="Calibri"/>
                <a:cs typeface="Calibri"/>
              </a:rPr>
              <a:t>’</a:t>
            </a:r>
            <a:r>
              <a:rPr sz="3200" b="1" dirty="0" smtClean="0">
                <a:latin typeface="Calibri"/>
                <a:cs typeface="Calibri"/>
              </a:rPr>
              <a:t>appa</a:t>
            </a:r>
            <a:r>
              <a:rPr sz="3200" b="1" spc="-40" dirty="0" smtClean="0">
                <a:latin typeface="Calibri"/>
                <a:cs typeface="Calibri"/>
              </a:rPr>
              <a:t>r</a:t>
            </a:r>
            <a:r>
              <a:rPr sz="3200" b="1" dirty="0" smtClean="0">
                <a:latin typeface="Calibri"/>
                <a:cs typeface="Calibri"/>
              </a:rPr>
              <a:t>eil</a:t>
            </a:r>
            <a:r>
              <a:rPr sz="3200" b="1" spc="-5" dirty="0" smtClean="0">
                <a:latin typeface="Calibri"/>
                <a:cs typeface="Calibri"/>
              </a:rPr>
              <a:t> </a:t>
            </a:r>
            <a:r>
              <a:rPr sz="3200" b="1" spc="-5" dirty="0" err="1">
                <a:latin typeface="Calibri"/>
                <a:cs typeface="Calibri"/>
              </a:rPr>
              <a:t>ju</a:t>
            </a:r>
            <a:r>
              <a:rPr sz="3200" b="1" spc="10" dirty="0" err="1">
                <a:latin typeface="Calibri"/>
                <a:cs typeface="Calibri"/>
              </a:rPr>
              <a:t>x</a:t>
            </a:r>
            <a:r>
              <a:rPr sz="3200" b="1" spc="-45" dirty="0" err="1">
                <a:latin typeface="Calibri"/>
                <a:cs typeface="Calibri"/>
              </a:rPr>
              <a:t>t</a:t>
            </a:r>
            <a:r>
              <a:rPr sz="3200" b="1" dirty="0" err="1">
                <a:latin typeface="Calibri"/>
                <a:cs typeface="Calibri"/>
              </a:rPr>
              <a:t>aglomerul</a:t>
            </a:r>
            <a:r>
              <a:rPr sz="3200" b="1" spc="-10" dirty="0" err="1">
                <a:latin typeface="Calibri"/>
                <a:cs typeface="Calibri"/>
              </a:rPr>
              <a:t>l</a:t>
            </a:r>
            <a:r>
              <a:rPr sz="3200" b="1" dirty="0" err="1">
                <a:latin typeface="Calibri"/>
                <a:cs typeface="Calibri"/>
              </a:rPr>
              <a:t>ai</a:t>
            </a:r>
            <a:r>
              <a:rPr sz="3200" b="1" spc="-40" dirty="0" err="1">
                <a:latin typeface="Calibri"/>
                <a:cs typeface="Calibri"/>
              </a:rPr>
              <a:t>r</a:t>
            </a:r>
            <a:r>
              <a:rPr sz="3200" b="1" spc="5" dirty="0" err="1">
                <a:latin typeface="Calibri"/>
                <a:cs typeface="Calibri"/>
              </a:rPr>
              <a:t>e</a:t>
            </a:r>
            <a:r>
              <a:rPr sz="3200" b="1" dirty="0" smtClean="0">
                <a:latin typeface="Calibri"/>
                <a:cs typeface="Calibri"/>
              </a:rPr>
              <a:t>.</a:t>
            </a:r>
            <a:endParaRPr lang="fr-FR" sz="3200" b="1" dirty="0" smtClean="0">
              <a:latin typeface="Calibri"/>
              <a:cs typeface="Calibri"/>
            </a:endParaRPr>
          </a:p>
          <a:p>
            <a:pPr marL="812800" marR="5080" lvl="1" indent="-342900">
              <a:spcBef>
                <a:spcPts val="770"/>
              </a:spcBef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3200" b="1" dirty="0" smtClean="0"/>
              <a:t>Contrôle à long-terme de la pression artérielle Natriurèse de pression.</a:t>
            </a:r>
          </a:p>
          <a:p>
            <a:pPr marL="812800" marR="5080" lvl="1" indent="-342900">
              <a:spcBef>
                <a:spcPts val="770"/>
              </a:spcBef>
              <a:buFont typeface="Arial" pitchFamily="34" charset="0"/>
              <a:buChar char="•"/>
              <a:tabLst>
                <a:tab pos="356235" algn="l"/>
              </a:tabLst>
            </a:pP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 txBox="1"/>
          <p:nvPr/>
        </p:nvSpPr>
        <p:spPr>
          <a:xfrm>
            <a:off x="914400" y="362967"/>
            <a:ext cx="73914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4285"/>
              </a:lnSpc>
            </a:pPr>
            <a:r>
              <a:rPr sz="4000" b="1" dirty="0">
                <a:latin typeface="Arial"/>
                <a:cs typeface="Arial"/>
              </a:rPr>
              <a:t>Relation </a:t>
            </a:r>
            <a:r>
              <a:rPr sz="4000" b="1" dirty="0" smtClean="0">
                <a:latin typeface="Arial"/>
                <a:cs typeface="Arial"/>
              </a:rPr>
              <a:t>pression-natriurèse</a:t>
            </a:r>
            <a:r>
              <a:rPr lang="fr-FR" sz="4000" b="1" dirty="0" smtClean="0">
                <a:latin typeface="Arial"/>
                <a:cs typeface="Arial"/>
              </a:rPr>
              <a:t>.</a:t>
            </a:r>
            <a:endParaRPr sz="4000" b="1" dirty="0">
              <a:latin typeface="Arial"/>
              <a:cs typeface="Arial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467995" y="1464938"/>
            <a:ext cx="8371205" cy="502086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469900" marR="462915" indent="-4572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endParaRPr lang="fr-FR" sz="2800" spc="-5" dirty="0" smtClean="0">
              <a:latin typeface="Arial"/>
              <a:cs typeface="Arial"/>
            </a:endParaRPr>
          </a:p>
          <a:p>
            <a:pPr marL="469900" marR="462915" indent="-4572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sz="2800" spc="-5" dirty="0" err="1" smtClean="0">
                <a:latin typeface="Arial"/>
                <a:cs typeface="Arial"/>
              </a:rPr>
              <a:t>Tou</a:t>
            </a:r>
            <a:r>
              <a:rPr sz="2800" dirty="0" err="1" smtClean="0">
                <a:latin typeface="Arial"/>
                <a:cs typeface="Arial"/>
              </a:rPr>
              <a:t>te</a:t>
            </a:r>
            <a:r>
              <a:rPr sz="2800" dirty="0" smtClean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élé</a:t>
            </a:r>
            <a:r>
              <a:rPr sz="2800" dirty="0">
                <a:latin typeface="Arial"/>
                <a:cs typeface="Arial"/>
              </a:rPr>
              <a:t>v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 </a:t>
            </a:r>
            <a:r>
              <a:rPr sz="2800" spc="-5" dirty="0">
                <a:latin typeface="Arial"/>
                <a:cs typeface="Arial"/>
              </a:rPr>
              <a:t>P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st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</a:t>
            </a:r>
            <a:r>
              <a:rPr sz="2800" spc="-5" dirty="0">
                <a:latin typeface="Arial"/>
                <a:cs typeface="Arial"/>
              </a:rPr>
              <a:t>ui</a:t>
            </a:r>
            <a:r>
              <a:rPr sz="2800" dirty="0">
                <a:latin typeface="Arial"/>
                <a:cs typeface="Arial"/>
              </a:rPr>
              <a:t>v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d’un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aug</a:t>
            </a:r>
            <a:r>
              <a:rPr sz="280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en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d</a:t>
            </a:r>
            <a:r>
              <a:rPr sz="2800" dirty="0" smtClean="0">
                <a:latin typeface="Arial"/>
                <a:cs typeface="Arial"/>
              </a:rPr>
              <a:t>e</a:t>
            </a:r>
            <a:r>
              <a:rPr lang="fr-FR" sz="2800" dirty="0" smtClean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l’e</a:t>
            </a:r>
            <a:r>
              <a:rPr sz="2800" spc="-15" dirty="0" smtClean="0">
                <a:latin typeface="Arial"/>
                <a:cs typeface="Arial"/>
              </a:rPr>
              <a:t>x</a:t>
            </a:r>
            <a:r>
              <a:rPr sz="2800" dirty="0" smtClean="0">
                <a:latin typeface="Arial"/>
                <a:cs typeface="Arial"/>
              </a:rPr>
              <a:t>cr</a:t>
            </a:r>
            <a:r>
              <a:rPr sz="2800" spc="-5" dirty="0" smtClean="0">
                <a:latin typeface="Arial"/>
                <a:cs typeface="Arial"/>
              </a:rPr>
              <a:t>é</a:t>
            </a:r>
            <a:r>
              <a:rPr sz="2800" dirty="0" smtClean="0">
                <a:latin typeface="Arial"/>
                <a:cs typeface="Arial"/>
              </a:rPr>
              <a:t>t</a:t>
            </a:r>
            <a:r>
              <a:rPr sz="2800" spc="-5" dirty="0" smtClean="0">
                <a:latin typeface="Arial"/>
                <a:cs typeface="Arial"/>
              </a:rPr>
              <a:t>io</a:t>
            </a:r>
            <a:r>
              <a:rPr sz="2800" dirty="0" smtClean="0">
                <a:latin typeface="Arial"/>
                <a:cs typeface="Arial"/>
              </a:rPr>
              <a:t>n</a:t>
            </a:r>
            <a:r>
              <a:rPr sz="2800" spc="35" dirty="0" smtClean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Na</a:t>
            </a:r>
            <a:r>
              <a:rPr sz="2800" dirty="0" smtClean="0">
                <a:latin typeface="Arial"/>
                <a:cs typeface="Arial"/>
              </a:rPr>
              <a:t>+</a:t>
            </a:r>
            <a:r>
              <a:rPr lang="fr-FR" sz="2800" dirty="0" smtClean="0">
                <a:latin typeface="Arial"/>
                <a:cs typeface="Arial"/>
              </a:rPr>
              <a:t>.</a:t>
            </a:r>
          </a:p>
          <a:p>
            <a:pPr marL="469900" marR="462915" indent="-4572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endParaRPr sz="2800" dirty="0">
              <a:latin typeface="Arial"/>
              <a:cs typeface="Arial"/>
            </a:endParaRPr>
          </a:p>
          <a:p>
            <a:pPr marL="355600" marR="761365" indent="-342900" algn="just">
              <a:lnSpc>
                <a:spcPts val="23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sz="2800" spc="-5" dirty="0" err="1" smtClean="0">
                <a:latin typeface="Arial"/>
                <a:cs typeface="Arial"/>
              </a:rPr>
              <a:t>Ce</a:t>
            </a:r>
            <a:r>
              <a:rPr sz="2800" dirty="0" err="1" smtClean="0">
                <a:latin typeface="Arial"/>
                <a:cs typeface="Arial"/>
              </a:rPr>
              <a:t>tte</a:t>
            </a:r>
            <a:r>
              <a:rPr sz="2800" spc="-10" dirty="0" smtClean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aug</a:t>
            </a:r>
            <a:r>
              <a:rPr sz="280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en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 </a:t>
            </a:r>
            <a:r>
              <a:rPr sz="2800" spc="-5" dirty="0">
                <a:latin typeface="Arial"/>
                <a:cs typeface="Arial"/>
              </a:rPr>
              <a:t>l’e</a:t>
            </a:r>
            <a:r>
              <a:rPr sz="2800" spc="-15" dirty="0">
                <a:latin typeface="Arial"/>
                <a:cs typeface="Arial"/>
              </a:rPr>
              <a:t>x</a:t>
            </a:r>
            <a:r>
              <a:rPr sz="2800" dirty="0">
                <a:latin typeface="Arial"/>
                <a:cs typeface="Arial"/>
              </a:rPr>
              <a:t>cr</a:t>
            </a:r>
            <a:r>
              <a:rPr sz="2800" spc="-5" dirty="0">
                <a:latin typeface="Arial"/>
                <a:cs typeface="Arial"/>
              </a:rPr>
              <a:t>é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Na</a:t>
            </a:r>
            <a:r>
              <a:rPr sz="2800" dirty="0">
                <a:latin typeface="Arial"/>
                <a:cs typeface="Arial"/>
              </a:rPr>
              <a:t>+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pou</a:t>
            </a:r>
            <a:r>
              <a:rPr sz="2800" dirty="0">
                <a:latin typeface="Arial"/>
                <a:cs typeface="Arial"/>
              </a:rPr>
              <a:t>r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ff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3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 r</a:t>
            </a:r>
            <a:r>
              <a:rPr sz="2800" spc="-5" dirty="0">
                <a:latin typeface="Arial"/>
                <a:cs typeface="Arial"/>
              </a:rPr>
              <a:t>édui</a:t>
            </a:r>
            <a:r>
              <a:rPr sz="2800" dirty="0">
                <a:latin typeface="Arial"/>
                <a:cs typeface="Arial"/>
              </a:rPr>
              <a:t>re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l</a:t>
            </a:r>
            <a:r>
              <a:rPr sz="2800" dirty="0">
                <a:latin typeface="Arial"/>
                <a:cs typeface="Arial"/>
              </a:rPr>
              <a:t>a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v</a:t>
            </a:r>
            <a:r>
              <a:rPr sz="2800" spc="-5" dirty="0">
                <a:latin typeface="Arial"/>
                <a:cs typeface="Arial"/>
              </a:rPr>
              <a:t>olé</a:t>
            </a:r>
            <a:r>
              <a:rPr sz="280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5" dirty="0">
                <a:latin typeface="Arial"/>
                <a:cs typeface="Arial"/>
              </a:rPr>
              <a:t> l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débi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c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r</a:t>
            </a:r>
            <a:r>
              <a:rPr sz="2800" spc="-5" dirty="0">
                <a:latin typeface="Arial"/>
                <a:cs typeface="Arial"/>
              </a:rPr>
              <a:t>diaqu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=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P</a:t>
            </a:r>
            <a:r>
              <a:rPr sz="2800" dirty="0" smtClean="0">
                <a:latin typeface="Arial"/>
                <a:cs typeface="Arial"/>
              </a:rPr>
              <a:t>A</a:t>
            </a:r>
            <a:endParaRPr lang="fr-FR" sz="2800" dirty="0" smtClean="0">
              <a:latin typeface="Arial"/>
              <a:cs typeface="Arial"/>
            </a:endParaRPr>
          </a:p>
          <a:p>
            <a:pPr marL="355600" marR="761365" indent="-342900" algn="just">
              <a:lnSpc>
                <a:spcPts val="2300"/>
              </a:lnSpc>
              <a:buFont typeface="Arial" pitchFamily="34" charset="0"/>
              <a:buChar char="•"/>
              <a:tabLst>
                <a:tab pos="355600" algn="l"/>
              </a:tabLst>
            </a:pPr>
            <a:endParaRPr sz="2800" dirty="0">
              <a:latin typeface="Arial"/>
              <a:cs typeface="Arial"/>
            </a:endParaRPr>
          </a:p>
          <a:p>
            <a:pPr marL="355600" marR="116839" indent="-3429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sz="2800" spc="-5" dirty="0" err="1" smtClean="0">
                <a:latin typeface="Arial"/>
                <a:cs typeface="Arial"/>
              </a:rPr>
              <a:t>Ce</a:t>
            </a:r>
            <a:r>
              <a:rPr sz="2800" dirty="0" err="1" smtClean="0">
                <a:latin typeface="Arial"/>
                <a:cs typeface="Arial"/>
              </a:rPr>
              <a:t>tte</a:t>
            </a:r>
            <a:r>
              <a:rPr sz="2800" spc="-10" dirty="0" smtClean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aug</a:t>
            </a:r>
            <a:r>
              <a:rPr sz="280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en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</a:t>
            </a:r>
            <a:r>
              <a:rPr sz="2800" dirty="0">
                <a:latin typeface="Arial"/>
                <a:cs typeface="Arial"/>
              </a:rPr>
              <a:t>e </a:t>
            </a:r>
            <a:r>
              <a:rPr sz="2800" spc="-5" dirty="0">
                <a:latin typeface="Arial"/>
                <a:cs typeface="Arial"/>
              </a:rPr>
              <a:t>l’e</a:t>
            </a:r>
            <a:r>
              <a:rPr sz="2800" spc="-15" dirty="0">
                <a:latin typeface="Arial"/>
                <a:cs typeface="Arial"/>
              </a:rPr>
              <a:t>x</a:t>
            </a:r>
            <a:r>
              <a:rPr sz="2800" dirty="0">
                <a:latin typeface="Arial"/>
                <a:cs typeface="Arial"/>
              </a:rPr>
              <a:t>cr</a:t>
            </a:r>
            <a:r>
              <a:rPr sz="2800" spc="-5" dirty="0">
                <a:latin typeface="Arial"/>
                <a:cs typeface="Arial"/>
              </a:rPr>
              <a:t>é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Na</a:t>
            </a:r>
            <a:r>
              <a:rPr sz="2800" dirty="0">
                <a:latin typeface="Arial"/>
                <a:cs typeface="Arial"/>
              </a:rPr>
              <a:t>+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du</a:t>
            </a:r>
            <a:r>
              <a:rPr sz="2800" dirty="0">
                <a:latin typeface="Arial"/>
                <a:cs typeface="Arial"/>
              </a:rPr>
              <a:t>re t</a:t>
            </a:r>
            <a:r>
              <a:rPr sz="2800" spc="-5" dirty="0">
                <a:latin typeface="Arial"/>
                <a:cs typeface="Arial"/>
              </a:rPr>
              <a:t>an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qu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l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P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n’e</a:t>
            </a:r>
            <a:r>
              <a:rPr sz="2800" dirty="0">
                <a:latin typeface="Arial"/>
                <a:cs typeface="Arial"/>
              </a:rPr>
              <a:t>st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pa</a:t>
            </a:r>
            <a:r>
              <a:rPr sz="2800" dirty="0">
                <a:latin typeface="Arial"/>
                <a:cs typeface="Arial"/>
              </a:rPr>
              <a:t>s r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v</a:t>
            </a:r>
            <a:r>
              <a:rPr sz="2800" spc="-5" dirty="0">
                <a:latin typeface="Arial"/>
                <a:cs typeface="Arial"/>
              </a:rPr>
              <a:t>enu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à s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dirty="0">
                <a:latin typeface="Arial"/>
                <a:cs typeface="Arial"/>
              </a:rPr>
              <a:t>n </a:t>
            </a:r>
            <a:r>
              <a:rPr sz="2800" spc="-5" dirty="0" err="1">
                <a:latin typeface="Arial"/>
                <a:cs typeface="Arial"/>
              </a:rPr>
              <a:t>ni</a:t>
            </a:r>
            <a:r>
              <a:rPr sz="2800" dirty="0" err="1">
                <a:latin typeface="Arial"/>
                <a:cs typeface="Arial"/>
              </a:rPr>
              <a:t>v</a:t>
            </a:r>
            <a:r>
              <a:rPr sz="2800" spc="-5" dirty="0" err="1">
                <a:latin typeface="Arial"/>
                <a:cs typeface="Arial"/>
              </a:rPr>
              <a:t>ea</a:t>
            </a:r>
            <a:r>
              <a:rPr sz="2800" dirty="0" err="1">
                <a:latin typeface="Arial"/>
                <a:cs typeface="Arial"/>
              </a:rPr>
              <a:t>u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ini</a:t>
            </a:r>
            <a:r>
              <a:rPr sz="2800" dirty="0" smtClean="0">
                <a:latin typeface="Arial"/>
                <a:cs typeface="Arial"/>
              </a:rPr>
              <a:t>t</a:t>
            </a:r>
            <a:r>
              <a:rPr sz="2800" spc="-5" dirty="0" smtClean="0">
                <a:latin typeface="Arial"/>
                <a:cs typeface="Arial"/>
              </a:rPr>
              <a:t>ia</a:t>
            </a:r>
            <a:r>
              <a:rPr sz="2800" dirty="0" smtClean="0">
                <a:latin typeface="Arial"/>
                <a:cs typeface="Arial"/>
              </a:rPr>
              <a:t>l</a:t>
            </a:r>
            <a:r>
              <a:rPr lang="fr-FR" sz="2800" dirty="0" smtClean="0">
                <a:latin typeface="Arial"/>
                <a:cs typeface="Arial"/>
              </a:rPr>
              <a:t>.</a:t>
            </a:r>
          </a:p>
          <a:p>
            <a:pPr marL="355600" marR="116839" indent="-3429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endParaRPr sz="2800" dirty="0">
              <a:latin typeface="Arial"/>
              <a:cs typeface="Arial"/>
            </a:endParaRPr>
          </a:p>
          <a:p>
            <a:pPr marL="355600" marR="340995" indent="-342900" algn="just">
              <a:lnSpc>
                <a:spcPct val="8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sz="2800" spc="-5" dirty="0" smtClean="0">
                <a:latin typeface="Arial"/>
                <a:cs typeface="Arial"/>
              </a:rPr>
              <a:t>HT</a:t>
            </a:r>
            <a:r>
              <a:rPr sz="2800" dirty="0" smtClean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n</a:t>
            </a:r>
            <a:r>
              <a:rPr sz="2800" dirty="0">
                <a:latin typeface="Arial"/>
                <a:cs typeface="Arial"/>
              </a:rPr>
              <a:t>e se m</a:t>
            </a:r>
            <a:r>
              <a:rPr sz="2800" spc="-5" dirty="0">
                <a:latin typeface="Arial"/>
                <a:cs typeface="Arial"/>
              </a:rPr>
              <a:t>ain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ien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à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lon</a:t>
            </a:r>
            <a:r>
              <a:rPr sz="2800" dirty="0">
                <a:latin typeface="Arial"/>
                <a:cs typeface="Arial"/>
              </a:rPr>
              <a:t>g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rme </a:t>
            </a:r>
            <a:r>
              <a:rPr sz="2800" spc="-5" dirty="0">
                <a:latin typeface="Arial"/>
                <a:cs typeface="Arial"/>
              </a:rPr>
              <a:t>qu</a:t>
            </a:r>
            <a:r>
              <a:rPr sz="280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si </a:t>
            </a:r>
            <a:r>
              <a:rPr sz="2800" spc="-5" dirty="0">
                <a:latin typeface="Arial"/>
                <a:cs typeface="Arial"/>
              </a:rPr>
              <a:t>l</a:t>
            </a:r>
            <a:r>
              <a:rPr sz="2800" dirty="0">
                <a:latin typeface="Arial"/>
                <a:cs typeface="Arial"/>
              </a:rPr>
              <a:t>a r</a:t>
            </a:r>
            <a:r>
              <a:rPr sz="2800" spc="-5" dirty="0">
                <a:latin typeface="Arial"/>
                <a:cs typeface="Arial"/>
              </a:rPr>
              <a:t>ela</a:t>
            </a:r>
            <a:r>
              <a:rPr sz="280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io</a:t>
            </a:r>
            <a:r>
              <a:rPr sz="2800" dirty="0">
                <a:latin typeface="Arial"/>
                <a:cs typeface="Arial"/>
              </a:rPr>
              <a:t>n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</a:t>
            </a:r>
            <a:r>
              <a:rPr sz="2800" dirty="0">
                <a:latin typeface="Arial"/>
                <a:cs typeface="Arial"/>
              </a:rPr>
              <a:t>r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ss</a:t>
            </a:r>
            <a:r>
              <a:rPr sz="2800" spc="-5" dirty="0">
                <a:latin typeface="Arial"/>
                <a:cs typeface="Arial"/>
              </a:rPr>
              <a:t>ion</a:t>
            </a:r>
            <a:r>
              <a:rPr sz="2800" dirty="0">
                <a:latin typeface="Arial"/>
                <a:cs typeface="Arial"/>
              </a:rPr>
              <a:t>-</a:t>
            </a:r>
            <a:r>
              <a:rPr sz="2800" spc="-5" dirty="0">
                <a:latin typeface="Arial"/>
                <a:cs typeface="Arial"/>
              </a:rPr>
              <a:t>na</a:t>
            </a:r>
            <a:r>
              <a:rPr sz="2800" dirty="0">
                <a:latin typeface="Arial"/>
                <a:cs typeface="Arial"/>
              </a:rPr>
              <a:t>tr</a:t>
            </a:r>
            <a:r>
              <a:rPr sz="2800" spc="-5" dirty="0">
                <a:latin typeface="Arial"/>
                <a:cs typeface="Arial"/>
              </a:rPr>
              <a:t>iu</a:t>
            </a:r>
            <a:r>
              <a:rPr sz="2800" dirty="0">
                <a:latin typeface="Arial"/>
                <a:cs typeface="Arial"/>
              </a:rPr>
              <a:t>r</a:t>
            </a:r>
            <a:r>
              <a:rPr sz="2800" spc="-5" dirty="0">
                <a:latin typeface="Arial"/>
                <a:cs typeface="Arial"/>
              </a:rPr>
              <a:t>è</a:t>
            </a:r>
            <a:r>
              <a:rPr sz="2800" dirty="0">
                <a:latin typeface="Arial"/>
                <a:cs typeface="Arial"/>
              </a:rPr>
              <a:t>se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dirty="0">
                <a:latin typeface="Arial"/>
                <a:cs typeface="Arial"/>
              </a:rPr>
              <a:t>st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5" dirty="0" err="1" smtClean="0">
                <a:latin typeface="Arial"/>
                <a:cs typeface="Arial"/>
              </a:rPr>
              <a:t>al</a:t>
            </a:r>
            <a:r>
              <a:rPr sz="2800" dirty="0" err="1" smtClean="0">
                <a:latin typeface="Arial"/>
                <a:cs typeface="Arial"/>
              </a:rPr>
              <a:t>t</a:t>
            </a:r>
            <a:r>
              <a:rPr sz="2800" spc="-5" dirty="0" err="1" smtClean="0">
                <a:latin typeface="Arial"/>
                <a:cs typeface="Arial"/>
              </a:rPr>
              <a:t>é</a:t>
            </a:r>
            <a:r>
              <a:rPr sz="2800" dirty="0" err="1" smtClean="0">
                <a:latin typeface="Arial"/>
                <a:cs typeface="Arial"/>
              </a:rPr>
              <a:t>r</a:t>
            </a:r>
            <a:r>
              <a:rPr sz="2800" spc="-5" dirty="0" err="1" smtClean="0">
                <a:latin typeface="Arial"/>
                <a:cs typeface="Arial"/>
              </a:rPr>
              <a:t>é</a:t>
            </a:r>
            <a:r>
              <a:rPr sz="2800" dirty="0" err="1" smtClean="0">
                <a:latin typeface="Arial"/>
                <a:cs typeface="Arial"/>
              </a:rPr>
              <a:t>e</a:t>
            </a:r>
            <a:r>
              <a:rPr lang="fr-FR" sz="2800" dirty="0" smtClean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•"/>
            </a:pPr>
            <a:endParaRPr sz="25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23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1202852-answ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295400"/>
            <a:ext cx="7394026" cy="5334000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62000" y="362967"/>
            <a:ext cx="74676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4285"/>
              </a:lnSpc>
            </a:pPr>
            <a:r>
              <a:rPr sz="4000" b="1" dirty="0">
                <a:latin typeface="Arial"/>
                <a:cs typeface="Arial"/>
              </a:rPr>
              <a:t>Relation </a:t>
            </a:r>
            <a:r>
              <a:rPr sz="4000" b="1" dirty="0" smtClean="0">
                <a:latin typeface="Arial"/>
                <a:cs typeface="Arial"/>
              </a:rPr>
              <a:t>pression-natriurèse</a:t>
            </a:r>
            <a:r>
              <a:rPr lang="fr-FR" sz="4000" b="1" dirty="0" smtClean="0">
                <a:latin typeface="Arial"/>
                <a:cs typeface="Arial"/>
              </a:rPr>
              <a:t>.</a:t>
            </a:r>
            <a:endParaRPr sz="40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47800"/>
            <a:ext cx="7823200" cy="4932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3879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245" dirty="0" smtClean="0">
                <a:latin typeface="Arial" pitchFamily="34" charset="0"/>
                <a:cs typeface="Arial" pitchFamily="34" charset="0"/>
              </a:rPr>
              <a:t>L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H</a:t>
            </a:r>
            <a:r>
              <a:rPr sz="3200" spc="-19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sz="3200" dirty="0">
                <a:latin typeface="Arial" pitchFamily="34" charset="0"/>
                <a:cs typeface="Arial" pitchFamily="34" charset="0"/>
              </a:rPr>
              <a:t>est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déf</a:t>
            </a:r>
            <a:r>
              <a:rPr sz="3200" spc="5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nie</a:t>
            </a:r>
            <a:r>
              <a:rPr sz="3200" spc="-3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par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l’a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u</a:t>
            </a:r>
            <a:r>
              <a:rPr sz="3200" dirty="0">
                <a:latin typeface="Arial" pitchFamily="34" charset="0"/>
                <a:cs typeface="Arial" pitchFamily="34" charset="0"/>
              </a:rPr>
              <a:t>gment</a:t>
            </a:r>
            <a:r>
              <a:rPr sz="3200" spc="5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tion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 err="1">
                <a:latin typeface="Arial" pitchFamily="34" charset="0"/>
                <a:cs typeface="Arial" pitchFamily="34" charset="0"/>
              </a:rPr>
              <a:t>p</a:t>
            </a:r>
            <a:r>
              <a:rPr sz="3200" spc="-10" dirty="0" err="1">
                <a:latin typeface="Arial" pitchFamily="34" charset="0"/>
                <a:cs typeface="Arial" pitchFamily="34" charset="0"/>
              </a:rPr>
              <a:t>e</a:t>
            </a:r>
            <a:r>
              <a:rPr sz="3200" dirty="0" err="1">
                <a:latin typeface="Arial" pitchFamily="34" charset="0"/>
                <a:cs typeface="Arial" pitchFamily="34" charset="0"/>
              </a:rPr>
              <a:t>rsistante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d</a:t>
            </a:r>
            <a:r>
              <a:rPr sz="3200" spc="-20" dirty="0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val</a:t>
            </a:r>
            <a:r>
              <a:rPr sz="3200" spc="-1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urs</a:t>
            </a:r>
            <a:r>
              <a:rPr sz="3200" spc="1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 la</a:t>
            </a:r>
            <a:r>
              <a:rPr sz="3200" spc="10" dirty="0">
                <a:latin typeface="Arial" pitchFamily="34" charset="0"/>
                <a:cs typeface="Arial" pitchFamily="34" charset="0"/>
              </a:rPr>
              <a:t> </a:t>
            </a:r>
            <a:r>
              <a:rPr sz="3200" b="1" spc="-18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≥ 1</a:t>
            </a:r>
            <a:r>
              <a:rPr sz="3200" b="1" spc="-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mmHg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et/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d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s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val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e</a:t>
            </a:r>
            <a:r>
              <a:rPr sz="3200" dirty="0">
                <a:latin typeface="Arial" pitchFamily="34" charset="0"/>
                <a:cs typeface="Arial" pitchFamily="34" charset="0"/>
              </a:rPr>
              <a:t>urs</a:t>
            </a:r>
            <a:r>
              <a:rPr sz="3200" spc="1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 la </a:t>
            </a:r>
            <a:r>
              <a:rPr sz="3200" b="1" spc="-9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</a:t>
            </a:r>
            <a:r>
              <a:rPr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≥ 90</a:t>
            </a:r>
            <a:r>
              <a:rPr sz="3200" b="1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mmH</a:t>
            </a:r>
            <a:r>
              <a:rPr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3200" dirty="0" smtClean="0">
              <a:latin typeface="Arial" pitchFamily="34" charset="0"/>
              <a:cs typeface="Arial" pitchFamily="34" charset="0"/>
            </a:endParaRPr>
          </a:p>
          <a:p>
            <a:pPr marL="355600" indent="-342900" algn="just">
              <a:lnSpc>
                <a:spcPct val="100000"/>
              </a:lnSpc>
              <a:spcBef>
                <a:spcPts val="3879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20" dirty="0" err="1" smtClean="0">
                <a:latin typeface="Arial" pitchFamily="34" charset="0"/>
                <a:cs typeface="Arial" pitchFamily="34" charset="0"/>
              </a:rPr>
              <a:t>m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esurée</a:t>
            </a:r>
            <a:r>
              <a:rPr sz="3200" spc="3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au ca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b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et</a:t>
            </a:r>
            <a:r>
              <a:rPr sz="3200" spc="1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m</a:t>
            </a:r>
            <a:r>
              <a:rPr sz="3200" dirty="0">
                <a:latin typeface="Arial" pitchFamily="34" charset="0"/>
                <a:cs typeface="Arial" pitchFamily="34" charset="0"/>
              </a:rPr>
              <a:t>é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ic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l</a:t>
            </a:r>
            <a:r>
              <a:rPr sz="3200" spc="4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et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co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fir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m</a:t>
            </a:r>
            <a:r>
              <a:rPr sz="3200" dirty="0">
                <a:latin typeface="Arial" pitchFamily="34" charset="0"/>
                <a:cs typeface="Arial" pitchFamily="34" charset="0"/>
              </a:rPr>
              <a:t>é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e</a:t>
            </a:r>
            <a:r>
              <a:rPr sz="3200" dirty="0">
                <a:latin typeface="Arial" pitchFamily="34" charset="0"/>
                <a:cs typeface="Arial" pitchFamily="34" charset="0"/>
              </a:rPr>
              <a:t>s</a:t>
            </a:r>
            <a:r>
              <a:rPr sz="3200" spc="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au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m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m</a:t>
            </a:r>
            <a:r>
              <a:rPr sz="3200" dirty="0">
                <a:latin typeface="Arial" pitchFamily="34" charset="0"/>
                <a:cs typeface="Arial" pitchFamily="34" charset="0"/>
              </a:rPr>
              <a:t>um</a:t>
            </a:r>
            <a:r>
              <a:rPr sz="3200" spc="4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r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02 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m</a:t>
            </a:r>
            <a:r>
              <a:rPr sz="3200" dirty="0">
                <a:latin typeface="Arial" pitchFamily="34" charset="0"/>
                <a:cs typeface="Arial" pitchFamily="34" charset="0"/>
              </a:rPr>
              <a:t>esures</a:t>
            </a:r>
            <a:r>
              <a:rPr sz="3200" spc="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par consu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tati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o</a:t>
            </a:r>
            <a:r>
              <a:rPr sz="3200" dirty="0">
                <a:latin typeface="Arial" pitchFamily="34" charset="0"/>
                <a:cs typeface="Arial" pitchFamily="34" charset="0"/>
              </a:rPr>
              <a:t>n,</a:t>
            </a:r>
            <a:r>
              <a:rPr sz="3200" spc="1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au cours de 03 consultatio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s success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ves,</a:t>
            </a:r>
            <a:r>
              <a:rPr sz="3200" spc="1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sur 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u</a:t>
            </a:r>
            <a:r>
              <a:rPr sz="3200" dirty="0">
                <a:latin typeface="Arial" pitchFamily="34" charset="0"/>
                <a:cs typeface="Arial" pitchFamily="34" charset="0"/>
              </a:rPr>
              <a:t>ne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péri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o</a:t>
            </a:r>
            <a:r>
              <a:rPr sz="3200" dirty="0">
                <a:latin typeface="Arial" pitchFamily="34" charset="0"/>
                <a:cs typeface="Arial" pitchFamily="34" charset="0"/>
              </a:rPr>
              <a:t>de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03 à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06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20" dirty="0" err="1">
                <a:latin typeface="Arial" pitchFamily="34" charset="0"/>
                <a:cs typeface="Arial" pitchFamily="34" charset="0"/>
              </a:rPr>
              <a:t>m</a:t>
            </a:r>
            <a:r>
              <a:rPr sz="3200" dirty="0" err="1">
                <a:latin typeface="Arial" pitchFamily="34" charset="0"/>
                <a:cs typeface="Arial" pitchFamily="34" charset="0"/>
              </a:rPr>
              <a:t>o</a:t>
            </a:r>
            <a:r>
              <a:rPr sz="3200" spc="-10" dirty="0" err="1">
                <a:latin typeface="Arial" pitchFamily="34" charset="0"/>
                <a:cs typeface="Arial" pitchFamily="34" charset="0"/>
              </a:rPr>
              <a:t>i</a:t>
            </a:r>
            <a:r>
              <a:rPr sz="3200" dirty="0" err="1">
                <a:latin typeface="Arial" pitchFamily="34" charset="0"/>
                <a:cs typeface="Arial" pitchFamily="34" charset="0"/>
              </a:rPr>
              <a:t>s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.</a:t>
            </a:r>
            <a:endParaRPr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676400" y="310515"/>
            <a:ext cx="595406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latin typeface="Arial" pitchFamily="34" charset="0"/>
                <a:cs typeface="Arial" pitchFamily="34" charset="0"/>
              </a:rPr>
              <a:t>Hypertension Artérielle.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1079885"/>
          </a:xfrm>
          <a:prstGeom prst="rect">
            <a:avLst/>
          </a:prstGeom>
        </p:spPr>
        <p:txBody>
          <a:bodyPr vert="horz" wrap="square" lIns="0" tIns="398881" rIns="0" bIns="0" rtlCol="0">
            <a:spAutoFit/>
          </a:bodyPr>
          <a:lstStyle/>
          <a:p>
            <a:pPr marL="3495040">
              <a:lnSpc>
                <a:spcPct val="100000"/>
              </a:lnSpc>
            </a:pPr>
            <a:r>
              <a:rPr lang="fr-FR" sz="44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sz="44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lan</a:t>
            </a:r>
            <a:r>
              <a:rPr lang="fr-FR" sz="44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72996"/>
            <a:ext cx="8303260" cy="4298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+mj-lt"/>
              <a:buAutoNum type="arabicPeriod"/>
              <a:tabLst>
                <a:tab pos="403225" algn="l"/>
              </a:tabLst>
            </a:pPr>
            <a:r>
              <a:rPr sz="3200" dirty="0">
                <a:latin typeface="Arial" pitchFamily="34" charset="0"/>
                <a:cs typeface="Arial" pitchFamily="34" charset="0"/>
              </a:rPr>
              <a:t>Rap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p</a:t>
            </a:r>
            <a:r>
              <a:rPr sz="3200" dirty="0">
                <a:latin typeface="Arial" pitchFamily="34" charset="0"/>
                <a:cs typeface="Arial" pitchFamily="34" charset="0"/>
              </a:rPr>
              <a:t>el</a:t>
            </a:r>
            <a:r>
              <a:rPr sz="3200" spc="1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p</a:t>
            </a:r>
            <a:r>
              <a:rPr sz="3200" spc="-70" dirty="0" smtClean="0">
                <a:latin typeface="Arial" pitchFamily="34" charset="0"/>
                <a:cs typeface="Arial" pitchFamily="34" charset="0"/>
              </a:rPr>
              <a:t>h</a:t>
            </a:r>
            <a:r>
              <a:rPr sz="3200" spc="-25" dirty="0" smtClean="0">
                <a:latin typeface="Arial" pitchFamily="34" charset="0"/>
                <a:cs typeface="Arial" pitchFamily="34" charset="0"/>
              </a:rPr>
              <a:t>y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ologiq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u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sz="3200" dirty="0">
              <a:latin typeface="Arial" pitchFamily="34" charset="0"/>
              <a:cs typeface="Arial" pitchFamily="34" charset="0"/>
            </a:endParaRPr>
          </a:p>
          <a:p>
            <a:pPr marL="527050" indent="-514350">
              <a:lnSpc>
                <a:spcPct val="100000"/>
              </a:lnSpc>
              <a:spcBef>
                <a:spcPts val="385"/>
              </a:spcBef>
              <a:buFont typeface="+mj-lt"/>
              <a:buAutoNum type="arabicPeriod"/>
              <a:tabLst>
                <a:tab pos="415290" algn="l"/>
              </a:tabLst>
            </a:pPr>
            <a:r>
              <a:rPr sz="3200" spc="-235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’</a:t>
            </a:r>
            <a:r>
              <a:rPr sz="3200" spc="-60" dirty="0">
                <a:latin typeface="Arial" pitchFamily="34" charset="0"/>
                <a:cs typeface="Arial" pitchFamily="34" charset="0"/>
              </a:rPr>
              <a:t>h</a:t>
            </a:r>
            <a:r>
              <a:rPr sz="3200" dirty="0">
                <a:latin typeface="Arial" pitchFamily="34" charset="0"/>
                <a:cs typeface="Arial" pitchFamily="34" charset="0"/>
              </a:rPr>
              <a:t>yper</a:t>
            </a:r>
            <a:r>
              <a:rPr sz="3200" spc="-45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ens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on</a:t>
            </a:r>
            <a:r>
              <a:rPr sz="3200" spc="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ar</a:t>
            </a:r>
            <a:r>
              <a:rPr sz="3200" spc="-45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érie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le (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H</a:t>
            </a:r>
            <a:r>
              <a:rPr sz="3200" spc="-254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marL="984250" lvl="1" indent="-514350">
              <a:spcBef>
                <a:spcPts val="385"/>
              </a:spcBef>
              <a:buFont typeface="+mj-lt"/>
              <a:buAutoNum type="alphaLcPeriod"/>
              <a:tabLst>
                <a:tab pos="415290" algn="l"/>
              </a:tabLst>
            </a:pPr>
            <a:r>
              <a:rPr sz="3200" spc="-5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sz="3200" spc="-25" dirty="0" err="1" smtClean="0">
                <a:latin typeface="Arial" pitchFamily="34" charset="0"/>
                <a:cs typeface="Arial" pitchFamily="34" charset="0"/>
              </a:rPr>
              <a:t>é</a:t>
            </a:r>
            <a:r>
              <a:rPr sz="3200" spc="-5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sz="3200" spc="-15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sz="3200" spc="-15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ion</a:t>
            </a:r>
            <a:r>
              <a:rPr sz="3200" spc="1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cla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f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3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3200" spc="-25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on</a:t>
            </a:r>
            <a:r>
              <a:rPr lang="fr-FR" sz="3200" spc="-5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marL="984250" lvl="1" indent="-514350">
              <a:spcBef>
                <a:spcPts val="385"/>
              </a:spcBef>
              <a:buFont typeface="+mj-lt"/>
              <a:buAutoNum type="alphaLcPeriod"/>
              <a:tabLst>
                <a:tab pos="415290" algn="l"/>
              </a:tabLst>
            </a:pPr>
            <a:r>
              <a:rPr sz="3200" spc="-5" smtClean="0">
                <a:latin typeface="Arial" pitchFamily="34" charset="0"/>
                <a:cs typeface="Arial" pitchFamily="34" charset="0"/>
              </a:rPr>
              <a:t>L</a:t>
            </a:r>
            <a:r>
              <a:rPr sz="3200" smtClean="0">
                <a:latin typeface="Arial" pitchFamily="34" charset="0"/>
                <a:cs typeface="Arial" pitchFamily="34" charset="0"/>
              </a:rPr>
              <a:t>a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p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tho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g</a:t>
            </a:r>
            <a:r>
              <a:rPr sz="3200" dirty="0">
                <a:latin typeface="Arial" pitchFamily="34" charset="0"/>
                <a:cs typeface="Arial" pitchFamily="34" charset="0"/>
              </a:rPr>
              <a:t>enèse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25" dirty="0" smtClean="0">
                <a:latin typeface="Arial" pitchFamily="34" charset="0"/>
                <a:cs typeface="Arial" pitchFamily="34" charset="0"/>
              </a:rPr>
              <a:t>g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éné</a:t>
            </a:r>
            <a:r>
              <a:rPr sz="3200" spc="-70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ale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sz="3200" dirty="0">
              <a:latin typeface="Arial" pitchFamily="34" charset="0"/>
              <a:cs typeface="Arial" pitchFamily="34" charset="0"/>
            </a:endParaRPr>
          </a:p>
          <a:p>
            <a:pPr marL="527050" indent="-514350">
              <a:lnSpc>
                <a:spcPct val="100000"/>
              </a:lnSpc>
              <a:spcBef>
                <a:spcPts val="384"/>
              </a:spcBef>
              <a:buFont typeface="+mj-lt"/>
              <a:buAutoNum type="arabicPeriod"/>
              <a:tabLst>
                <a:tab pos="522605" algn="l"/>
              </a:tabLst>
            </a:pPr>
            <a:r>
              <a:rPr sz="3200" spc="-45" dirty="0" err="1">
                <a:latin typeface="Arial" pitchFamily="34" charset="0"/>
                <a:cs typeface="Arial" pitchFamily="34" charset="0"/>
              </a:rPr>
              <a:t>F</a:t>
            </a:r>
            <a:r>
              <a:rPr sz="3200" spc="-5" dirty="0" err="1">
                <a:latin typeface="Arial" pitchFamily="34" charset="0"/>
                <a:cs typeface="Arial" pitchFamily="34" charset="0"/>
              </a:rPr>
              <a:t>orme</a:t>
            </a:r>
            <a:r>
              <a:rPr sz="3200" dirty="0" err="1">
                <a:latin typeface="Arial" pitchFamily="34" charset="0"/>
                <a:cs typeface="Arial" pitchFamily="34" charset="0"/>
              </a:rPr>
              <a:t>s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15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3200" spc="-1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 err="1" smtClean="0">
                <a:latin typeface="Arial" pitchFamily="34" charset="0"/>
                <a:cs typeface="Arial" pitchFamily="34" charset="0"/>
              </a:rPr>
              <a:t>op</a:t>
            </a:r>
            <a:r>
              <a:rPr sz="3200" spc="-25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tho</a:t>
            </a:r>
            <a:r>
              <a:rPr sz="3200" spc="-30" dirty="0" err="1" smtClean="0">
                <a:latin typeface="Arial" pitchFamily="34" charset="0"/>
                <a:cs typeface="Arial" pitchFamily="34" charset="0"/>
              </a:rPr>
              <a:t>g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éniq</a:t>
            </a:r>
            <a:r>
              <a:rPr sz="3200" spc="-20" dirty="0" err="1" smtClean="0">
                <a:latin typeface="Arial" pitchFamily="34" charset="0"/>
                <a:cs typeface="Arial" pitchFamily="34" charset="0"/>
              </a:rPr>
              <a:t>u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marL="984250" lvl="1" indent="-514350">
              <a:spcBef>
                <a:spcPts val="384"/>
              </a:spcBef>
              <a:buFont typeface="+mj-lt"/>
              <a:buAutoNum type="alphaLcPeriod"/>
              <a:tabLst>
                <a:tab pos="522605" algn="l"/>
              </a:tabLst>
            </a:pPr>
            <a:r>
              <a:rPr sz="3200" spc="-225" dirty="0" smtClean="0">
                <a:latin typeface="Arial" pitchFamily="34" charset="0"/>
                <a:cs typeface="Arial" pitchFamily="34" charset="0"/>
              </a:rPr>
              <a:t>L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’H</a:t>
            </a:r>
            <a:r>
              <a:rPr sz="3200" spc="-26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3200" spc="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pr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ma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40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e (</a:t>
            </a:r>
            <a:r>
              <a:rPr sz="3200" dirty="0" err="1">
                <a:latin typeface="Arial" pitchFamily="34" charset="0"/>
                <a:cs typeface="Arial" pitchFamily="34" charset="0"/>
              </a:rPr>
              <a:t>esse</a:t>
            </a:r>
            <a:r>
              <a:rPr sz="3200" spc="-35" dirty="0" err="1">
                <a:latin typeface="Arial" pitchFamily="34" charset="0"/>
                <a:cs typeface="Arial" pitchFamily="34" charset="0"/>
              </a:rPr>
              <a:t>n</a:t>
            </a:r>
            <a:r>
              <a:rPr sz="3200" dirty="0" err="1">
                <a:latin typeface="Arial" pitchFamily="34" charset="0"/>
                <a:cs typeface="Arial" pitchFamily="34" charset="0"/>
              </a:rPr>
              <a:t>t</a:t>
            </a:r>
            <a:r>
              <a:rPr sz="3200" spc="-15" dirty="0" err="1">
                <a:latin typeface="Arial" pitchFamily="34" charset="0"/>
                <a:cs typeface="Arial" pitchFamily="34" charset="0"/>
              </a:rPr>
              <a:t>i</a:t>
            </a:r>
            <a:r>
              <a:rPr sz="3200" dirty="0" err="1">
                <a:latin typeface="Arial" pitchFamily="34" charset="0"/>
                <a:cs typeface="Arial" pitchFamily="34" charset="0"/>
              </a:rPr>
              <a:t>el</a:t>
            </a:r>
            <a:r>
              <a:rPr sz="3200" spc="-15" dirty="0" err="1">
                <a:latin typeface="Arial" pitchFamily="34" charset="0"/>
                <a:cs typeface="Arial" pitchFamily="34" charset="0"/>
              </a:rPr>
              <a:t>l</a:t>
            </a:r>
            <a:r>
              <a:rPr sz="3200" dirty="0" err="1">
                <a:latin typeface="Arial" pitchFamily="34" charset="0"/>
                <a:cs typeface="Arial" pitchFamily="34" charset="0"/>
              </a:rPr>
              <a:t>e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marL="984250" lvl="1" indent="-514350">
              <a:spcBef>
                <a:spcPts val="384"/>
              </a:spcBef>
              <a:buFont typeface="+mj-lt"/>
              <a:buAutoNum type="alphaLcPeriod"/>
              <a:tabLst>
                <a:tab pos="522605" algn="l"/>
              </a:tabLst>
            </a:pPr>
            <a:r>
              <a:rPr sz="3200" spc="-235" dirty="0" smtClean="0">
                <a:latin typeface="Arial" pitchFamily="34" charset="0"/>
                <a:cs typeface="Arial" pitchFamily="34" charset="0"/>
              </a:rPr>
              <a:t>L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’H</a:t>
            </a:r>
            <a:r>
              <a:rPr sz="3200" spc="-254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3200" spc="1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se</a:t>
            </a:r>
            <a:r>
              <a:rPr sz="3200" spc="-30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ondai</a:t>
            </a:r>
            <a:r>
              <a:rPr sz="3200" spc="-45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sz="3200" dirty="0">
              <a:latin typeface="Arial" pitchFamily="34" charset="0"/>
              <a:cs typeface="Arial" pitchFamily="34" charset="0"/>
            </a:endParaRPr>
          </a:p>
          <a:p>
            <a:pPr marL="527050" indent="-514350">
              <a:lnSpc>
                <a:spcPct val="100000"/>
              </a:lnSpc>
              <a:spcBef>
                <a:spcPts val="380"/>
              </a:spcBef>
              <a:buFont typeface="+mj-lt"/>
              <a:buAutoNum type="arabicPeriod"/>
              <a:tabLst>
                <a:tab pos="500380" algn="l"/>
              </a:tabLst>
            </a:pPr>
            <a:r>
              <a:rPr sz="3200" dirty="0">
                <a:latin typeface="Arial" pitchFamily="34" charset="0"/>
                <a:cs typeface="Arial" pitchFamily="34" charset="0"/>
              </a:rPr>
              <a:t>Les 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c</a:t>
            </a:r>
            <a:r>
              <a:rPr sz="3200" dirty="0">
                <a:latin typeface="Arial" pitchFamily="34" charset="0"/>
                <a:cs typeface="Arial" pitchFamily="34" charset="0"/>
              </a:rPr>
              <a:t>omp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c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ons de 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l’H</a:t>
            </a:r>
            <a:r>
              <a:rPr sz="3200" spc="-26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.</a:t>
            </a:r>
            <a:endParaRPr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2400" y="1524000"/>
            <a:ext cx="8839200" cy="3108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fr-FR" sz="3200" spc="-2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3200" spc="-5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spc="-15" dirty="0" smtClean="0">
                <a:latin typeface="Arial" pitchFamily="34" charset="0"/>
                <a:cs typeface="Arial" pitchFamily="34" charset="0"/>
              </a:rPr>
              <a:t>cla</a:t>
            </a:r>
            <a:r>
              <a:rPr lang="fr-FR" sz="3200" spc="-5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sifi</a:t>
            </a:r>
            <a:r>
              <a:rPr lang="fr-FR" sz="3200" spc="-15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fr-FR" sz="3200" spc="-4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fr-FR" sz="3200" spc="-1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fr-FR" sz="3200" spc="-2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fr-FR" sz="3200" spc="-15" dirty="0" smtClean="0">
                <a:latin typeface="Arial" pitchFamily="34" charset="0"/>
                <a:cs typeface="Arial" pitchFamily="34" charset="0"/>
              </a:rPr>
              <a:t>on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spc="-5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fr-FR" sz="3200" spc="-45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fr-FR" sz="3200" spc="-15" dirty="0" smtClean="0">
                <a:latin typeface="Arial" pitchFamily="34" charset="0"/>
                <a:cs typeface="Arial" pitchFamily="34" charset="0"/>
              </a:rPr>
              <a:t>onction</a:t>
            </a:r>
            <a:r>
              <a:rPr lang="fr-FR" sz="3200" spc="-25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spc="-15" dirty="0" smtClean="0">
                <a:latin typeface="Arial" pitchFamily="34" charset="0"/>
                <a:cs typeface="Arial" pitchFamily="34" charset="0"/>
              </a:rPr>
              <a:t>des</a:t>
            </a:r>
            <a:r>
              <a:rPr lang="fr-FR" sz="3200" spc="5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spc="-14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ALE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fr-FR" sz="3200" b="1" spc="-3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2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NSIONNEL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3200" b="1" spc="-3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endParaRPr lang="fr-FR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3200" spc="-20" dirty="0" smtClean="0">
                <a:latin typeface="Arial" pitchFamily="34" charset="0"/>
                <a:cs typeface="Arial" pitchFamily="34" charset="0"/>
              </a:rPr>
              <a:t>2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-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cla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sifi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3200" spc="-40" dirty="0" smtClean="0">
                <a:latin typeface="Arial" pitchFamily="34" charset="0"/>
                <a:cs typeface="Arial" pitchFamily="34" charset="0"/>
              </a:rPr>
              <a:t>a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spc="-20" dirty="0" smtClean="0">
                <a:latin typeface="Arial" pitchFamily="34" charset="0"/>
                <a:cs typeface="Arial" pitchFamily="34" charset="0"/>
              </a:rPr>
              <a:t>i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on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ÉTIO</a:t>
            </a:r>
            <a:r>
              <a:rPr sz="3200" b="1" spc="-18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sz="3200" b="1" spc="-2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3200" b="1" spc="-6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3200" b="1" spc="-6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ÉNIQUE</a:t>
            </a:r>
            <a:endParaRPr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24180" indent="-41148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24815" algn="l"/>
              </a:tabLst>
            </a:pPr>
            <a:r>
              <a:rPr sz="3200" spc="-165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’H</a:t>
            </a:r>
            <a:r>
              <a:rPr sz="3200" spc="-190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A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pr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mai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(ess</a:t>
            </a:r>
            <a:r>
              <a:rPr sz="3200" spc="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elle,</a:t>
            </a:r>
            <a:r>
              <a:rPr sz="3200" spc="2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iop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h</a:t>
            </a:r>
            <a:r>
              <a:rPr sz="320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q</a:t>
            </a:r>
            <a:r>
              <a:rPr sz="3200" dirty="0">
                <a:latin typeface="Arial" pitchFamily="34" charset="0"/>
                <a:cs typeface="Arial" pitchFamily="34" charset="0"/>
              </a:rPr>
              <a:t>ue)</a:t>
            </a:r>
          </a:p>
          <a:p>
            <a:pPr marL="424180" indent="-41148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24815" algn="l"/>
              </a:tabLst>
            </a:pPr>
            <a:r>
              <a:rPr sz="3200" spc="-165" dirty="0">
                <a:latin typeface="Arial" pitchFamily="34" charset="0"/>
                <a:cs typeface="Arial" pitchFamily="34" charset="0"/>
              </a:rPr>
              <a:t>L</a:t>
            </a:r>
            <a:r>
              <a:rPr sz="3200" dirty="0">
                <a:latin typeface="Arial" pitchFamily="34" charset="0"/>
                <a:cs typeface="Arial" pitchFamily="34" charset="0"/>
              </a:rPr>
              <a:t>’H</a:t>
            </a:r>
            <a:r>
              <a:rPr sz="3200" spc="-195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A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secon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ai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e: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da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s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5-</a:t>
            </a:r>
            <a:r>
              <a:rPr sz="3200" dirty="0">
                <a:latin typeface="Arial" pitchFamily="34" charset="0"/>
                <a:cs typeface="Arial" pitchFamily="34" charset="0"/>
              </a:rPr>
              <a:t>8%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des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c</a:t>
            </a:r>
            <a:r>
              <a:rPr sz="3200" dirty="0">
                <a:latin typeface="Arial" pitchFamily="34" charset="0"/>
                <a:cs typeface="Arial" pitchFamily="34" charset="0"/>
              </a:rPr>
              <a:t>as,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</a:t>
            </a:r>
            <a:r>
              <a:rPr sz="3200" spc="-160" dirty="0">
                <a:latin typeface="Arial" pitchFamily="34" charset="0"/>
                <a:cs typeface="Arial" pitchFamily="34" charset="0"/>
              </a:rPr>
              <a:t>’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é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3200" dirty="0">
                <a:latin typeface="Arial" pitchFamily="34" charset="0"/>
                <a:cs typeface="Arial" pitchFamily="34" charset="0"/>
              </a:rPr>
              <a:t>ologie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c</a:t>
            </a:r>
            <a:r>
              <a:rPr sz="3200" dirty="0">
                <a:latin typeface="Arial" pitchFamily="34" charset="0"/>
                <a:cs typeface="Arial" pitchFamily="34" charset="0"/>
              </a:rPr>
              <a:t>on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ue.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731783" y="206514"/>
            <a:ext cx="5846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Classification de l’HTA.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304800"/>
            <a:ext cx="8382000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85" algn="ctr">
              <a:lnSpc>
                <a:spcPts val="3080"/>
              </a:lnSpc>
            </a:pPr>
            <a:r>
              <a:rPr lang="fr-FR" sz="3200" b="1" spc="204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</a:t>
            </a:r>
            <a:r>
              <a:rPr lang="fr-FR" sz="3200" b="1" spc="-10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4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lang="fr-FR" sz="3200" b="1" spc="2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ss</a:t>
            </a:r>
            <a:r>
              <a:rPr lang="fr-FR" sz="3200" b="1" spc="-6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fr-FR" sz="3200" b="1" spc="23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</a:t>
            </a:r>
            <a:r>
              <a:rPr lang="fr-FR" sz="3200" b="1" spc="9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fr-FR" sz="3200" b="1" spc="16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</a:t>
            </a:r>
            <a:r>
              <a:rPr lang="fr-FR" sz="3200" b="1" spc="7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lang="fr-FR" sz="3200" b="1" spc="204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</a:t>
            </a:r>
            <a:r>
              <a:rPr lang="fr-FR" sz="3200" b="1" spc="5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fr-FR" sz="3200" b="1" spc="21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on</a:t>
            </a:r>
            <a:r>
              <a:rPr lang="fr-FR" sz="3200" b="1" spc="-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18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</a:t>
            </a:r>
            <a:r>
              <a:rPr lang="fr-FR" sz="3200" b="1" spc="-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-1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2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lang="fr-FR" sz="3200" b="1" spc="-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18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</a:t>
            </a:r>
            <a:r>
              <a:rPr lang="fr-FR" sz="3200" b="1" spc="15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ress</a:t>
            </a:r>
            <a:r>
              <a:rPr lang="fr-FR" sz="3200" b="1" spc="-7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fr-FR" sz="3200" b="1" spc="21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on</a:t>
            </a:r>
            <a:r>
              <a:rPr lang="fr-FR" sz="3200" b="1" spc="-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13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ar</a:t>
            </a:r>
            <a:r>
              <a:rPr lang="fr-FR" sz="3200" b="1" spc="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</a:t>
            </a:r>
            <a:r>
              <a:rPr lang="fr-FR" sz="3200" b="1" spc="17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ér</a:t>
            </a:r>
            <a:r>
              <a:rPr lang="fr-FR" sz="3200" b="1" spc="-3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fr-FR" sz="3200" b="1" spc="229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fr-FR" sz="3200" b="1" spc="16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-1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18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endParaRPr lang="fr-F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lnSpc>
                <a:spcPts val="2420"/>
              </a:lnSpc>
            </a:pPr>
            <a:r>
              <a:rPr lang="fr-FR" sz="3200" b="1" spc="12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</a:t>
            </a:r>
            <a:r>
              <a:rPr lang="fr-FR" sz="3200" b="1" spc="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</a:t>
            </a:r>
            <a:r>
              <a:rPr lang="fr-FR" sz="3200" b="1" spc="-8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fr-FR" sz="3200" b="1" spc="12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z</a:t>
            </a:r>
            <a:r>
              <a:rPr lang="fr-FR" sz="3200" b="1" spc="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-3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4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es</a:t>
            </a:r>
            <a:r>
              <a:rPr lang="fr-FR" sz="3200" b="1" spc="3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25" dirty="0" smtClean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suj</a:t>
            </a:r>
            <a:r>
              <a:rPr lang="fr-FR" sz="3200" b="1" spc="-65" dirty="0" smtClean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fr-FR" sz="3200" b="1" spc="60" dirty="0" smtClean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ts</a:t>
            </a:r>
            <a:r>
              <a:rPr lang="fr-FR" sz="3200" b="1" spc="-25" dirty="0" smtClean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6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</a:t>
            </a:r>
            <a:r>
              <a:rPr lang="fr-FR" sz="3200" b="1" spc="7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fr-FR" sz="3200" b="1" spc="-1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13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</a:t>
            </a:r>
            <a:r>
              <a:rPr lang="fr-FR" sz="3200" b="1" spc="-3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</a:t>
            </a:r>
            <a:r>
              <a:rPr lang="fr-FR" sz="3200" b="1" spc="-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u</a:t>
            </a:r>
            <a:r>
              <a:rPr lang="fr-FR" sz="3200" b="1" spc="11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</a:t>
            </a:r>
            <a:r>
              <a:rPr lang="fr-FR" sz="3200" b="1" spc="-7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6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</a:t>
            </a:r>
            <a:r>
              <a:rPr lang="fr-FR" sz="3200" b="1" spc="7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fr-FR" sz="3200" b="1" spc="6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-5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</a:t>
            </a:r>
            <a:r>
              <a:rPr lang="fr-FR" sz="3200" b="1" spc="18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8</a:t>
            </a:r>
            <a:r>
              <a:rPr lang="fr-FR" sz="3200" b="1" spc="-11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fr-FR" sz="3200" b="1" spc="40" dirty="0" smtClean="0">
                <a:solidFill>
                  <a:srgbClr val="03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ans.</a:t>
            </a:r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 4" descr="slide_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6096000"/>
            <a:ext cx="18288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086600" y="6096000"/>
            <a:ext cx="18288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33400" y="3048000"/>
            <a:ext cx="7620000" cy="457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1067061"/>
          </a:xfrm>
          <a:prstGeom prst="rect">
            <a:avLst/>
          </a:prstGeom>
        </p:spPr>
        <p:txBody>
          <a:bodyPr vert="horz" wrap="square" lIns="0" tIns="386181" rIns="0" bIns="0" rtlCol="0">
            <a:spAutoFit/>
          </a:bodyPr>
          <a:lstStyle/>
          <a:p>
            <a:pPr marL="827405">
              <a:lnSpc>
                <a:spcPct val="100000"/>
              </a:lnSpc>
            </a:pPr>
            <a:r>
              <a:rPr sz="4400" spc="-5" dirty="0">
                <a:solidFill>
                  <a:srgbClr val="000000"/>
                </a:solidFill>
                <a:latin typeface="Calibri"/>
                <a:cs typeface="Calibri"/>
              </a:rPr>
              <a:t>H</a:t>
            </a:r>
            <a:r>
              <a:rPr sz="4400" spc="-345" dirty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4400" dirty="0">
                <a:solidFill>
                  <a:srgbClr val="000000"/>
                </a:solidFill>
                <a:latin typeface="Calibri"/>
                <a:cs typeface="Calibri"/>
              </a:rPr>
              <a:t>A </a:t>
            </a:r>
            <a:r>
              <a:rPr sz="4400" spc="-5" dirty="0">
                <a:solidFill>
                  <a:srgbClr val="000000"/>
                </a:solidFill>
                <a:latin typeface="Calibri"/>
                <a:cs typeface="Calibri"/>
              </a:rPr>
              <a:t>primi</a:t>
            </a:r>
            <a:r>
              <a:rPr sz="4400" dirty="0">
                <a:solidFill>
                  <a:srgbClr val="000000"/>
                </a:solidFill>
                <a:latin typeface="Calibri"/>
                <a:cs typeface="Calibri"/>
              </a:rPr>
              <a:t>ti</a:t>
            </a:r>
            <a:r>
              <a:rPr sz="4400" spc="-50" dirty="0">
                <a:solidFill>
                  <a:srgbClr val="000000"/>
                </a:solidFill>
                <a:latin typeface="Calibri"/>
                <a:cs typeface="Calibri"/>
              </a:rPr>
              <a:t>v</a:t>
            </a:r>
            <a:r>
              <a:rPr sz="4400" dirty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4400" spc="1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4400" spc="-5" dirty="0">
                <a:solidFill>
                  <a:srgbClr val="000000"/>
                </a:solidFill>
                <a:latin typeface="Calibri"/>
                <a:cs typeface="Calibri"/>
              </a:rPr>
              <a:t>o</a:t>
            </a:r>
            <a:r>
              <a:rPr sz="4400" dirty="0">
                <a:solidFill>
                  <a:srgbClr val="000000"/>
                </a:solidFill>
                <a:latin typeface="Calibri"/>
                <a:cs typeface="Calibri"/>
              </a:rPr>
              <a:t>u </a:t>
            </a:r>
            <a:r>
              <a:rPr sz="4400" spc="10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4400" spc="-5" dirty="0" err="1" smtClean="0">
                <a:solidFill>
                  <a:srgbClr val="000000"/>
                </a:solidFill>
                <a:latin typeface="Calibri"/>
                <a:cs typeface="Calibri"/>
              </a:rPr>
              <a:t>ss</a:t>
            </a:r>
            <a:r>
              <a:rPr sz="4400" spc="10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4400" spc="-35" dirty="0" err="1" smtClean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sz="4400" dirty="0" err="1" smtClean="0">
                <a:solidFill>
                  <a:srgbClr val="000000"/>
                </a:solidFill>
                <a:latin typeface="Calibri"/>
                <a:cs typeface="Calibri"/>
              </a:rPr>
              <a:t>ti</a:t>
            </a:r>
            <a:r>
              <a:rPr sz="4400" spc="-10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4400" dirty="0" err="1" smtClean="0">
                <a:solidFill>
                  <a:srgbClr val="000000"/>
                </a:solidFill>
                <a:latin typeface="Calibri"/>
                <a:cs typeface="Calibri"/>
              </a:rPr>
              <a:t>lle</a:t>
            </a:r>
            <a:r>
              <a:rPr lang="fr-FR" sz="440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1772539"/>
            <a:ext cx="4419600" cy="18825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4">
              <a:lnSpc>
                <a:spcPct val="100000"/>
              </a:lnSpc>
            </a:pPr>
            <a:r>
              <a:rPr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L</a:t>
            </a:r>
            <a:r>
              <a:rPr sz="3200" b="1" spc="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</a:t>
            </a:r>
            <a:r>
              <a:rPr sz="3200" b="1" spc="-1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s</a:t>
            </a:r>
            <a:r>
              <a:rPr sz="3200" b="1" spc="-1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3200" b="1" spc="-4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f</a:t>
            </a:r>
            <a:r>
              <a:rPr sz="3200" b="1" spc="-1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ac</a:t>
            </a:r>
            <a:r>
              <a:rPr sz="3200" b="1" spc="-3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t</a:t>
            </a:r>
            <a:r>
              <a:rPr sz="3200" b="1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eu</a:t>
            </a:r>
            <a:r>
              <a:rPr sz="3200" b="1" spc="-2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r</a:t>
            </a:r>
            <a:r>
              <a:rPr sz="3200" b="1" spc="-1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s</a:t>
            </a:r>
            <a:r>
              <a:rPr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3200" b="1" spc="-2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GÉN</a:t>
            </a:r>
            <a:r>
              <a:rPr sz="3200" b="1" spc="-1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É</a:t>
            </a:r>
            <a:r>
              <a:rPr sz="3200" b="1" spc="-1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TI</a:t>
            </a:r>
            <a:r>
              <a:rPr sz="3200" b="1" spc="-3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Q</a:t>
            </a:r>
            <a:r>
              <a:rPr sz="3200" b="1" spc="-2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U</a:t>
            </a:r>
            <a:r>
              <a:rPr sz="3200" b="1" spc="-3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</a:t>
            </a:r>
            <a:r>
              <a:rPr sz="3200" b="1" spc="-1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S</a:t>
            </a:r>
            <a:endParaRPr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94"/>
              </a:spcBef>
              <a:buFont typeface="Arial"/>
              <a:buChar char="•"/>
              <a:tabLst>
                <a:tab pos="356235" algn="l"/>
              </a:tabLst>
            </a:pPr>
            <a:r>
              <a:rPr lang="fr-FR" sz="2400" spc="-5" dirty="0" smtClean="0">
                <a:latin typeface="Calibri"/>
                <a:cs typeface="Calibri"/>
              </a:rPr>
              <a:t>P</a:t>
            </a:r>
            <a:r>
              <a:rPr sz="2400" spc="-35" dirty="0" err="1" smtClean="0">
                <a:latin typeface="Calibri"/>
                <a:cs typeface="Calibri"/>
              </a:rPr>
              <a:t>r</a:t>
            </a:r>
            <a:r>
              <a:rPr sz="2400" dirty="0" err="1" smtClean="0">
                <a:latin typeface="Calibri"/>
                <a:cs typeface="Calibri"/>
              </a:rPr>
              <a:t>édispositi</a:t>
            </a:r>
            <a:r>
              <a:rPr sz="2400" spc="-20" dirty="0" err="1" smtClean="0">
                <a:latin typeface="Calibri"/>
                <a:cs typeface="Calibri"/>
              </a:rPr>
              <a:t>o</a:t>
            </a:r>
            <a:r>
              <a:rPr sz="2400" dirty="0" err="1" smtClean="0">
                <a:latin typeface="Calibri"/>
                <a:cs typeface="Calibri"/>
              </a:rPr>
              <a:t>n</a:t>
            </a:r>
            <a:r>
              <a:rPr sz="2400" spc="5" dirty="0" smtClean="0">
                <a:latin typeface="Calibri"/>
                <a:cs typeface="Calibri"/>
              </a:rPr>
              <a:t> </a:t>
            </a:r>
            <a:r>
              <a:rPr sz="2400" spc="-20" dirty="0" err="1" smtClean="0">
                <a:latin typeface="Calibri"/>
                <a:cs typeface="Calibri"/>
              </a:rPr>
              <a:t>hé</a:t>
            </a:r>
            <a:r>
              <a:rPr sz="2400" spc="-40" dirty="0" err="1" smtClean="0">
                <a:latin typeface="Calibri"/>
                <a:cs typeface="Calibri"/>
              </a:rPr>
              <a:t>r</a:t>
            </a:r>
            <a:r>
              <a:rPr sz="2400" dirty="0" err="1" smtClean="0">
                <a:latin typeface="Calibri"/>
                <a:cs typeface="Calibri"/>
              </a:rPr>
              <a:t>édi</a:t>
            </a:r>
            <a:r>
              <a:rPr sz="2400" spc="-25" dirty="0" err="1" smtClean="0">
                <a:latin typeface="Calibri"/>
                <a:cs typeface="Calibri"/>
              </a:rPr>
              <a:t>t</a:t>
            </a:r>
            <a:r>
              <a:rPr sz="2400" dirty="0" err="1" smtClean="0">
                <a:latin typeface="Calibri"/>
                <a:cs typeface="Calibri"/>
              </a:rPr>
              <a:t>ai</a:t>
            </a:r>
            <a:r>
              <a:rPr sz="2400" spc="-30" dirty="0" err="1" smtClean="0">
                <a:latin typeface="Calibri"/>
                <a:cs typeface="Calibri"/>
              </a:rPr>
              <a:t>r</a:t>
            </a:r>
            <a:r>
              <a:rPr sz="2400" spc="-15" dirty="0" err="1" smtClean="0">
                <a:latin typeface="Calibri"/>
                <a:cs typeface="Calibri"/>
              </a:rPr>
              <a:t>e</a:t>
            </a:r>
            <a:r>
              <a:rPr lang="fr-FR" sz="2400" spc="-15" dirty="0" smtClean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lang="fr-FR" sz="2400" dirty="0" smtClean="0">
                <a:latin typeface="Calibri"/>
                <a:cs typeface="Calibri"/>
              </a:rPr>
              <a:t>D</a:t>
            </a:r>
            <a:r>
              <a:rPr sz="2400" spc="-20" dirty="0" err="1" smtClean="0">
                <a:latin typeface="Calibri"/>
                <a:cs typeface="Calibri"/>
              </a:rPr>
              <a:t>ép</a:t>
            </a:r>
            <a:r>
              <a:rPr sz="2400" spc="-5" dirty="0" err="1" smtClean="0">
                <a:latin typeface="Calibri"/>
                <a:cs typeface="Calibri"/>
              </a:rPr>
              <a:t>endanc</a:t>
            </a:r>
            <a:r>
              <a:rPr sz="2400" dirty="0" err="1" smtClean="0">
                <a:latin typeface="Calibri"/>
                <a:cs typeface="Calibri"/>
              </a:rPr>
              <a:t>e</a:t>
            </a:r>
            <a:r>
              <a:rPr sz="2400" spc="20" dirty="0" smtClean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d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 la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5" dirty="0" smtClean="0">
                <a:latin typeface="Calibri"/>
                <a:cs typeface="Calibri"/>
              </a:rPr>
              <a:t>r</a:t>
            </a:r>
            <a:r>
              <a:rPr sz="2400" spc="-15" dirty="0" smtClean="0">
                <a:latin typeface="Calibri"/>
                <a:cs typeface="Calibri"/>
              </a:rPr>
              <a:t>ace</a:t>
            </a:r>
            <a:r>
              <a:rPr lang="fr-FR" sz="2400" spc="-15" dirty="0" smtClean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6235" algn="l"/>
              </a:tabLst>
            </a:pPr>
            <a:r>
              <a:rPr lang="fr-FR" sz="2400" dirty="0" smtClean="0">
                <a:latin typeface="Calibri"/>
                <a:cs typeface="Calibri"/>
              </a:rPr>
              <a:t>D</a:t>
            </a:r>
            <a:r>
              <a:rPr sz="2400" dirty="0" err="1" smtClean="0">
                <a:latin typeface="Calibri"/>
                <a:cs typeface="Calibri"/>
              </a:rPr>
              <a:t>ép</a:t>
            </a:r>
            <a:r>
              <a:rPr sz="2400" spc="5" dirty="0" err="1" smtClean="0">
                <a:latin typeface="Calibri"/>
                <a:cs typeface="Calibri"/>
              </a:rPr>
              <a:t>e</a:t>
            </a:r>
            <a:r>
              <a:rPr sz="2400" dirty="0" err="1" smtClean="0">
                <a:latin typeface="Calibri"/>
                <a:cs typeface="Calibri"/>
              </a:rPr>
              <a:t>ndance</a:t>
            </a:r>
            <a:r>
              <a:rPr sz="2400" spc="5" dirty="0" smtClean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 l</a:t>
            </a:r>
            <a:r>
              <a:rPr sz="2400" spc="-180" dirty="0">
                <a:latin typeface="Calibri"/>
                <a:cs typeface="Calibri"/>
              </a:rPr>
              <a:t>’</a:t>
            </a:r>
            <a:r>
              <a:rPr sz="2400" dirty="0">
                <a:latin typeface="Calibri"/>
                <a:cs typeface="Calibri"/>
              </a:rPr>
              <a:t>â</a:t>
            </a:r>
            <a:r>
              <a:rPr sz="2400" spc="-25" dirty="0">
                <a:latin typeface="Calibri"/>
                <a:cs typeface="Calibri"/>
              </a:rPr>
              <a:t>g</a:t>
            </a:r>
            <a:r>
              <a:rPr sz="2400" dirty="0">
                <a:latin typeface="Calibri"/>
                <a:cs typeface="Calibri"/>
              </a:rPr>
              <a:t>e et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du </a:t>
            </a:r>
            <a:r>
              <a:rPr sz="2400" spc="-15" dirty="0" err="1" smtClean="0">
                <a:latin typeface="Calibri"/>
                <a:cs typeface="Calibri"/>
              </a:rPr>
              <a:t>s</a:t>
            </a:r>
            <a:r>
              <a:rPr sz="2400" spc="-50" dirty="0" err="1" smtClean="0">
                <a:latin typeface="Calibri"/>
                <a:cs typeface="Calibri"/>
              </a:rPr>
              <a:t>e</a:t>
            </a:r>
            <a:r>
              <a:rPr sz="2400" spc="-60" dirty="0" err="1" smtClean="0">
                <a:latin typeface="Calibri"/>
                <a:cs typeface="Calibri"/>
              </a:rPr>
              <a:t>x</a:t>
            </a:r>
            <a:r>
              <a:rPr sz="2400" spc="-15" dirty="0" err="1" smtClean="0">
                <a:latin typeface="Calibri"/>
                <a:cs typeface="Calibri"/>
              </a:rPr>
              <a:t>e</a:t>
            </a:r>
            <a:r>
              <a:rPr lang="fr-FR" sz="2400" spc="-15" dirty="0" smtClean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4724527" y="1824292"/>
            <a:ext cx="4343273" cy="3826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94970">
              <a:lnSpc>
                <a:spcPct val="80000"/>
              </a:lnSpc>
            </a:pPr>
            <a:r>
              <a:rPr sz="28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</a:t>
            </a:r>
            <a:r>
              <a:rPr sz="28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sz="28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sz="2800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sz="2800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sz="2800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sz="28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sz="2800" spc="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sz="2800" spc="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risque</a:t>
            </a:r>
            <a:r>
              <a:rPr sz="2800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liés 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</a:t>
            </a:r>
            <a:r>
              <a:rPr sz="28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3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sz="2800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sz="2800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sz="2800" spc="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2800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</a:t>
            </a:r>
          </a:p>
          <a:p>
            <a:pPr marL="355600" marR="1084580" indent="-342900">
              <a:lnSpc>
                <a:spcPct val="100000"/>
              </a:lnSpc>
              <a:spcBef>
                <a:spcPts val="650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5" dirty="0" smtClean="0">
                <a:solidFill>
                  <a:srgbClr val="000000"/>
                </a:solidFill>
              </a:rPr>
              <a:t>C</a:t>
            </a:r>
            <a:r>
              <a:rPr sz="2400" b="0" spc="-5" dirty="0" err="1" smtClean="0">
                <a:solidFill>
                  <a:srgbClr val="000000"/>
                </a:solidFill>
                <a:latin typeface="Calibri"/>
                <a:cs typeface="Calibri"/>
              </a:rPr>
              <a:t>on</a:t>
            </a:r>
            <a:r>
              <a:rPr sz="2400" b="0" spc="-10" dirty="0" err="1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sz="2400" b="0" spc="-5" dirty="0" err="1" smtClean="0">
                <a:solidFill>
                  <a:srgbClr val="000000"/>
                </a:solidFill>
                <a:latin typeface="Calibri"/>
                <a:cs typeface="Calibri"/>
              </a:rPr>
              <a:t>omm</a:t>
            </a:r>
            <a:r>
              <a:rPr sz="2400" b="0" spc="-20" dirty="0" err="1" smtClean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tion</a:t>
            </a:r>
            <a:r>
              <a:rPr sz="2400" b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spc="-20" dirty="0" smtClean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sz="2400" b="0" spc="-15" dirty="0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lang="fr-FR" sz="2400" b="0" dirty="0" smtClean="0">
                <a:solidFill>
                  <a:srgbClr val="000000"/>
                </a:solidFill>
              </a:rPr>
              <a:t> </a:t>
            </a:r>
            <a:r>
              <a:rPr sz="2400" b="0" spc="-5" dirty="0" smtClean="0">
                <a:solidFill>
                  <a:srgbClr val="000000"/>
                </a:solidFill>
                <a:latin typeface="Calibri"/>
                <a:cs typeface="Calibri"/>
              </a:rPr>
              <a:t>sel</a:t>
            </a:r>
            <a:r>
              <a:rPr sz="2400" b="0" spc="-5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170" dirty="0" smtClean="0">
                <a:solidFill>
                  <a:srgbClr val="000000"/>
                </a:solidFill>
              </a:rPr>
              <a:t>O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bési</a:t>
            </a:r>
            <a:r>
              <a:rPr sz="2400" b="0" spc="-30" dirty="0" err="1" smtClean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é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15" dirty="0" smtClean="0">
                <a:solidFill>
                  <a:srgbClr val="000000"/>
                </a:solidFill>
              </a:rPr>
              <a:t>D</a:t>
            </a:r>
            <a:r>
              <a:rPr sz="2400" b="0" spc="-5" dirty="0" err="1" smtClean="0">
                <a:solidFill>
                  <a:srgbClr val="000000"/>
                </a:solidFill>
                <a:latin typeface="Calibri"/>
                <a:cs typeface="Calibri"/>
              </a:rPr>
              <a:t>iabè</a:t>
            </a:r>
            <a:r>
              <a:rPr sz="2400" b="0" spc="-25" dirty="0" err="1" smtClean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2400" b="0" spc="-15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2400" b="0" spc="-1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spc="-20" dirty="0">
                <a:solidFill>
                  <a:srgbClr val="000000"/>
                </a:solidFill>
                <a:latin typeface="Calibri"/>
                <a:cs typeface="Calibri"/>
              </a:rPr>
              <a:t>suc</a:t>
            </a:r>
            <a:r>
              <a:rPr sz="2400" b="0" spc="-45" dirty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sz="2400" b="0" spc="-15" dirty="0">
                <a:solidFill>
                  <a:srgbClr val="000000"/>
                </a:solidFill>
                <a:latin typeface="Calibri"/>
                <a:cs typeface="Calibri"/>
              </a:rPr>
              <a:t>é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spc="-10" dirty="0">
                <a:solidFill>
                  <a:srgbClr val="000000"/>
                </a:solidFill>
                <a:latin typeface="Calibri"/>
                <a:cs typeface="Calibri"/>
              </a:rPr>
              <a:t>ty</a:t>
            </a:r>
            <a:r>
              <a:rPr sz="2400" b="0" spc="-2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sz="2400" b="0" spc="-15" dirty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2400" b="0" spc="-1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2.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5" dirty="0" smtClean="0">
                <a:solidFill>
                  <a:srgbClr val="000000"/>
                </a:solidFill>
              </a:rPr>
              <a:t>D</a:t>
            </a:r>
            <a:r>
              <a:rPr sz="2400" b="0" spc="-20" dirty="0" err="1" smtClean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sz="2400" b="0" spc="-5" dirty="0" err="1" smtClean="0">
                <a:solidFill>
                  <a:srgbClr val="000000"/>
                </a:solidFill>
                <a:latin typeface="Calibri"/>
                <a:cs typeface="Calibri"/>
              </a:rPr>
              <a:t>slipidémi</a:t>
            </a:r>
            <a:r>
              <a:rPr sz="2400" b="0" spc="15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15" dirty="0" smtClean="0">
                <a:solidFill>
                  <a:srgbClr val="000000"/>
                </a:solidFill>
              </a:rPr>
              <a:t>S</a:t>
            </a:r>
            <a:r>
              <a:rPr sz="2400" b="0" spc="-10" dirty="0" smtClean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2400" b="0" spc="-45" dirty="0" smtClean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sz="2400" b="0" spc="-15" dirty="0" smtClean="0">
                <a:solidFill>
                  <a:srgbClr val="000000"/>
                </a:solidFill>
                <a:latin typeface="Calibri"/>
                <a:cs typeface="Calibri"/>
              </a:rPr>
              <a:t>ess</a:t>
            </a:r>
            <a:r>
              <a:rPr sz="2400" b="0" spc="-5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spc="-20" dirty="0" err="1" smtClean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sz="2400" b="0" spc="-55" dirty="0" err="1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sz="2400" b="0" spc="-50" dirty="0" err="1" smtClean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chiqu</a:t>
            </a:r>
            <a:r>
              <a:rPr sz="2400" b="0" spc="5" dirty="0" err="1" smtClean="0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sz="2400" b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lang="fr-FR" sz="2400" dirty="0" smtClean="0"/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dirty="0" smtClean="0">
                <a:solidFill>
                  <a:srgbClr val="000000"/>
                </a:solidFill>
              </a:rPr>
              <a:t>C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on</a:t>
            </a:r>
            <a:r>
              <a:rPr sz="2400" b="0" spc="-10" dirty="0" err="1" smtClean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omm</a:t>
            </a:r>
            <a:r>
              <a:rPr sz="2400" b="0" spc="-20" dirty="0" err="1" smtClean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tion</a:t>
            </a:r>
            <a:r>
              <a:rPr sz="2400" b="0" spc="-2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sz="2400" b="0" spc="-180" dirty="0">
                <a:solidFill>
                  <a:srgbClr val="000000"/>
                </a:solidFill>
                <a:latin typeface="Calibri"/>
                <a:cs typeface="Calibri"/>
              </a:rPr>
              <a:t>’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al</a:t>
            </a:r>
            <a:r>
              <a:rPr sz="2400" b="0" spc="-20" dirty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o</a:t>
            </a:r>
            <a:r>
              <a:rPr sz="2400" b="0" spc="-10" dirty="0">
                <a:solidFill>
                  <a:srgbClr val="000000"/>
                </a:solidFill>
                <a:latin typeface="Calibri"/>
                <a:cs typeface="Calibri"/>
              </a:rPr>
              <a:t>o</a:t>
            </a:r>
            <a:r>
              <a:rPr sz="2400" b="0" dirty="0">
                <a:solidFill>
                  <a:srgbClr val="000000"/>
                </a:solidFill>
                <a:latin typeface="Calibri"/>
                <a:cs typeface="Calibri"/>
              </a:rPr>
              <a:t>l.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lang="fr-FR" sz="2400" b="0" spc="-35" dirty="0" smtClean="0">
                <a:solidFill>
                  <a:srgbClr val="000000"/>
                </a:solidFill>
              </a:rPr>
              <a:t>T</a:t>
            </a:r>
            <a:r>
              <a:rPr sz="2400" b="0" dirty="0" err="1" smtClean="0">
                <a:solidFill>
                  <a:srgbClr val="000000"/>
                </a:solidFill>
                <a:latin typeface="Calibri"/>
                <a:cs typeface="Calibri"/>
              </a:rPr>
              <a:t>abac</a:t>
            </a:r>
            <a:r>
              <a:rPr lang="fr-FR" sz="2400" b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14400" y="40386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80%</a:t>
            </a:r>
            <a:endParaRPr lang="fr-FR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6197" y="215544"/>
            <a:ext cx="7975803" cy="720043"/>
          </a:xfrm>
          <a:prstGeom prst="rect">
            <a:avLst/>
          </a:prstGeom>
        </p:spPr>
        <p:txBody>
          <a:bodyPr vert="horz" wrap="square" lIns="0" tIns="103479" rIns="0" bIns="0" rtlCol="0">
            <a:spAutoFit/>
          </a:bodyPr>
          <a:lstStyle/>
          <a:p>
            <a:pPr marL="2660015" algn="l">
              <a:lnSpc>
                <a:spcPct val="100000"/>
              </a:lnSpc>
            </a:pPr>
            <a:r>
              <a:rPr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Pathogenèse</a:t>
            </a:r>
            <a:r>
              <a:rPr lang="fr-FR"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1664739"/>
            <a:ext cx="8839200" cy="2162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spc="-25" dirty="0">
                <a:latin typeface="Arial" pitchFamily="34" charset="0"/>
                <a:cs typeface="Arial" pitchFamily="34" charset="0"/>
              </a:rPr>
              <a:t>s</a:t>
            </a:r>
            <a:r>
              <a:rPr sz="3200" dirty="0">
                <a:latin typeface="Arial" pitchFamily="34" charset="0"/>
                <a:cs typeface="Arial" pitchFamily="34" charset="0"/>
              </a:rPr>
              <a:t>ti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m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ulat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o</a:t>
            </a:r>
            <a:r>
              <a:rPr sz="3200" dirty="0">
                <a:latin typeface="Arial" pitchFamily="34" charset="0"/>
                <a:cs typeface="Arial" pitchFamily="34" charset="0"/>
              </a:rPr>
              <a:t>n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40" dirty="0" smtClean="0">
                <a:latin typeface="Arial" pitchFamily="34" charset="0"/>
                <a:cs typeface="Arial" pitchFamily="34" charset="0"/>
              </a:rPr>
              <a:t>s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ympa</a:t>
            </a:r>
            <a:r>
              <a:rPr sz="3200" spc="-25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spc="-5" dirty="0" smtClean="0">
                <a:latin typeface="Arial" pitchFamily="34" charset="0"/>
                <a:cs typeface="Arial" pitchFamily="34" charset="0"/>
              </a:rPr>
              <a:t>oadré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er</a:t>
            </a:r>
            <a:r>
              <a:rPr sz="3200" spc="-15" dirty="0" smtClean="0">
                <a:latin typeface="Arial" pitchFamily="34" charset="0"/>
                <a:cs typeface="Arial" pitchFamily="34" charset="0"/>
              </a:rPr>
              <a:t>g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ique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spc="-35" dirty="0" smtClean="0">
                <a:latin typeface="Arial" pitchFamily="34" charset="0"/>
                <a:cs typeface="Arial" pitchFamily="34" charset="0"/>
              </a:rPr>
              <a:t>e</a:t>
            </a:r>
            <a:r>
              <a:rPr sz="3200" spc="-55" dirty="0" smtClean="0">
                <a:latin typeface="Arial" pitchFamily="34" charset="0"/>
                <a:cs typeface="Arial" pitchFamily="34" charset="0"/>
              </a:rPr>
              <a:t>x</a:t>
            </a:r>
            <a:r>
              <a:rPr sz="3200" spc="-20" dirty="0" smtClean="0">
                <a:latin typeface="Arial" pitchFamily="34" charset="0"/>
                <a:cs typeface="Arial" pitchFamily="34" charset="0"/>
              </a:rPr>
              <a:t>c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essi</a:t>
            </a:r>
            <a:r>
              <a:rPr sz="3200" spc="-10" dirty="0" smtClean="0">
                <a:latin typeface="Arial" pitchFamily="34" charset="0"/>
                <a:cs typeface="Arial" pitchFamily="34" charset="0"/>
              </a:rPr>
              <a:t>v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812800" lvl="1" indent="-342900">
              <a:spcBef>
                <a:spcPts val="480"/>
              </a:spcBef>
              <a:buFont typeface="Calibri"/>
              <a:buChar char="-"/>
              <a:tabLst>
                <a:tab pos="148590" algn="l"/>
              </a:tabLst>
            </a:pPr>
            <a:r>
              <a:rPr sz="3200" spc="-10" dirty="0">
                <a:latin typeface="Arial" pitchFamily="34" charset="0"/>
                <a:cs typeface="Arial" pitchFamily="34" charset="0"/>
              </a:rPr>
              <a:t>c</a:t>
            </a:r>
            <a:r>
              <a:rPr sz="3200" dirty="0">
                <a:latin typeface="Arial" pitchFamily="34" charset="0"/>
                <a:cs typeface="Arial" pitchFamily="34" charset="0"/>
              </a:rPr>
              <a:t>œur: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au</a:t>
            </a:r>
            <a:r>
              <a:rPr sz="3200" spc="5" dirty="0">
                <a:latin typeface="Arial" pitchFamily="34" charset="0"/>
                <a:cs typeface="Arial" pitchFamily="34" charset="0"/>
              </a:rPr>
              <a:t>g</a:t>
            </a:r>
            <a:r>
              <a:rPr sz="3200" dirty="0">
                <a:latin typeface="Arial" pitchFamily="34" charset="0"/>
                <a:cs typeface="Arial" pitchFamily="34" charset="0"/>
              </a:rPr>
              <a:t>m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n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ta</a:t>
            </a:r>
            <a:r>
              <a:rPr sz="3200" dirty="0">
                <a:latin typeface="Arial" pitchFamily="34" charset="0"/>
                <a:cs typeface="Arial" pitchFamily="34" charset="0"/>
              </a:rPr>
              <a:t>tion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du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DC.</a:t>
            </a:r>
          </a:p>
          <a:p>
            <a:pPr marL="812800" lvl="1" indent="-342900">
              <a:spcBef>
                <a:spcPts val="480"/>
              </a:spcBef>
              <a:buFont typeface="Calibri"/>
              <a:buChar char="-"/>
              <a:tabLst>
                <a:tab pos="356235" algn="l"/>
              </a:tabLst>
            </a:pPr>
            <a:r>
              <a:rPr sz="3200" dirty="0">
                <a:latin typeface="Arial" pitchFamily="34" charset="0"/>
                <a:cs typeface="Arial" pitchFamily="34" charset="0"/>
              </a:rPr>
              <a:t>VX: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v</a:t>
            </a:r>
            <a:r>
              <a:rPr sz="3200" dirty="0">
                <a:latin typeface="Arial" pitchFamily="34" charset="0"/>
                <a:cs typeface="Arial" pitchFamily="34" charset="0"/>
              </a:rPr>
              <a:t>aso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c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on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s</a:t>
            </a:r>
            <a:r>
              <a:rPr sz="3200" dirty="0">
                <a:latin typeface="Arial" pitchFamily="34" charset="0"/>
                <a:cs typeface="Arial" pitchFamily="34" charset="0"/>
              </a:rPr>
              <a:t>truction.</a:t>
            </a:r>
          </a:p>
          <a:p>
            <a:pPr marL="812800" marR="5080" lvl="1" indent="-342900">
              <a:spcBef>
                <a:spcPts val="480"/>
              </a:spcBef>
              <a:buFont typeface="Calibri"/>
              <a:buChar char="-"/>
              <a:tabLst>
                <a:tab pos="356235" algn="l"/>
              </a:tabLst>
            </a:pPr>
            <a:r>
              <a:rPr sz="3200" spc="-35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énaux: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acti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v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tion</a:t>
            </a:r>
            <a:r>
              <a:rPr sz="3200" spc="1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la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l</a:t>
            </a:r>
            <a:r>
              <a:rPr sz="3200" dirty="0">
                <a:latin typeface="Arial" pitchFamily="34" charset="0"/>
                <a:cs typeface="Arial" pitchFamily="34" charset="0"/>
              </a:rPr>
              <a:t>ibé</a:t>
            </a:r>
            <a:r>
              <a:rPr sz="3200" spc="-45" dirty="0">
                <a:latin typeface="Arial" pitchFamily="34" charset="0"/>
                <a:cs typeface="Arial" pitchFamily="34" charset="0"/>
              </a:rPr>
              <a:t>r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a</a:t>
            </a:r>
            <a:r>
              <a:rPr sz="3200" dirty="0">
                <a:latin typeface="Arial" pitchFamily="34" charset="0"/>
                <a:cs typeface="Arial" pitchFamily="34" charset="0"/>
              </a:rPr>
              <a:t>tion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énine.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76200"/>
            <a:ext cx="7975803" cy="1070139"/>
          </a:xfrm>
          <a:prstGeom prst="rect">
            <a:avLst/>
          </a:prstGeom>
        </p:spPr>
        <p:txBody>
          <a:bodyPr vert="horz" wrap="square" lIns="0" tIns="450189" rIns="0" bIns="0" rtlCol="0">
            <a:spAutoFit/>
          </a:bodyPr>
          <a:lstStyle/>
          <a:p>
            <a:pPr marL="403860" algn="ctr">
              <a:lnSpc>
                <a:spcPct val="100000"/>
              </a:lnSpc>
            </a:pPr>
            <a:r>
              <a:rPr lang="fr-FR" sz="4000" spc="-229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HTA secondaire.</a:t>
            </a:r>
            <a:endParaRPr lang="fr-FR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6200" y="1671231"/>
            <a:ext cx="8915400" cy="3447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+mj-lt"/>
              <a:buAutoNum type="arabicPeriod"/>
              <a:tabLst>
                <a:tab pos="356235" algn="l"/>
              </a:tabLst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L’HTA secondaire est causée par toute affection qui augmente :</a:t>
            </a:r>
          </a:p>
          <a:p>
            <a:pPr marL="984250" lvl="1" indent="-514350"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 débit cardiaque.</a:t>
            </a:r>
          </a:p>
          <a:p>
            <a:pPr marL="984250" lvl="1" indent="-514350"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 résistances périphériques.</a:t>
            </a:r>
          </a:p>
          <a:p>
            <a:pPr marL="527050" indent="-514350">
              <a:lnSpc>
                <a:spcPct val="100000"/>
              </a:lnSpc>
              <a:buFont typeface="+mj-lt"/>
              <a:buAutoNum type="arabicPeriod"/>
              <a:tabLst>
                <a:tab pos="356235" algn="l"/>
              </a:tabLst>
            </a:pPr>
            <a:r>
              <a:rPr lang="fr-FR" sz="2800" spc="-2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ti</a:t>
            </a:r>
            <a:r>
              <a:rPr lang="fr-FR" sz="2800" spc="-1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lo</a:t>
            </a:r>
            <a:r>
              <a:rPr lang="fr-FR" sz="2800" spc="-15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ies:</a:t>
            </a:r>
          </a:p>
          <a:p>
            <a:pPr marL="812800" lvl="1" indent="-342900"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2800" b="1" spc="-17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fr-FR" sz="2800" b="1" spc="-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yp</a:t>
            </a:r>
            <a:r>
              <a:rPr lang="fr-FR" sz="2800" b="1" spc="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ension 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ondai</a:t>
            </a:r>
            <a:r>
              <a:rPr lang="fr-FR" sz="2800" b="1" spc="-4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 rénale.</a:t>
            </a:r>
          </a:p>
          <a:p>
            <a:pPr marL="812800" lvl="1" indent="-342900"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2800" b="1" spc="-17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fr-FR" sz="2800" b="1" spc="-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yp</a:t>
            </a:r>
            <a:r>
              <a:rPr lang="fr-FR" sz="2800" b="1" spc="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ension 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ondai</a:t>
            </a:r>
            <a:r>
              <a:rPr lang="fr-FR" sz="2800" b="1" spc="-4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 end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2800" b="1" spc="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ine.</a:t>
            </a:r>
          </a:p>
          <a:p>
            <a:pPr marL="812800" lvl="1" indent="-342900">
              <a:buFont typeface="Arial" pitchFamily="34" charset="0"/>
              <a:buChar char="•"/>
              <a:tabLst>
                <a:tab pos="356235" algn="l"/>
              </a:tabLst>
            </a:pPr>
            <a:r>
              <a:rPr lang="fr-FR" sz="2800" b="1" spc="-17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fr-FR" sz="2800" b="1" spc="-5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yper</a:t>
            </a:r>
            <a:r>
              <a:rPr lang="fr-FR" sz="28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ensi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28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28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dai</a:t>
            </a:r>
            <a:r>
              <a:rPr lang="fr-FR" sz="2800" b="1" spc="-4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 de c</a:t>
            </a:r>
            <a:r>
              <a:rPr lang="fr-FR" sz="2800" b="1" spc="-3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fr-FR" sz="2800" b="1" spc="-3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mécanique.</a:t>
            </a: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943600" y="51054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20%</a:t>
            </a:r>
            <a:endParaRPr lang="fr-FR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987424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1918970">
              <a:lnSpc>
                <a:spcPct val="100000"/>
              </a:lnSpc>
            </a:pP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3600" spc="-28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</a:t>
            </a:r>
            <a:r>
              <a:rPr sz="3600" spc="-5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ond</a:t>
            </a:r>
            <a:r>
              <a:rPr sz="3600" spc="1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3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3600" spc="-4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6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énale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89633"/>
            <a:ext cx="7865109" cy="41703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+mj-lt"/>
              <a:buAutoNum type="arabicPeriod"/>
            </a:pPr>
            <a:r>
              <a:rPr sz="3200" u="sng" spc="-17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sz="32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sz="3200" u="sng" spc="-55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32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yper</a:t>
            </a:r>
            <a:r>
              <a:rPr sz="3200" u="sng" spc="-25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2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ensi</a:t>
            </a:r>
            <a:r>
              <a:rPr sz="3200" u="sng" spc="-1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32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32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rénale</a:t>
            </a:r>
            <a:r>
              <a:rPr lang="fr-FR" sz="3200" u="sng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u="sng" spc="-18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32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arenchym</a:t>
            </a:r>
            <a:r>
              <a:rPr lang="fr-FR" sz="3200" u="sng" spc="-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32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</a:t>
            </a:r>
            <a:r>
              <a:rPr lang="fr-FR" sz="3200" u="sng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fr-FR" sz="32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200" u="sng" spc="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200" u="sng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endParaRPr sz="3200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75"/>
              </a:spcBef>
              <a:tabLst>
                <a:tab pos="356235" algn="l"/>
              </a:tabLst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	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c</a:t>
            </a:r>
            <a:r>
              <a:rPr sz="3200" dirty="0">
                <a:latin typeface="Arial" pitchFamily="34" charset="0"/>
                <a:cs typeface="Arial" pitchFamily="34" charset="0"/>
              </a:rPr>
              <a:t>ause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la plus fr</a:t>
            </a:r>
            <a:r>
              <a:rPr sz="3200" spc="5" dirty="0">
                <a:latin typeface="Arial" pitchFamily="34" charset="0"/>
                <a:cs typeface="Arial" pitchFamily="34" charset="0"/>
              </a:rPr>
              <a:t>é</a:t>
            </a:r>
            <a:r>
              <a:rPr sz="3200" dirty="0">
                <a:latin typeface="Arial" pitchFamily="34" charset="0"/>
                <a:cs typeface="Arial" pitchFamily="34" charset="0"/>
              </a:rPr>
              <a:t>qu</a:t>
            </a:r>
            <a:r>
              <a:rPr sz="3200" spc="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nt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 H</a:t>
            </a:r>
            <a:r>
              <a:rPr sz="3200" spc="-185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A se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c</a:t>
            </a:r>
            <a:r>
              <a:rPr sz="3200" dirty="0">
                <a:latin typeface="Arial" pitchFamily="34" charset="0"/>
                <a:cs typeface="Arial" pitchFamily="34" charset="0"/>
              </a:rPr>
              <a:t>ondai</a:t>
            </a:r>
            <a:r>
              <a:rPr sz="3200" spc="5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à l</a:t>
            </a:r>
            <a:r>
              <a:rPr sz="3200" spc="-160" dirty="0">
                <a:latin typeface="Arial" pitchFamily="34" charset="0"/>
                <a:cs typeface="Arial" pitchFamily="34" charset="0"/>
              </a:rPr>
              <a:t>’</a:t>
            </a:r>
            <a:r>
              <a:rPr sz="3200" dirty="0">
                <a:latin typeface="Arial" pitchFamily="34" charset="0"/>
                <a:cs typeface="Arial" pitchFamily="34" charset="0"/>
              </a:rPr>
              <a:t>adul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et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elle 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s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dé</a:t>
            </a:r>
            <a:r>
              <a:rPr sz="3200" spc="-4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r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minée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pa</a:t>
            </a:r>
            <a:r>
              <a:rPr sz="3200" dirty="0">
                <a:latin typeface="Arial" pitchFamily="34" charset="0"/>
                <a:cs typeface="Arial" pitchFamily="34" charset="0"/>
              </a:rPr>
              <a:t>r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la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ré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ducti</a:t>
            </a:r>
            <a:r>
              <a:rPr sz="3200" spc="5" dirty="0">
                <a:latin typeface="Arial" pitchFamily="34" charset="0"/>
                <a:cs typeface="Arial" pitchFamily="34" charset="0"/>
              </a:rPr>
              <a:t>o</a:t>
            </a:r>
            <a:r>
              <a:rPr sz="3200" dirty="0">
                <a:latin typeface="Arial" pitchFamily="34" charset="0"/>
                <a:cs typeface="Arial" pitchFamily="34" charset="0"/>
              </a:rPr>
              <a:t>n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 d</a:t>
            </a:r>
            <a:r>
              <a:rPr sz="3200" dirty="0">
                <a:latin typeface="Arial" pitchFamily="34" charset="0"/>
                <a:cs typeface="Arial" pitchFamily="34" charset="0"/>
              </a:rPr>
              <a:t>u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p</a:t>
            </a:r>
            <a:r>
              <a:rPr sz="3200" dirty="0">
                <a:latin typeface="Arial" pitchFamily="34" charset="0"/>
                <a:cs typeface="Arial" pitchFamily="34" charset="0"/>
              </a:rPr>
              <a:t>a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re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nc</a:t>
            </a:r>
            <a:r>
              <a:rPr sz="3200" spc="-50" dirty="0">
                <a:latin typeface="Arial" pitchFamily="34" charset="0"/>
                <a:cs typeface="Arial" pitchFamily="34" charset="0"/>
              </a:rPr>
              <a:t>h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y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m</a:t>
            </a:r>
            <a:r>
              <a:rPr sz="32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2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ré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na</a:t>
            </a:r>
            <a:r>
              <a:rPr sz="3200" dirty="0">
                <a:latin typeface="Arial" pitchFamily="34" charset="0"/>
                <a:cs typeface="Arial" pitchFamily="34" charset="0"/>
              </a:rPr>
              <a:t>l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et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la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diminutio</a:t>
            </a:r>
            <a:r>
              <a:rPr sz="3200" dirty="0">
                <a:latin typeface="Arial" pitchFamily="34" charset="0"/>
                <a:cs typeface="Arial" pitchFamily="34" charset="0"/>
              </a:rPr>
              <a:t>n</a:t>
            </a:r>
            <a:r>
              <a:rPr sz="3200" spc="5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d</a:t>
            </a:r>
            <a:r>
              <a:rPr sz="3200" dirty="0">
                <a:latin typeface="Arial" pitchFamily="34" charset="0"/>
                <a:cs typeface="Arial" pitchFamily="34" charset="0"/>
              </a:rPr>
              <a:t>e la</a:t>
            </a:r>
            <a:r>
              <a:rPr sz="3200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5" dirty="0">
                <a:latin typeface="Arial" pitchFamily="34" charset="0"/>
                <a:cs typeface="Arial" pitchFamily="34" charset="0"/>
              </a:rPr>
              <a:t>filtratio</a:t>
            </a:r>
            <a:r>
              <a:rPr sz="3200" dirty="0">
                <a:latin typeface="Arial" pitchFamily="34" charset="0"/>
                <a:cs typeface="Arial" pitchFamily="34" charset="0"/>
              </a:rPr>
              <a:t>n</a:t>
            </a:r>
            <a:r>
              <a:rPr sz="3200" spc="1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5" dirty="0" err="1">
                <a:latin typeface="Arial" pitchFamily="34" charset="0"/>
                <a:cs typeface="Arial" pitchFamily="34" charset="0"/>
              </a:rPr>
              <a:t>glomé</a:t>
            </a:r>
            <a:r>
              <a:rPr sz="3200" spc="10" dirty="0" err="1">
                <a:latin typeface="Arial" pitchFamily="34" charset="0"/>
                <a:cs typeface="Arial" pitchFamily="34" charset="0"/>
              </a:rPr>
              <a:t>r</a:t>
            </a:r>
            <a:r>
              <a:rPr sz="3200" spc="-5" dirty="0" err="1">
                <a:latin typeface="Arial" pitchFamily="34" charset="0"/>
                <a:cs typeface="Arial" pitchFamily="34" charset="0"/>
              </a:rPr>
              <a:t>ulair</a:t>
            </a:r>
            <a:r>
              <a:rPr sz="3200" spc="10" dirty="0" err="1">
                <a:latin typeface="Arial" pitchFamily="34" charset="0"/>
                <a:cs typeface="Arial" pitchFamily="34" charset="0"/>
              </a:rPr>
              <a:t>e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dirty="0" smtClean="0">
              <a:latin typeface="Arial" pitchFamily="34" charset="0"/>
              <a:cs typeface="Arial" pitchFamily="34" charset="0"/>
            </a:endParaRPr>
          </a:p>
          <a:p>
            <a:pPr marL="812800" marR="5080" lvl="1" indent="-342900">
              <a:spcBef>
                <a:spcPts val="575"/>
              </a:spcBef>
              <a:buFont typeface="Arial" pitchFamily="34" charset="0"/>
              <a:buChar char="•"/>
              <a:tabLst>
                <a:tab pos="356235" algn="l"/>
              </a:tabLst>
            </a:pPr>
            <a:r>
              <a:rPr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</a:t>
            </a:r>
            <a:r>
              <a:rPr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spc="-2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3200" b="1" spc="-1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</a:t>
            </a:r>
            <a:r>
              <a:rPr sz="3200" b="1" spc="-5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sz="3200" b="1" spc="5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200" b="1" spc="-5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3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sz="3200" b="1" spc="-5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athi</a:t>
            </a:r>
            <a:r>
              <a:rPr sz="3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200" b="1" spc="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spc="-5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diabétiqu</a:t>
            </a:r>
            <a:r>
              <a:rPr lang="fr-FR"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e.</a:t>
            </a:r>
            <a:endParaRPr lang="fr-FR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812800" marR="5080" lvl="1" indent="-342900">
              <a:spcBef>
                <a:spcPts val="575"/>
              </a:spcBef>
              <a:buFont typeface="Arial" pitchFamily="34" charset="0"/>
              <a:buChar char="•"/>
              <a:tabLst>
                <a:tab pos="356235" algn="l"/>
              </a:tabLst>
            </a:pPr>
            <a:r>
              <a:rPr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les</a:t>
            </a:r>
            <a:r>
              <a:rPr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sz="3200" b="1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3200" b="1" spc="-2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mé</a:t>
            </a:r>
            <a:r>
              <a:rPr sz="3200" b="1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rul</a:t>
            </a:r>
            <a:r>
              <a:rPr sz="3200" b="1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sz="3200" b="1" spc="-2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3200" b="1" spc="-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</a:t>
            </a:r>
            <a:r>
              <a:rPr sz="3200" b="1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sz="3200" b="1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3200" b="1" spc="-2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200" b="1" spc="-1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chro</a:t>
            </a:r>
            <a:r>
              <a:rPr sz="3200" b="1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iqu</a:t>
            </a:r>
            <a:r>
              <a:rPr sz="3200" b="1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200" b="1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s.</a:t>
            </a:r>
            <a:endParaRPr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987424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1918970">
              <a:lnSpc>
                <a:spcPct val="100000"/>
              </a:lnSpc>
            </a:pP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sz="3600" spc="-28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</a:t>
            </a:r>
            <a:r>
              <a:rPr sz="3600" spc="-5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ond</a:t>
            </a:r>
            <a:r>
              <a:rPr sz="3600" spc="1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3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sz="3600" spc="-4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6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énale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99158"/>
            <a:ext cx="7913370" cy="3677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+mj-lt"/>
              <a:buAutoNum type="arabicPeriod" startAt="2"/>
            </a:pPr>
            <a:r>
              <a:rPr sz="3600" u="sng" spc="-220" dirty="0" err="1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3600" u="sng" spc="-10" dirty="0" err="1" smtClean="0">
                <a:solidFill>
                  <a:srgbClr val="FF0000"/>
                </a:solidFill>
                <a:latin typeface="Calibri"/>
                <a:cs typeface="Calibri"/>
              </a:rPr>
              <a:t>’</a:t>
            </a:r>
            <a:r>
              <a:rPr sz="3600" u="sng" spc="-75" dirty="0" err="1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3600" u="sng" spc="-15" dirty="0" err="1" smtClean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3600" u="sng" spc="-30" dirty="0" err="1" smtClean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3600" u="sng" spc="-15" dirty="0" err="1" smtClean="0">
                <a:solidFill>
                  <a:srgbClr val="FF0000"/>
                </a:solidFill>
                <a:latin typeface="Calibri"/>
                <a:cs typeface="Calibri"/>
              </a:rPr>
              <a:t>er</a:t>
            </a:r>
            <a:r>
              <a:rPr sz="3600" u="sng" spc="-45" dirty="0" err="1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u="sng" spc="-15" dirty="0" err="1" smtClean="0">
                <a:solidFill>
                  <a:srgbClr val="FF0000"/>
                </a:solidFill>
                <a:latin typeface="Calibri"/>
                <a:cs typeface="Calibri"/>
              </a:rPr>
              <a:t>en</a:t>
            </a:r>
            <a:r>
              <a:rPr sz="3600" u="sng" spc="-25" dirty="0" err="1" smtClean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3600" u="sng" dirty="0" err="1" smtClean="0">
                <a:solidFill>
                  <a:srgbClr val="FF0000"/>
                </a:solidFill>
                <a:latin typeface="Calibri"/>
                <a:cs typeface="Calibri"/>
              </a:rPr>
              <a:t>ion</a:t>
            </a:r>
            <a:r>
              <a:rPr sz="3600" u="sng" spc="35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3600" u="sng" spc="-20" dirty="0" err="1" smtClean="0">
                <a:solidFill>
                  <a:srgbClr val="FF0000"/>
                </a:solidFill>
                <a:latin typeface="Calibri"/>
                <a:cs typeface="Calibri"/>
              </a:rPr>
              <a:t>rén</a:t>
            </a:r>
            <a:r>
              <a:rPr lang="fr-FR" sz="3600" u="sng" spc="-65" dirty="0" err="1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lang="fr-FR" sz="3600" u="sng" spc="-155" dirty="0" err="1" smtClean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lang="fr-FR" sz="3600" u="sng" spc="-15" dirty="0" err="1" smtClean="0">
                <a:solidFill>
                  <a:srgbClr val="FF0000"/>
                </a:solidFill>
                <a:latin typeface="Calibri"/>
                <a:cs typeface="Calibri"/>
              </a:rPr>
              <a:t>asculair</a:t>
            </a:r>
            <a:r>
              <a:rPr lang="fr-FR" sz="3600" u="sng" spc="-10" dirty="0" err="1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600" u="sng" spc="-10" dirty="0" smtClean="0">
                <a:solidFill>
                  <a:srgbClr val="FF0000"/>
                </a:solidFill>
                <a:latin typeface="Calibri"/>
                <a:cs typeface="Calibri"/>
              </a:rPr>
              <a:t>:</a:t>
            </a:r>
            <a:endParaRPr sz="3600" u="sng" dirty="0">
              <a:latin typeface="Calibri"/>
              <a:cs typeface="Calibri"/>
            </a:endParaRPr>
          </a:p>
          <a:p>
            <a:pPr marL="355600" marR="302260" indent="-342900">
              <a:lnSpc>
                <a:spcPct val="100000"/>
              </a:lnSpc>
              <a:spcBef>
                <a:spcPts val="605"/>
              </a:spcBef>
              <a:tabLst>
                <a:tab pos="424815" algn="l"/>
              </a:tabLst>
            </a:pPr>
            <a:r>
              <a:rPr lang="fr-FR" sz="3200" dirty="0" smtClean="0">
                <a:latin typeface="Calibri"/>
                <a:cs typeface="Calibri"/>
              </a:rPr>
              <a:t>	</a:t>
            </a:r>
            <a:r>
              <a:rPr sz="3200" dirty="0" smtClean="0">
                <a:latin typeface="Calibri"/>
                <a:cs typeface="Calibri"/>
              </a:rPr>
              <a:t>la</a:t>
            </a:r>
            <a:r>
              <a:rPr sz="3200" spc="-15" dirty="0" smtClean="0">
                <a:latin typeface="Calibri"/>
                <a:cs typeface="Calibri"/>
              </a:rPr>
              <a:t> </a:t>
            </a:r>
            <a:r>
              <a:rPr sz="3200" spc="-35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spc="-10" dirty="0">
                <a:latin typeface="Calibri"/>
                <a:cs typeface="Calibri"/>
              </a:rPr>
              <a:t>s</a:t>
            </a:r>
            <a:r>
              <a:rPr sz="3200" spc="-15" dirty="0">
                <a:latin typeface="Calibri"/>
                <a:cs typeface="Calibri"/>
              </a:rPr>
              <a:t>éque</a:t>
            </a:r>
            <a:r>
              <a:rPr sz="3200" spc="-20" dirty="0">
                <a:latin typeface="Calibri"/>
                <a:cs typeface="Calibri"/>
              </a:rPr>
              <a:t>nc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d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 la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30" dirty="0" err="1" smtClean="0">
                <a:latin typeface="Calibri"/>
                <a:cs typeface="Calibri"/>
              </a:rPr>
              <a:t>s</a:t>
            </a:r>
            <a:r>
              <a:rPr sz="3200" spc="-35" dirty="0" err="1" smtClean="0">
                <a:latin typeface="Calibri"/>
                <a:cs typeface="Calibri"/>
              </a:rPr>
              <a:t>t</a:t>
            </a:r>
            <a:r>
              <a:rPr sz="3200" spc="-15" dirty="0" err="1" smtClean="0">
                <a:latin typeface="Calibri"/>
                <a:cs typeface="Calibri"/>
              </a:rPr>
              <a:t>énose</a:t>
            </a:r>
            <a:r>
              <a:rPr lang="fr-FR" sz="3200" spc="-25" dirty="0" smtClean="0">
                <a:latin typeface="Calibri"/>
                <a:cs typeface="Calibri"/>
              </a:rPr>
              <a:t> </a:t>
            </a:r>
            <a:r>
              <a:rPr sz="3200" spc="-20" dirty="0" smtClean="0">
                <a:latin typeface="Calibri"/>
                <a:cs typeface="Calibri"/>
              </a:rPr>
              <a:t>de</a:t>
            </a:r>
            <a:r>
              <a:rPr sz="3200" spc="-15" dirty="0" smtClean="0">
                <a:latin typeface="Calibri"/>
                <a:cs typeface="Calibri"/>
              </a:rPr>
              <a:t> </a:t>
            </a:r>
            <a:r>
              <a:rPr sz="3200" dirty="0" err="1">
                <a:latin typeface="Calibri"/>
                <a:cs typeface="Calibri"/>
              </a:rPr>
              <a:t>l</a:t>
            </a:r>
            <a:r>
              <a:rPr sz="3200" spc="-180" dirty="0" err="1">
                <a:latin typeface="Calibri"/>
                <a:cs typeface="Calibri"/>
              </a:rPr>
              <a:t>’</a:t>
            </a:r>
            <a:r>
              <a:rPr sz="3200" dirty="0" err="1">
                <a:latin typeface="Calibri"/>
                <a:cs typeface="Calibri"/>
              </a:rPr>
              <a:t>ar</a:t>
            </a:r>
            <a:r>
              <a:rPr sz="3200" spc="-20" dirty="0" err="1">
                <a:latin typeface="Calibri"/>
                <a:cs typeface="Calibri"/>
              </a:rPr>
              <a:t>t</a:t>
            </a:r>
            <a:r>
              <a:rPr sz="3200" dirty="0" err="1">
                <a:latin typeface="Calibri"/>
                <a:cs typeface="Calibri"/>
              </a:rPr>
              <a:t>è</a:t>
            </a:r>
            <a:r>
              <a:rPr sz="3200" spc="-30" dirty="0" err="1">
                <a:latin typeface="Calibri"/>
                <a:cs typeface="Calibri"/>
              </a:rPr>
              <a:t>r</a:t>
            </a:r>
            <a:r>
              <a:rPr sz="3200" dirty="0" err="1">
                <a:latin typeface="Calibri"/>
                <a:cs typeface="Calibri"/>
              </a:rPr>
              <a:t>e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35" dirty="0" smtClean="0">
                <a:latin typeface="Calibri"/>
                <a:cs typeface="Calibri"/>
              </a:rPr>
              <a:t>r</a:t>
            </a:r>
            <a:r>
              <a:rPr sz="3200" dirty="0" smtClean="0">
                <a:latin typeface="Calibri"/>
                <a:cs typeface="Calibri"/>
              </a:rPr>
              <a:t>énale.</a:t>
            </a:r>
            <a:endParaRPr lang="fr-FR" sz="3200" dirty="0" smtClean="0">
              <a:latin typeface="Calibri"/>
              <a:cs typeface="Calibri"/>
            </a:endParaRPr>
          </a:p>
          <a:p>
            <a:pPr marL="812800" marR="302260" lvl="1" indent="-342900">
              <a:spcBef>
                <a:spcPts val="605"/>
              </a:spcBef>
              <a:buFont typeface="Arial" pitchFamily="34" charset="0"/>
              <a:buChar char="•"/>
              <a:tabLst>
                <a:tab pos="424815" algn="l"/>
              </a:tabLst>
            </a:pPr>
            <a:r>
              <a:rPr sz="4000" b="1" spc="-5" dirty="0" smtClean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4000" b="1" dirty="0" smtClean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4000" b="1" spc="-20" dirty="0" err="1">
                <a:solidFill>
                  <a:srgbClr val="FF0000"/>
                </a:solidFill>
                <a:latin typeface="Calibri"/>
                <a:cs typeface="Calibri"/>
              </a:rPr>
              <a:t>ma</a:t>
            </a:r>
            <a:r>
              <a:rPr sz="4000" b="1" dirty="0" err="1">
                <a:solidFill>
                  <a:srgbClr val="FF0000"/>
                </a:solidFill>
                <a:latin typeface="Calibri"/>
                <a:cs typeface="Calibri"/>
              </a:rPr>
              <a:t>ladie</a:t>
            </a:r>
            <a:r>
              <a:rPr sz="40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25" dirty="0" err="1" smtClean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4000" b="1" spc="-15" dirty="0" err="1" smtClean="0">
                <a:solidFill>
                  <a:srgbClr val="FF0000"/>
                </a:solidFill>
                <a:latin typeface="Calibri"/>
                <a:cs typeface="Calibri"/>
              </a:rPr>
              <a:t>thé</a:t>
            </a:r>
            <a:r>
              <a:rPr sz="4000" b="1" spc="-40" dirty="0" err="1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4000" b="1" spc="-5" dirty="0" err="1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4000" b="1" spc="-10" dirty="0" err="1" smtClean="0">
                <a:solidFill>
                  <a:srgbClr val="FF0000"/>
                </a:solidFill>
                <a:latin typeface="Calibri"/>
                <a:cs typeface="Calibri"/>
              </a:rPr>
              <a:t>sclé</a:t>
            </a:r>
            <a:r>
              <a:rPr sz="4000" b="1" spc="-45" dirty="0" err="1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4000" b="1" spc="-5" dirty="0" err="1" smtClean="0">
                <a:solidFill>
                  <a:srgbClr val="FF0000"/>
                </a:solidFill>
                <a:latin typeface="Calibri"/>
                <a:cs typeface="Calibri"/>
              </a:rPr>
              <a:t>otiqu</a:t>
            </a:r>
            <a:r>
              <a:rPr sz="4000" b="1" dirty="0" err="1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lang="fr-FR" sz="4000" b="1" spc="-20" dirty="0" smtClean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endParaRPr sz="4000" b="1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881380" lvl="1" indent="-411480">
              <a:spcBef>
                <a:spcPts val="640"/>
              </a:spcBef>
              <a:buFont typeface="Arial"/>
              <a:buChar char="•"/>
              <a:tabLst>
                <a:tab pos="424815" algn="l"/>
              </a:tabLst>
            </a:pP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a 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4000" b="1" spc="-25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spla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ie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 fib</a:t>
            </a:r>
            <a:r>
              <a:rPr sz="4000" b="1" spc="-3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omu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culai</a:t>
            </a:r>
            <a:r>
              <a:rPr sz="4000" b="1" spc="-3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4000" b="1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e la</a:t>
            </a:r>
            <a:r>
              <a:rPr sz="4000" b="1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000" b="1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4000" b="1" spc="5" dirty="0">
                <a:solidFill>
                  <a:srgbClr val="FF0000"/>
                </a:solidFill>
                <a:latin typeface="Calibri"/>
                <a:cs typeface="Calibri"/>
              </a:rPr>
              <a:t>é</a:t>
            </a:r>
            <a:r>
              <a:rPr sz="4000" b="1" spc="-5" dirty="0">
                <a:solidFill>
                  <a:srgbClr val="FF0000"/>
                </a:solidFill>
                <a:latin typeface="Calibri"/>
                <a:cs typeface="Calibri"/>
              </a:rPr>
              <a:t>dia</a:t>
            </a:r>
            <a:r>
              <a:rPr sz="4400" b="1" spc="-10" dirty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endParaRPr sz="44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9744" y="428244"/>
            <a:ext cx="7357872" cy="59298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40" y="1677722"/>
            <a:ext cx="7951470" cy="1169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Clr>
                <a:srgbClr val="FF0000"/>
              </a:buClr>
              <a:buFont typeface="+mj-lt"/>
              <a:buAutoNum type="arabicPeriod"/>
              <a:tabLst>
                <a:tab pos="356235" algn="l"/>
              </a:tabLst>
            </a:pPr>
            <a:r>
              <a:rPr lang="fr-FR" sz="4000" b="1" spc="-25" dirty="0" smtClean="0">
                <a:solidFill>
                  <a:srgbClr val="FF0000"/>
                </a:solidFill>
                <a:latin typeface="Calibri"/>
                <a:cs typeface="Calibri"/>
              </a:rPr>
              <a:t>Ph</a:t>
            </a:r>
            <a:r>
              <a:rPr lang="fr-FR" sz="4000" b="1" spc="-65" dirty="0" smtClean="0">
                <a:solidFill>
                  <a:srgbClr val="FF0000"/>
                </a:solidFill>
                <a:latin typeface="Calibri"/>
                <a:cs typeface="Calibri"/>
              </a:rPr>
              <a:t>é</a:t>
            </a:r>
            <a:r>
              <a:rPr lang="fr-FR" sz="4000" b="1" spc="-25" dirty="0" smtClean="0">
                <a:solidFill>
                  <a:srgbClr val="FF0000"/>
                </a:solidFill>
                <a:latin typeface="Calibri"/>
                <a:cs typeface="Calibri"/>
              </a:rPr>
              <a:t>och</a:t>
            </a:r>
            <a:r>
              <a:rPr lang="fr-FR" sz="4000" b="1" spc="-50" dirty="0" smtClean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lang="fr-FR" sz="4000" b="1" spc="-30" dirty="0" smtClean="0">
                <a:solidFill>
                  <a:srgbClr val="FF0000"/>
                </a:solidFill>
                <a:latin typeface="Calibri"/>
                <a:cs typeface="Calibri"/>
              </a:rPr>
              <a:t>om</a:t>
            </a:r>
            <a:r>
              <a:rPr lang="fr-FR" sz="4000" b="1" spc="-15" dirty="0" smtClean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lang="fr-FR" sz="4000" b="1" spc="-20" dirty="0" smtClean="0">
                <a:solidFill>
                  <a:srgbClr val="FF0000"/>
                </a:solidFill>
                <a:latin typeface="Calibri"/>
                <a:cs typeface="Calibri"/>
              </a:rPr>
              <a:t>cy</a:t>
            </a:r>
            <a:r>
              <a:rPr lang="fr-FR" sz="4000" b="1" spc="-100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lang="fr-FR" sz="4000" b="1" spc="-30" dirty="0" smtClean="0">
                <a:solidFill>
                  <a:srgbClr val="FF0000"/>
                </a:solidFill>
                <a:latin typeface="Calibri"/>
                <a:cs typeface="Calibri"/>
              </a:rPr>
              <a:t>om</a:t>
            </a:r>
            <a:r>
              <a:rPr lang="fr-FR" sz="4000" b="1" spc="0" dirty="0" smtClean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4000" b="1" spc="-10" dirty="0" smtClean="0">
                <a:latin typeface="Calibri"/>
                <a:cs typeface="Calibri"/>
              </a:rPr>
              <a:t>:</a:t>
            </a:r>
            <a:r>
              <a:rPr sz="4000" b="1" spc="-15" dirty="0" smtClean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tumeur</a:t>
            </a:r>
            <a:r>
              <a:rPr sz="3600" spc="-15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u </a:t>
            </a:r>
            <a:r>
              <a:rPr sz="3600" dirty="0" err="1">
                <a:latin typeface="Calibri"/>
                <a:cs typeface="Calibri"/>
              </a:rPr>
              <a:t>ti</a:t>
            </a:r>
            <a:r>
              <a:rPr sz="3600" spc="-10" dirty="0" err="1">
                <a:latin typeface="Calibri"/>
                <a:cs typeface="Calibri"/>
              </a:rPr>
              <a:t>s</a:t>
            </a:r>
            <a:r>
              <a:rPr sz="3600" spc="-5" dirty="0" err="1">
                <a:latin typeface="Calibri"/>
                <a:cs typeface="Calibri"/>
              </a:rPr>
              <a:t>s</a:t>
            </a:r>
            <a:r>
              <a:rPr sz="3600" dirty="0" err="1">
                <a:latin typeface="Calibri"/>
                <a:cs typeface="Calibri"/>
              </a:rPr>
              <a:t>u</a:t>
            </a:r>
            <a:r>
              <a:rPr sz="3600" spc="-10" dirty="0">
                <a:latin typeface="Calibri"/>
                <a:cs typeface="Calibri"/>
              </a:rPr>
              <a:t> </a:t>
            </a:r>
            <a:r>
              <a:rPr sz="3600" dirty="0" err="1" smtClean="0">
                <a:latin typeface="Calibri"/>
                <a:cs typeface="Calibri"/>
              </a:rPr>
              <a:t>ch</a:t>
            </a:r>
            <a:r>
              <a:rPr sz="3600" spc="-35" dirty="0" err="1" smtClean="0">
                <a:latin typeface="Calibri"/>
                <a:cs typeface="Calibri"/>
              </a:rPr>
              <a:t>r</a:t>
            </a:r>
            <a:r>
              <a:rPr sz="3600" spc="-5" dirty="0" err="1" smtClean="0">
                <a:latin typeface="Calibri"/>
                <a:cs typeface="Calibri"/>
              </a:rPr>
              <a:t>om</a:t>
            </a:r>
            <a:r>
              <a:rPr sz="3600" spc="-20" dirty="0" err="1" smtClean="0">
                <a:latin typeface="Calibri"/>
                <a:cs typeface="Calibri"/>
              </a:rPr>
              <a:t>a</a:t>
            </a:r>
            <a:r>
              <a:rPr sz="3600" spc="-25" dirty="0" err="1" smtClean="0">
                <a:latin typeface="Calibri"/>
                <a:cs typeface="Calibri"/>
              </a:rPr>
              <a:t>f</a:t>
            </a:r>
            <a:r>
              <a:rPr sz="3600" spc="-5" dirty="0" err="1" smtClean="0">
                <a:latin typeface="Calibri"/>
                <a:cs typeface="Calibri"/>
              </a:rPr>
              <a:t>fine</a:t>
            </a:r>
            <a:r>
              <a:rPr lang="fr-FR" sz="3600" dirty="0" smtClean="0">
                <a:latin typeface="Calibri"/>
                <a:cs typeface="Calibri"/>
              </a:rPr>
              <a:t> </a:t>
            </a:r>
            <a:r>
              <a:rPr sz="3600" spc="-20" dirty="0" smtClean="0">
                <a:latin typeface="Calibri"/>
                <a:cs typeface="Calibri"/>
              </a:rPr>
              <a:t>d</a:t>
            </a:r>
            <a:r>
              <a:rPr sz="3600" spc="-15" dirty="0" smtClean="0">
                <a:latin typeface="Calibri"/>
                <a:cs typeface="Calibri"/>
              </a:rPr>
              <a:t>e</a:t>
            </a:r>
            <a:r>
              <a:rPr sz="3600" dirty="0" smtClean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la</a:t>
            </a:r>
            <a:r>
              <a:rPr sz="3600" spc="-1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médullosur</a:t>
            </a:r>
            <a:r>
              <a:rPr sz="3600" spc="-35" dirty="0">
                <a:latin typeface="Calibri"/>
                <a:cs typeface="Calibri"/>
              </a:rPr>
              <a:t>r</a:t>
            </a:r>
            <a:r>
              <a:rPr sz="3600" spc="-15" dirty="0">
                <a:latin typeface="Calibri"/>
                <a:cs typeface="Calibri"/>
              </a:rPr>
              <a:t>éna</a:t>
            </a:r>
            <a:r>
              <a:rPr sz="3600" dirty="0">
                <a:latin typeface="Calibri"/>
                <a:cs typeface="Calibri"/>
              </a:rPr>
              <a:t>le.</a:t>
            </a:r>
          </a:p>
        </p:txBody>
      </p:sp>
      <p:sp>
        <p:nvSpPr>
          <p:cNvPr id="4" name="object 4"/>
          <p:cNvSpPr/>
          <p:nvPr/>
        </p:nvSpPr>
        <p:spPr>
          <a:xfrm>
            <a:off x="2429255" y="3553968"/>
            <a:ext cx="4500372" cy="27706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76200" y="58779"/>
            <a:ext cx="8915400" cy="1541421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325120" algn="ctr">
              <a:lnSpc>
                <a:spcPct val="100000"/>
              </a:lnSpc>
            </a:pP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HTA secondaire d’origine endocrinienne.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76200"/>
            <a:ext cx="8915400" cy="1541421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325120" algn="ctr">
              <a:lnSpc>
                <a:spcPct val="100000"/>
              </a:lnSpc>
            </a:pP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HTA secondaire d’origine endocrinienne.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" y="1905635"/>
            <a:ext cx="8915400" cy="36009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+mj-lt"/>
              <a:buAutoNum type="arabicPeriod" startAt="2"/>
              <a:tabLst>
                <a:tab pos="322580" algn="l"/>
              </a:tabLst>
            </a:pPr>
            <a:r>
              <a:rPr sz="3200" spc="-170" dirty="0" err="1">
                <a:latin typeface="Arial" pitchFamily="34" charset="0"/>
                <a:cs typeface="Arial" pitchFamily="34" charset="0"/>
              </a:rPr>
              <a:t>L</a:t>
            </a:r>
            <a:r>
              <a:rPr sz="3200" dirty="0" err="1">
                <a:latin typeface="Arial" pitchFamily="34" charset="0"/>
                <a:cs typeface="Arial" pitchFamily="34" charset="0"/>
              </a:rPr>
              <a:t>’</a:t>
            </a:r>
            <a:r>
              <a:rPr sz="3200" spc="-55" dirty="0" err="1">
                <a:latin typeface="Arial" pitchFamily="34" charset="0"/>
                <a:cs typeface="Arial" pitchFamily="34" charset="0"/>
              </a:rPr>
              <a:t>h</a:t>
            </a:r>
            <a:r>
              <a:rPr sz="3200" dirty="0" err="1">
                <a:latin typeface="Arial" pitchFamily="34" charset="0"/>
                <a:cs typeface="Arial" pitchFamily="34" charset="0"/>
              </a:rPr>
              <a:t>yper</a:t>
            </a:r>
            <a:r>
              <a:rPr sz="3200" spc="-25" dirty="0" err="1">
                <a:latin typeface="Arial" pitchFamily="34" charset="0"/>
                <a:cs typeface="Arial" pitchFamily="34" charset="0"/>
              </a:rPr>
              <a:t>t</a:t>
            </a:r>
            <a:r>
              <a:rPr sz="3200" dirty="0" err="1">
                <a:latin typeface="Arial" pitchFamily="34" charset="0"/>
                <a:cs typeface="Arial" pitchFamily="34" charset="0"/>
              </a:rPr>
              <a:t>ensi</a:t>
            </a:r>
            <a:r>
              <a:rPr sz="3200" spc="-10" dirty="0" err="1">
                <a:latin typeface="Arial" pitchFamily="34" charset="0"/>
                <a:cs typeface="Arial" pitchFamily="34" charset="0"/>
              </a:rPr>
              <a:t>o</a:t>
            </a:r>
            <a:r>
              <a:rPr sz="3200" dirty="0" err="1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de</a:t>
            </a:r>
            <a:r>
              <a:rPr lang="fr-F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spc="-17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’hy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erald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os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té</a:t>
            </a:r>
            <a:r>
              <a:rPr lang="fr-FR" sz="32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isme 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rima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200" b="1" spc="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200" spc="-1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fr-FR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sz="3200" i="1" spc="-15" dirty="0" err="1" smtClean="0">
                <a:latin typeface="Arial" pitchFamily="34" charset="0"/>
                <a:cs typeface="Arial" pitchFamily="34" charset="0"/>
              </a:rPr>
              <a:t>um</a:t>
            </a:r>
            <a:r>
              <a:rPr sz="3200" i="1" spc="-1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i="1" spc="-5" dirty="0" err="1" smtClean="0">
                <a:latin typeface="Arial" pitchFamily="34" charset="0"/>
                <a:cs typeface="Arial" pitchFamily="34" charset="0"/>
              </a:rPr>
              <a:t>u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spc="-1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spc="-20" dirty="0">
                <a:latin typeface="Arial" pitchFamily="34" charset="0"/>
                <a:cs typeface="Arial" pitchFamily="34" charset="0"/>
              </a:rPr>
              <a:t>d</a:t>
            </a:r>
            <a:r>
              <a:rPr sz="3200" i="1" spc="-15" dirty="0">
                <a:latin typeface="Arial" pitchFamily="34" charset="0"/>
                <a:cs typeface="Arial" pitchFamily="34" charset="0"/>
              </a:rPr>
              <a:t>e</a:t>
            </a:r>
            <a:r>
              <a:rPr sz="3200" i="1" spc="5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3200" i="1" spc="5" dirty="0" smtClean="0">
                <a:latin typeface="Arial" pitchFamily="34" charset="0"/>
                <a:cs typeface="Arial" pitchFamily="34" charset="0"/>
              </a:rPr>
              <a:t>la </a:t>
            </a:r>
            <a:r>
              <a:rPr sz="3200" i="1" spc="-10" dirty="0" err="1" smtClean="0">
                <a:latin typeface="Arial" pitchFamily="34" charset="0"/>
                <a:cs typeface="Arial" pitchFamily="34" charset="0"/>
              </a:rPr>
              <a:t>corti</a:t>
            </a:r>
            <a:r>
              <a:rPr sz="3200" i="1" spc="-25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sz="3200" i="1" spc="-15" dirty="0" err="1" smtClean="0">
                <a:latin typeface="Arial" pitchFamily="34" charset="0"/>
                <a:cs typeface="Arial" pitchFamily="34" charset="0"/>
              </a:rPr>
              <a:t>o</a:t>
            </a:r>
            <a:r>
              <a:rPr sz="3200" i="1" spc="-5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ur</a:t>
            </a:r>
            <a:r>
              <a:rPr sz="3200" i="1" spc="-35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spc="-20" dirty="0" err="1" smtClean="0">
                <a:latin typeface="Arial" pitchFamily="34" charset="0"/>
                <a:cs typeface="Arial" pitchFamily="34" charset="0"/>
              </a:rPr>
              <a:t>énale</a:t>
            </a:r>
            <a:r>
              <a:rPr sz="3200" i="1" spc="-2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200" i="1" dirty="0" smtClean="0">
              <a:latin typeface="Arial" pitchFamily="34" charset="0"/>
              <a:cs typeface="Arial" pitchFamily="34" charset="0"/>
            </a:endParaRPr>
          </a:p>
          <a:p>
            <a:pPr marL="527050" indent="-514350">
              <a:lnSpc>
                <a:spcPct val="100000"/>
              </a:lnSpc>
              <a:buFont typeface="+mj-lt"/>
              <a:buAutoNum type="arabicPeriod" startAt="2"/>
              <a:tabLst>
                <a:tab pos="322580" algn="l"/>
              </a:tabLst>
            </a:pPr>
            <a:r>
              <a:rPr sz="3200" spc="-17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’</a:t>
            </a:r>
            <a:r>
              <a:rPr sz="3200" spc="-5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yp</a:t>
            </a:r>
            <a:r>
              <a:rPr sz="3200" spc="5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spc="-25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ension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du </a:t>
            </a:r>
            <a:r>
              <a:rPr lang="fr-FR" sz="3200" b="1" spc="-2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fr-FR" sz="3200" b="1" spc="-3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200" b="1" spc="-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om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cushing</a:t>
            </a:r>
            <a:r>
              <a:rPr lang="fr-FR" sz="3200" spc="-10" dirty="0" smtClean="0">
                <a:latin typeface="Arial" pitchFamily="34" charset="0"/>
                <a:cs typeface="Arial" pitchFamily="34" charset="0"/>
              </a:rPr>
              <a:t>:</a:t>
            </a:r>
            <a:endParaRPr sz="3200" dirty="0">
              <a:latin typeface="Arial" pitchFamily="34" charset="0"/>
              <a:cs typeface="Arial" pitchFamily="34" charset="0"/>
            </a:endParaRPr>
          </a:p>
          <a:p>
            <a:pPr marL="1270000" lvl="2" indent="-342900">
              <a:spcBef>
                <a:spcPts val="575"/>
              </a:spcBef>
              <a:tabLst>
                <a:tab pos="356235" algn="l"/>
              </a:tabLst>
            </a:pPr>
            <a:r>
              <a:rPr lang="fr-FR" sz="3200" dirty="0" smtClean="0">
                <a:latin typeface="Arial" pitchFamily="34" charset="0"/>
                <a:cs typeface="Arial" pitchFamily="34" charset="0"/>
              </a:rPr>
              <a:t>	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l’</a:t>
            </a:r>
            <a:r>
              <a:rPr sz="3200" i="1" spc="-55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ype</a:t>
            </a:r>
            <a:r>
              <a:rPr sz="3200" i="1" spc="-3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séc</a:t>
            </a:r>
            <a:r>
              <a:rPr sz="3200" i="1" spc="-35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spc="-10" dirty="0" err="1" smtClean="0">
                <a:latin typeface="Arial" pitchFamily="34" charset="0"/>
                <a:cs typeface="Arial" pitchFamily="34" charset="0"/>
              </a:rPr>
              <a:t>é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ti</a:t>
            </a:r>
            <a:r>
              <a:rPr sz="3200" i="1" spc="-10" dirty="0" err="1" smtClean="0">
                <a:latin typeface="Arial" pitchFamily="34" charset="0"/>
                <a:cs typeface="Arial" pitchFamily="34" charset="0"/>
              </a:rPr>
              <a:t>o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sz="3200" i="1" spc="-2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dirty="0">
                <a:latin typeface="Arial" pitchFamily="34" charset="0"/>
                <a:cs typeface="Arial" pitchFamily="34" charset="0"/>
              </a:rPr>
              <a:t>d</a:t>
            </a:r>
            <a:r>
              <a:rPr sz="3200" i="1" spc="-315" dirty="0">
                <a:latin typeface="Arial" pitchFamily="34" charset="0"/>
                <a:cs typeface="Arial" pitchFamily="34" charset="0"/>
              </a:rPr>
              <a:t>’</a:t>
            </a:r>
            <a:r>
              <a:rPr sz="3200" i="1" spc="-15" dirty="0">
                <a:latin typeface="Arial" pitchFamily="34" charset="0"/>
                <a:cs typeface="Arial" pitchFamily="34" charset="0"/>
              </a:rPr>
              <a:t>A</a:t>
            </a:r>
            <a:r>
              <a:rPr sz="3200" i="1" spc="10" dirty="0">
                <a:latin typeface="Arial" pitchFamily="34" charset="0"/>
                <a:cs typeface="Arial" pitchFamily="34" charset="0"/>
              </a:rPr>
              <a:t>C</a:t>
            </a:r>
            <a:r>
              <a:rPr sz="3200" i="1" dirty="0">
                <a:latin typeface="Arial" pitchFamily="34" charset="0"/>
                <a:cs typeface="Arial" pitchFamily="34" charset="0"/>
              </a:rPr>
              <a:t>TH</a:t>
            </a:r>
            <a:r>
              <a:rPr sz="3200" i="1" spc="-20" dirty="0">
                <a:latin typeface="Arial" pitchFamily="34" charset="0"/>
                <a:cs typeface="Arial" pitchFamily="34" charset="0"/>
              </a:rPr>
              <a:t> </a:t>
            </a:r>
            <a:r>
              <a:rPr sz="3200" i="1" dirty="0">
                <a:latin typeface="Arial" pitchFamily="34" charset="0"/>
                <a:cs typeface="Arial" pitchFamily="34" charset="0"/>
              </a:rPr>
              <a:t>par un 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adén</a:t>
            </a:r>
            <a:r>
              <a:rPr sz="3200" i="1" spc="-10" dirty="0" err="1" smtClean="0">
                <a:latin typeface="Arial" pitchFamily="34" charset="0"/>
                <a:cs typeface="Arial" pitchFamily="34" charset="0"/>
              </a:rPr>
              <a:t>o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me</a:t>
            </a:r>
            <a:r>
              <a:rPr lang="fr-FR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spc="-5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ypop</a:t>
            </a:r>
            <a:r>
              <a:rPr sz="3200" i="1" spc="-6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sz="3200" i="1" spc="-20" dirty="0" err="1" smtClean="0">
                <a:latin typeface="Arial" pitchFamily="34" charset="0"/>
                <a:cs typeface="Arial" pitchFamily="34" charset="0"/>
              </a:rPr>
              <a:t>y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sai</a:t>
            </a:r>
            <a:r>
              <a:rPr sz="3200" i="1" spc="-4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i="1" spc="1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dirty="0" smtClean="0">
                <a:latin typeface="Arial" pitchFamily="34" charset="0"/>
                <a:cs typeface="Arial" pitchFamily="34" charset="0"/>
              </a:rPr>
              <a:t>ou</a:t>
            </a:r>
            <a:r>
              <a:rPr lang="fr-FR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spc="-5" dirty="0" err="1" smtClean="0">
                <a:latin typeface="Arial" pitchFamily="34" charset="0"/>
                <a:cs typeface="Arial" pitchFamily="34" charset="0"/>
              </a:rPr>
              <a:t>un</a:t>
            </a:r>
            <a:r>
              <a:rPr sz="3200" i="1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i="1" spc="-15" dirty="0" err="1">
                <a:latin typeface="Arial" pitchFamily="34" charset="0"/>
                <a:cs typeface="Arial" pitchFamily="34" charset="0"/>
              </a:rPr>
              <a:t>tum</a:t>
            </a:r>
            <a:r>
              <a:rPr sz="3200" i="1" spc="-10" dirty="0" err="1">
                <a:latin typeface="Arial" pitchFamily="34" charset="0"/>
                <a:cs typeface="Arial" pitchFamily="34" charset="0"/>
              </a:rPr>
              <a:t>e</a:t>
            </a:r>
            <a:r>
              <a:rPr sz="3200" i="1" spc="-5" dirty="0" err="1">
                <a:latin typeface="Arial" pitchFamily="34" charset="0"/>
                <a:cs typeface="Arial" pitchFamily="34" charset="0"/>
              </a:rPr>
              <a:t>u</a:t>
            </a:r>
            <a:r>
              <a:rPr sz="3200" i="1" dirty="0" err="1">
                <a:latin typeface="Arial" pitchFamily="34" charset="0"/>
                <a:cs typeface="Arial" pitchFamily="34" charset="0"/>
              </a:rPr>
              <a:t>r</a:t>
            </a:r>
            <a:r>
              <a:rPr sz="3200" i="1" spc="-15" dirty="0">
                <a:latin typeface="Arial" pitchFamily="34" charset="0"/>
                <a:cs typeface="Arial" pitchFamily="34" charset="0"/>
              </a:rPr>
              <a:t> </a:t>
            </a:r>
            <a:r>
              <a:rPr sz="3200" i="1" spc="-20" dirty="0" smtClean="0">
                <a:latin typeface="Arial" pitchFamily="34" charset="0"/>
                <a:cs typeface="Arial" pitchFamily="34" charset="0"/>
              </a:rPr>
              <a:t>pé</a:t>
            </a:r>
            <a:r>
              <a:rPr sz="3200" i="1" spc="-5" dirty="0" smtClean="0">
                <a:latin typeface="Arial" pitchFamily="34" charset="0"/>
                <a:cs typeface="Arial" pitchFamily="34" charset="0"/>
              </a:rPr>
              <a:t>r</a:t>
            </a:r>
            <a:r>
              <a:rPr sz="3200" i="1" dirty="0" smtClean="0">
                <a:latin typeface="Arial" pitchFamily="34" charset="0"/>
                <a:cs typeface="Arial" pitchFamily="34" charset="0"/>
              </a:rPr>
              <a:t>iphérique.</a:t>
            </a:r>
            <a:endParaRPr lang="fr-FR" sz="3200" i="1" dirty="0" smtClean="0">
              <a:latin typeface="Arial" pitchFamily="34" charset="0"/>
              <a:cs typeface="Arial" pitchFamily="34" charset="0"/>
            </a:endParaRPr>
          </a:p>
          <a:p>
            <a:pPr marL="527050" indent="-514350">
              <a:spcBef>
                <a:spcPts val="575"/>
              </a:spcBef>
              <a:buFont typeface="+mj-lt"/>
              <a:buAutoNum type="arabicPeriod" startAt="4"/>
              <a:tabLst>
                <a:tab pos="356235" algn="l"/>
              </a:tabLst>
            </a:pPr>
            <a:r>
              <a:rPr sz="3200" spc="-18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’</a:t>
            </a:r>
            <a:r>
              <a:rPr sz="3200" spc="-5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yp</a:t>
            </a:r>
            <a:r>
              <a:rPr sz="3200" spc="5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3200" spc="-25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3200" dirty="0" err="1" smtClean="0">
                <a:latin typeface="Arial" pitchFamily="34" charset="0"/>
                <a:cs typeface="Arial" pitchFamily="34" charset="0"/>
              </a:rPr>
              <a:t>ension</a:t>
            </a:r>
            <a:r>
              <a:rPr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du t</a:t>
            </a:r>
            <a:r>
              <a:rPr sz="3200" spc="-55" dirty="0">
                <a:latin typeface="Arial" pitchFamily="34" charset="0"/>
                <a:cs typeface="Arial" pitchFamily="34" charset="0"/>
              </a:rPr>
              <a:t>r</a:t>
            </a:r>
            <a:r>
              <a:rPr sz="3200" dirty="0">
                <a:latin typeface="Arial" pitchFamily="34" charset="0"/>
                <a:cs typeface="Arial" pitchFamily="34" charset="0"/>
              </a:rPr>
              <a:t>ai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t</a:t>
            </a:r>
            <a:r>
              <a:rPr sz="3200" dirty="0">
                <a:latin typeface="Arial" pitchFamily="34" charset="0"/>
                <a:cs typeface="Arial" pitchFamily="34" charset="0"/>
              </a:rPr>
              <a:t>em</a:t>
            </a:r>
            <a:r>
              <a:rPr sz="3200" spc="5" dirty="0">
                <a:latin typeface="Arial" pitchFamily="34" charset="0"/>
                <a:cs typeface="Arial" pitchFamily="34" charset="0"/>
              </a:rPr>
              <a:t>e</a:t>
            </a:r>
            <a:r>
              <a:rPr sz="3200" spc="-25" dirty="0">
                <a:latin typeface="Arial" pitchFamily="34" charset="0"/>
                <a:cs typeface="Arial" pitchFamily="34" charset="0"/>
              </a:rPr>
              <a:t>n</a:t>
            </a:r>
            <a:r>
              <a:rPr sz="3200" dirty="0">
                <a:latin typeface="Arial" pitchFamily="34" charset="0"/>
                <a:cs typeface="Arial" pitchFamily="34" charset="0"/>
              </a:rPr>
              <a:t>t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 </a:t>
            </a:r>
            <a:r>
              <a:rPr sz="3200" spc="-35" dirty="0">
                <a:latin typeface="Arial" pitchFamily="34" charset="0"/>
                <a:cs typeface="Arial" pitchFamily="34" charset="0"/>
              </a:rPr>
              <a:t>a</a:t>
            </a:r>
            <a:r>
              <a:rPr sz="3200" spc="-30" dirty="0">
                <a:latin typeface="Arial" pitchFamily="34" charset="0"/>
                <a:cs typeface="Arial" pitchFamily="34" charset="0"/>
              </a:rPr>
              <a:t>v</a:t>
            </a:r>
            <a:r>
              <a:rPr sz="3200" dirty="0">
                <a:latin typeface="Arial" pitchFamily="34" charset="0"/>
                <a:cs typeface="Arial" pitchFamily="34" charset="0"/>
              </a:rPr>
              <a:t>ec</a:t>
            </a:r>
            <a:r>
              <a:rPr sz="32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3200" dirty="0">
                <a:latin typeface="Arial" pitchFamily="34" charset="0"/>
                <a:cs typeface="Arial" pitchFamily="34" charset="0"/>
              </a:rPr>
              <a:t>des 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ant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fr-FR" sz="3200" b="1" spc="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3200" b="1" spc="-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nels </a:t>
            </a:r>
            <a:r>
              <a:rPr lang="fr-FR" sz="3200" b="1" spc="-2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fr-FR" sz="3200" b="1" spc="-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32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ux</a:t>
            </a:r>
            <a:endParaRPr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098" y="215544"/>
            <a:ext cx="7975803" cy="966264"/>
          </a:xfrm>
          <a:prstGeom prst="rect">
            <a:avLst/>
          </a:prstGeom>
        </p:spPr>
        <p:txBody>
          <a:bodyPr vert="horz" wrap="square" lIns="0" tIns="408279" rIns="0" bIns="0" rtlCol="0">
            <a:spAutoFit/>
          </a:bodyPr>
          <a:lstStyle/>
          <a:p>
            <a:pPr marL="234950" algn="ctr">
              <a:lnSpc>
                <a:spcPct val="100000"/>
              </a:lnSpc>
            </a:pP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</a:t>
            </a:r>
            <a:r>
              <a:rPr sz="3600" spc="-28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600" spc="-6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3600" spc="-1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600" spc="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ce</a:t>
            </a: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que</a:t>
            </a: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1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</a:t>
            </a:r>
            <a:r>
              <a:rPr sz="3600" spc="-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sz="3600" spc="-7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ession</a:t>
            </a:r>
            <a:r>
              <a:rPr sz="3600" spc="4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ar</a:t>
            </a:r>
            <a:r>
              <a:rPr sz="3600" spc="-75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eri</a:t>
            </a:r>
            <a:r>
              <a:rPr sz="3600" spc="-1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ell</a:t>
            </a:r>
            <a:r>
              <a:rPr sz="3600" spc="-3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sz="3600" spc="-2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?</a:t>
            </a:r>
            <a:endParaRPr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5940" y="1524000"/>
            <a:ext cx="8072119" cy="301621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27050" indent="-514350" algn="just">
              <a:lnSpc>
                <a:spcPct val="100000"/>
              </a:lnSpc>
              <a:buFont typeface="+mj-lt"/>
              <a:buAutoNum type="arabicPeriod"/>
            </a:pPr>
            <a:r>
              <a:rPr sz="2800" spc="-20" dirty="0">
                <a:latin typeface="Arial" pitchFamily="34" charset="0"/>
                <a:cs typeface="Arial" pitchFamily="34" charset="0"/>
              </a:rPr>
              <a:t>L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a</a:t>
            </a:r>
            <a:r>
              <a:rPr sz="280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29" dirty="0">
                <a:latin typeface="Arial" pitchFamily="34" charset="0"/>
                <a:cs typeface="Arial" pitchFamily="34" charset="0"/>
              </a:rPr>
              <a:t>P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A</a:t>
            </a:r>
            <a:r>
              <a:rPr sz="2800" spc="2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-55" dirty="0">
                <a:latin typeface="Arial" pitchFamily="34" charset="0"/>
                <a:cs typeface="Arial" pitchFamily="34" charset="0"/>
              </a:rPr>
              <a:t>s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t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dirty="0">
                <a:latin typeface="Arial" pitchFamily="34" charset="0"/>
                <a:cs typeface="Arial" pitchFamily="34" charset="0"/>
              </a:rPr>
              <a:t>la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p</a:t>
            </a:r>
            <a:r>
              <a:rPr sz="2800" spc="-55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ess</a:t>
            </a:r>
            <a:r>
              <a:rPr sz="2800" spc="-30" dirty="0">
                <a:latin typeface="Arial" pitchFamily="34" charset="0"/>
                <a:cs typeface="Arial" pitchFamily="34" charset="0"/>
              </a:rPr>
              <a:t>i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o</a:t>
            </a:r>
            <a:r>
              <a:rPr sz="2800" dirty="0">
                <a:latin typeface="Arial" pitchFamily="34" charset="0"/>
                <a:cs typeface="Arial" pitchFamily="34" charset="0"/>
              </a:rPr>
              <a:t>n</a:t>
            </a:r>
            <a:r>
              <a:rPr sz="2800" spc="3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6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-90" dirty="0">
                <a:latin typeface="Arial" pitchFamily="34" charset="0"/>
                <a:cs typeface="Arial" pitchFamily="34" charset="0"/>
              </a:rPr>
              <a:t>x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-55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cée</a:t>
            </a:r>
            <a:r>
              <a:rPr sz="280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par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le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san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g</a:t>
            </a:r>
            <a:r>
              <a:rPr sz="280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su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r</a:t>
            </a:r>
            <a:r>
              <a:rPr sz="2800" spc="15" dirty="0">
                <a:latin typeface="Arial" pitchFamily="34" charset="0"/>
                <a:cs typeface="Arial" pitchFamily="34" charset="0"/>
              </a:rPr>
              <a:t> </a:t>
            </a:r>
            <a:r>
              <a:rPr sz="2800" dirty="0">
                <a:latin typeface="Arial" pitchFamily="34" charset="0"/>
                <a:cs typeface="Arial" pitchFamily="34" charset="0"/>
              </a:rPr>
              <a:t>la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pa</a:t>
            </a:r>
            <a:r>
              <a:rPr sz="2800" spc="-65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o</a:t>
            </a:r>
            <a:r>
              <a:rPr sz="2800" dirty="0">
                <a:latin typeface="Arial" pitchFamily="34" charset="0"/>
                <a:cs typeface="Arial" pitchFamily="34" charset="0"/>
              </a:rPr>
              <a:t>i</a:t>
            </a:r>
            <a:r>
              <a:rPr sz="2800" spc="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 smtClean="0">
                <a:latin typeface="Arial" pitchFamily="34" charset="0"/>
                <a:cs typeface="Arial" pitchFamily="34" charset="0"/>
              </a:rPr>
              <a:t>des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ar</a:t>
            </a:r>
            <a:r>
              <a:rPr sz="2800" spc="-35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è</a:t>
            </a:r>
            <a:r>
              <a:rPr sz="2800" spc="-5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sz="2800" spc="-5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lo</a:t>
            </a:r>
            <a:r>
              <a:rPr sz="2800" spc="-65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sq</a:t>
            </a:r>
            <a:r>
              <a:rPr sz="2800" spc="-25" dirty="0">
                <a:latin typeface="Arial" pitchFamily="34" charset="0"/>
                <a:cs typeface="Arial" pitchFamily="34" charset="0"/>
              </a:rPr>
              <a:t>u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2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le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sang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ci</a:t>
            </a:r>
            <a:r>
              <a:rPr sz="2800" spc="-55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cule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 err="1">
                <a:latin typeface="Arial" pitchFamily="34" charset="0"/>
                <a:cs typeface="Arial" pitchFamily="34" charset="0"/>
              </a:rPr>
              <a:t>dans</a:t>
            </a:r>
            <a:r>
              <a:rPr sz="2800" spc="15" dirty="0">
                <a:latin typeface="Arial" pitchFamily="34" charset="0"/>
                <a:cs typeface="Arial" pitchFamily="34" charset="0"/>
              </a:rPr>
              <a:t> </a:t>
            </a:r>
            <a:r>
              <a:rPr sz="2800" dirty="0" err="1" smtClean="0">
                <a:latin typeface="Arial" pitchFamily="34" charset="0"/>
                <a:cs typeface="Arial" pitchFamily="34" charset="0"/>
              </a:rPr>
              <a:t>l</a:t>
            </a:r>
            <a:r>
              <a:rPr sz="2800" spc="-229" dirty="0" err="1" smtClean="0">
                <a:latin typeface="Arial" pitchFamily="34" charset="0"/>
                <a:cs typeface="Arial" pitchFamily="34" charset="0"/>
              </a:rPr>
              <a:t>’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o</a:t>
            </a:r>
            <a:r>
              <a:rPr sz="2800" spc="-5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sz="2800" spc="-60" dirty="0" err="1" smtClean="0">
                <a:latin typeface="Arial" pitchFamily="34" charset="0"/>
                <a:cs typeface="Arial" pitchFamily="34" charset="0"/>
              </a:rPr>
              <a:t>g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anis</a:t>
            </a:r>
            <a:r>
              <a:rPr sz="2800" spc="-35" dirty="0" err="1" smtClean="0">
                <a:latin typeface="Arial" pitchFamily="34" charset="0"/>
                <a:cs typeface="Arial" pitchFamily="34" charset="0"/>
              </a:rPr>
              <a:t>m</a:t>
            </a:r>
            <a:r>
              <a:rPr sz="2800" spc="-15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2800" spc="-15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4050" dirty="0">
              <a:latin typeface="Arial" pitchFamily="34" charset="0"/>
              <a:cs typeface="Arial" pitchFamily="34" charset="0"/>
            </a:endParaRPr>
          </a:p>
          <a:p>
            <a:pPr marL="5270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fr-FR" sz="2800" spc="-229" dirty="0" smtClean="0">
                <a:latin typeface="Arial" pitchFamily="34" charset="0"/>
                <a:cs typeface="Arial" pitchFamily="34" charset="0"/>
              </a:rPr>
              <a:t>PA</a:t>
            </a:r>
            <a:r>
              <a:rPr sz="2800" spc="5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spc="5" dirty="0" smtClean="0">
                <a:latin typeface="Arial" pitchFamily="34" charset="0"/>
                <a:cs typeface="Arial" pitchFamily="34" charset="0"/>
              </a:rPr>
              <a:t>  </a:t>
            </a:r>
            <a:r>
              <a:rPr sz="2800" b="1" spc="-7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800" b="1" spc="-4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2800" b="1" spc="-15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tolique</a:t>
            </a:r>
            <a:r>
              <a:rPr sz="2800" b="1" spc="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spc="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sz="2800" b="1" spc="1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120</a:t>
            </a:r>
            <a:r>
              <a:rPr lang="fr-FR" sz="2800" b="1" spc="-15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sz="2800" spc="-15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fr-FR" sz="2800" spc="-15" dirty="0" smtClean="0">
                <a:latin typeface="Arial" pitchFamily="34" charset="0"/>
                <a:cs typeface="Arial" pitchFamily="34" charset="0"/>
              </a:rPr>
              <a:t>  </a:t>
            </a:r>
            <a:r>
              <a:rPr sz="2800" b="1" spc="-15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80</a:t>
            </a:r>
            <a:r>
              <a:rPr sz="2800" b="1" spc="35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800" b="1" spc="-15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fr-FR" sz="2800" b="1" spc="-15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sz="2800" b="1" spc="1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800" b="1" spc="-2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sz="2800" b="1" spc="-15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sz="2800" b="1" spc="-5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sz="2800" b="1" spc="-35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sz="2800" b="1" spc="-2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olique</a:t>
            </a: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mm/Hg</a:t>
            </a:r>
          </a:p>
          <a:p>
            <a:pPr marL="527050" indent="-514350" algn="just">
              <a:lnSpc>
                <a:spcPct val="100000"/>
              </a:lnSpc>
              <a:buFont typeface="+mj-lt"/>
              <a:buAutoNum type="arabicPeriod"/>
            </a:pPr>
            <a:r>
              <a:rPr sz="2800" spc="-25" dirty="0" smtClean="0">
                <a:latin typeface="Arial" pitchFamily="34" charset="0"/>
                <a:cs typeface="Arial" pitchFamily="34" charset="0"/>
              </a:rPr>
              <a:t>O</a:t>
            </a:r>
            <a:r>
              <a:rPr sz="2800" spc="-15" dirty="0" smtClean="0">
                <a:latin typeface="Arial" pitchFamily="34" charset="0"/>
                <a:cs typeface="Arial" pitchFamily="34" charset="0"/>
              </a:rPr>
              <a:t>n</a:t>
            </a:r>
            <a:r>
              <a:rPr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n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se</a:t>
            </a:r>
            <a:r>
              <a:rPr sz="2800" spc="-50" dirty="0">
                <a:latin typeface="Arial" pitchFamily="34" charset="0"/>
                <a:cs typeface="Arial" pitchFamily="34" charset="0"/>
              </a:rPr>
              <a:t>n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t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pa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s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l</a:t>
            </a:r>
            <a:r>
              <a:rPr sz="2800" spc="-2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s</a:t>
            </a:r>
            <a:r>
              <a:rPr sz="2800" spc="1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60" dirty="0">
                <a:latin typeface="Arial" pitchFamily="34" charset="0"/>
                <a:cs typeface="Arial" pitchFamily="34" charset="0"/>
              </a:rPr>
              <a:t>v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ar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i</a:t>
            </a:r>
            <a:r>
              <a:rPr sz="2800" spc="-35" dirty="0">
                <a:latin typeface="Arial" pitchFamily="34" charset="0"/>
                <a:cs typeface="Arial" pitchFamily="34" charset="0"/>
              </a:rPr>
              <a:t>a</a:t>
            </a:r>
            <a:r>
              <a:rPr sz="2800" dirty="0">
                <a:latin typeface="Arial" pitchFamily="34" charset="0"/>
                <a:cs typeface="Arial" pitchFamily="34" charset="0"/>
              </a:rPr>
              <a:t>t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i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on</a:t>
            </a:r>
            <a:r>
              <a:rPr sz="2800" dirty="0">
                <a:latin typeface="Arial" pitchFamily="34" charset="0"/>
                <a:cs typeface="Arial" pitchFamily="34" charset="0"/>
              </a:rPr>
              <a:t>s</a:t>
            </a:r>
            <a:r>
              <a:rPr sz="2800" spc="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d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l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a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p</a:t>
            </a:r>
            <a:r>
              <a:rPr sz="2800" spc="-50" dirty="0">
                <a:latin typeface="Arial" pitchFamily="34" charset="0"/>
                <a:cs typeface="Arial" pitchFamily="34" charset="0"/>
              </a:rPr>
              <a:t>r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ess</a:t>
            </a:r>
            <a:r>
              <a:rPr sz="2800" spc="-30" dirty="0">
                <a:latin typeface="Arial" pitchFamily="34" charset="0"/>
                <a:cs typeface="Arial" pitchFamily="34" charset="0"/>
              </a:rPr>
              <a:t>i</a:t>
            </a:r>
            <a:r>
              <a:rPr sz="2800" spc="-5" dirty="0">
                <a:latin typeface="Arial" pitchFamily="34" charset="0"/>
                <a:cs typeface="Arial" pitchFamily="34" charset="0"/>
              </a:rPr>
              <a:t>o</a:t>
            </a:r>
            <a:r>
              <a:rPr sz="2800" dirty="0">
                <a:latin typeface="Arial" pitchFamily="34" charset="0"/>
                <a:cs typeface="Arial" pitchFamily="34" charset="0"/>
              </a:rPr>
              <a:t>n</a:t>
            </a:r>
            <a:r>
              <a:rPr sz="2800" spc="30" dirty="0">
                <a:latin typeface="Arial" pitchFamily="34" charset="0"/>
                <a:cs typeface="Arial" pitchFamily="34" charset="0"/>
              </a:rPr>
              <a:t> 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ar</a:t>
            </a:r>
            <a:r>
              <a:rPr sz="2800" spc="-35" dirty="0">
                <a:latin typeface="Arial" pitchFamily="34" charset="0"/>
                <a:cs typeface="Arial" pitchFamily="34" charset="0"/>
              </a:rPr>
              <a:t>t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ér</a:t>
            </a:r>
            <a:r>
              <a:rPr sz="2800" spc="-25" dirty="0">
                <a:latin typeface="Arial" pitchFamily="34" charset="0"/>
                <a:cs typeface="Arial" pitchFamily="34" charset="0"/>
              </a:rPr>
              <a:t>i</a:t>
            </a:r>
            <a:r>
              <a:rPr sz="2800" spc="-15" dirty="0">
                <a:latin typeface="Arial" pitchFamily="34" charset="0"/>
                <a:cs typeface="Arial" pitchFamily="34" charset="0"/>
              </a:rPr>
              <a:t>e</a:t>
            </a:r>
            <a:r>
              <a:rPr sz="2800" spc="-20" dirty="0">
                <a:latin typeface="Arial" pitchFamily="34" charset="0"/>
                <a:cs typeface="Arial" pitchFamily="34" charset="0"/>
              </a:rPr>
              <a:t>l</a:t>
            </a:r>
            <a:r>
              <a:rPr sz="2800" spc="-10" dirty="0">
                <a:latin typeface="Arial" pitchFamily="34" charset="0"/>
                <a:cs typeface="Arial" pitchFamily="34" charset="0"/>
              </a:rPr>
              <a:t>l</a:t>
            </a:r>
            <a:r>
              <a:rPr sz="2800" spc="-25" dirty="0">
                <a:latin typeface="Arial" pitchFamily="34" charset="0"/>
                <a:cs typeface="Arial" pitchFamily="34" charset="0"/>
              </a:rPr>
              <a:t>e</a:t>
            </a:r>
            <a:r>
              <a:rPr sz="28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" name="Image 3" descr="636488483587935471-ThinkstockPhotos-5162577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114800"/>
            <a:ext cx="5080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304800"/>
            <a:ext cx="861059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HTA secondaire d’origine mécanique.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 4" descr="Coarctation_aor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143000"/>
            <a:ext cx="7620000" cy="546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oarct_ao_si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57" y="1600200"/>
            <a:ext cx="9083621" cy="3581400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4800" y="436602"/>
            <a:ext cx="861059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HTA secondaire d’origine mécanique.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RDIO-HTA-2-1200x800_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" y="1244600"/>
            <a:ext cx="8420100" cy="5613400"/>
          </a:xfrm>
          <a:prstGeom prst="rect">
            <a:avLst/>
          </a:prstGeom>
        </p:spPr>
      </p:pic>
      <p:sp>
        <p:nvSpPr>
          <p:cNvPr id="3" name="object 2"/>
          <p:cNvSpPr txBox="1">
            <a:spLocks noGrp="1"/>
          </p:cNvSpPr>
          <p:nvPr>
            <p:ph type="title"/>
          </p:nvPr>
        </p:nvSpPr>
        <p:spPr>
          <a:xfrm>
            <a:off x="76200" y="76200"/>
            <a:ext cx="8915400" cy="987424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325120" algn="ctr">
              <a:lnSpc>
                <a:spcPct val="100000"/>
              </a:lnSpc>
            </a:pP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Les complications de l’HTA.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hypertension_risqu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89710"/>
            <a:ext cx="9144000" cy="5292090"/>
          </a:xfrm>
          <a:prstGeom prst="rect">
            <a:avLst/>
          </a:prstGeom>
        </p:spPr>
      </p:pic>
      <p:sp>
        <p:nvSpPr>
          <p:cNvPr id="5" name="object 2"/>
          <p:cNvSpPr txBox="1">
            <a:spLocks noGrp="1"/>
          </p:cNvSpPr>
          <p:nvPr>
            <p:ph type="title"/>
          </p:nvPr>
        </p:nvSpPr>
        <p:spPr>
          <a:xfrm>
            <a:off x="76200" y="76200"/>
            <a:ext cx="8915400" cy="1048979"/>
          </a:xfrm>
          <a:prstGeom prst="rect">
            <a:avLst/>
          </a:prstGeom>
        </p:spPr>
        <p:txBody>
          <a:bodyPr vert="horz" wrap="square" lIns="0" tIns="429234" rIns="0" bIns="0" rtlCol="0">
            <a:spAutoFit/>
          </a:bodyPr>
          <a:lstStyle/>
          <a:p>
            <a:pPr marL="325120" algn="ctr">
              <a:lnSpc>
                <a:spcPct val="100000"/>
              </a:lnSpc>
            </a:pPr>
            <a:r>
              <a:rPr lang="fr-FR" sz="4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L’HTA facteur de risque.</a:t>
            </a:r>
            <a:endParaRPr lang="fr-FR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4098" y="215544"/>
            <a:ext cx="7975803" cy="1015663"/>
          </a:xfrm>
        </p:spPr>
        <p:txBody>
          <a:bodyPr/>
          <a:lstStyle/>
          <a:p>
            <a:pPr algn="ctr"/>
            <a:r>
              <a:rPr lang="fr-FR" sz="6600" dirty="0" smtClean="0">
                <a:solidFill>
                  <a:schemeClr val="tx1"/>
                </a:solidFill>
              </a:rPr>
              <a:t>Conclusion.</a:t>
            </a:r>
            <a:endParaRPr lang="fr-FR" sz="6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723072"/>
            <a:ext cx="8839200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La physiopathologie de l’HTA est encore mal élucidée.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L’étude des interactions gènes environnement permettra dans le futur d’en mieux connaître les mécanismes.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3200" dirty="0" smtClean="0"/>
              <a:t>Il est peu probable que l’ensemble des mécanismes physiopathologiques initiaux de l’HTA puisse être complètement connus avant longtemps.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4584174"/>
            <a:ext cx="7494905" cy="1892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600" spc="-285" dirty="0" smtClean="0">
                <a:latin typeface="Calibri"/>
                <a:cs typeface="Calibri"/>
              </a:rPr>
              <a:t>P</a:t>
            </a:r>
            <a:r>
              <a:rPr sz="3600" spc="-30" dirty="0" smtClean="0">
                <a:latin typeface="Calibri"/>
                <a:cs typeface="Calibri"/>
              </a:rPr>
              <a:t>A</a:t>
            </a:r>
            <a:r>
              <a:rPr sz="3600" spc="-5" dirty="0" smtClean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=</a:t>
            </a:r>
            <a:r>
              <a:rPr sz="3600" spc="-5" dirty="0">
                <a:latin typeface="Calibri"/>
                <a:cs typeface="Calibri"/>
              </a:rPr>
              <a:t> p</a:t>
            </a:r>
            <a:r>
              <a:rPr sz="3600" spc="-40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es</a:t>
            </a:r>
            <a:r>
              <a:rPr sz="3600" spc="-30" dirty="0">
                <a:latin typeface="Calibri"/>
                <a:cs typeface="Calibri"/>
              </a:rPr>
              <a:t>s</a:t>
            </a:r>
            <a:r>
              <a:rPr sz="3600" dirty="0">
                <a:latin typeface="Calibri"/>
                <a:cs typeface="Calibri"/>
              </a:rPr>
              <a:t>ion</a:t>
            </a:r>
            <a:r>
              <a:rPr sz="3600" spc="-10" dirty="0">
                <a:latin typeface="Calibri"/>
                <a:cs typeface="Calibri"/>
              </a:rPr>
              <a:t> </a:t>
            </a:r>
            <a:r>
              <a:rPr sz="3600" spc="-15" dirty="0">
                <a:latin typeface="Calibri"/>
                <a:cs typeface="Calibri"/>
              </a:rPr>
              <a:t>ar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spc="-15" dirty="0">
                <a:latin typeface="Calibri"/>
                <a:cs typeface="Calibri"/>
              </a:rPr>
              <a:t>érielle</a:t>
            </a:r>
            <a:r>
              <a:rPr sz="3600" spc="-6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m</a:t>
            </a:r>
            <a:r>
              <a:rPr sz="3600" spc="-25" dirty="0">
                <a:latin typeface="Calibri"/>
                <a:cs typeface="Calibri"/>
              </a:rPr>
              <a:t>o</a:t>
            </a:r>
            <a:r>
              <a:rPr sz="3600" spc="-70" dirty="0">
                <a:latin typeface="Calibri"/>
                <a:cs typeface="Calibri"/>
              </a:rPr>
              <a:t>y</a:t>
            </a:r>
            <a:r>
              <a:rPr sz="3600" dirty="0">
                <a:latin typeface="Calibri"/>
                <a:cs typeface="Calibri"/>
              </a:rPr>
              <a:t>enne.</a:t>
            </a: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6235" algn="l"/>
              </a:tabLst>
            </a:pPr>
            <a:r>
              <a:rPr sz="3600" spc="-5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C =</a:t>
            </a:r>
            <a:r>
              <a:rPr sz="3600" spc="-5" dirty="0">
                <a:latin typeface="Calibri"/>
                <a:cs typeface="Calibri"/>
              </a:rPr>
              <a:t> débi</a:t>
            </a:r>
            <a:r>
              <a:rPr sz="3600" dirty="0">
                <a:latin typeface="Calibri"/>
                <a:cs typeface="Calibri"/>
              </a:rPr>
              <a:t>t</a:t>
            </a:r>
            <a:r>
              <a:rPr sz="3600" spc="-15" dirty="0">
                <a:latin typeface="Calibri"/>
                <a:cs typeface="Calibri"/>
              </a:rPr>
              <a:t> </a:t>
            </a:r>
            <a:r>
              <a:rPr sz="3600" spc="-45" dirty="0">
                <a:latin typeface="Calibri"/>
                <a:cs typeface="Calibri"/>
              </a:rPr>
              <a:t>c</a:t>
            </a:r>
            <a:r>
              <a:rPr sz="3600" spc="-20" dirty="0">
                <a:latin typeface="Calibri"/>
                <a:cs typeface="Calibri"/>
              </a:rPr>
              <a:t>a</a:t>
            </a:r>
            <a:r>
              <a:rPr sz="3600" spc="-55" dirty="0">
                <a:latin typeface="Calibri"/>
                <a:cs typeface="Calibri"/>
              </a:rPr>
              <a:t>r</a:t>
            </a:r>
            <a:r>
              <a:rPr sz="3600" spc="-5" dirty="0">
                <a:latin typeface="Calibri"/>
                <a:cs typeface="Calibri"/>
              </a:rPr>
              <a:t>dia</a:t>
            </a:r>
            <a:r>
              <a:rPr sz="3600" spc="10" dirty="0">
                <a:latin typeface="Calibri"/>
                <a:cs typeface="Calibri"/>
              </a:rPr>
              <a:t>q</a:t>
            </a:r>
            <a:r>
              <a:rPr sz="3600" spc="-25" dirty="0">
                <a:latin typeface="Calibri"/>
                <a:cs typeface="Calibri"/>
              </a:rPr>
              <a:t>u</a:t>
            </a:r>
            <a:r>
              <a:rPr sz="3600" spc="-30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.</a:t>
            </a:r>
          </a:p>
          <a:p>
            <a:pPr marL="355600" indent="-342900">
              <a:lnSpc>
                <a:spcPct val="100000"/>
              </a:lnSpc>
              <a:spcBef>
                <a:spcPts val="860"/>
              </a:spcBef>
              <a:buFont typeface="Arial"/>
              <a:buChar char="•"/>
              <a:tabLst>
                <a:tab pos="356235" algn="l"/>
              </a:tabLst>
            </a:pPr>
            <a:r>
              <a:rPr sz="3600" spc="-20" dirty="0">
                <a:latin typeface="Calibri"/>
                <a:cs typeface="Calibri"/>
              </a:rPr>
              <a:t>R</a:t>
            </a:r>
            <a:r>
              <a:rPr sz="3600" spc="-30" dirty="0">
                <a:latin typeface="Calibri"/>
                <a:cs typeface="Calibri"/>
              </a:rPr>
              <a:t>P</a:t>
            </a:r>
            <a:r>
              <a:rPr sz="3600" dirty="0">
                <a:latin typeface="Calibri"/>
                <a:cs typeface="Calibri"/>
              </a:rPr>
              <a:t>T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=</a:t>
            </a:r>
            <a:r>
              <a:rPr sz="3600" spc="-15" dirty="0">
                <a:latin typeface="Calibri"/>
                <a:cs typeface="Calibri"/>
              </a:rPr>
              <a:t> </a:t>
            </a:r>
            <a:r>
              <a:rPr sz="3600" spc="-60" dirty="0">
                <a:latin typeface="Calibri"/>
                <a:cs typeface="Calibri"/>
              </a:rPr>
              <a:t>r</a:t>
            </a:r>
            <a:r>
              <a:rPr sz="3600" dirty="0">
                <a:latin typeface="Calibri"/>
                <a:cs typeface="Calibri"/>
              </a:rPr>
              <a:t>ési</a:t>
            </a:r>
            <a:r>
              <a:rPr sz="3600" spc="-50" dirty="0">
                <a:latin typeface="Calibri"/>
                <a:cs typeface="Calibri"/>
              </a:rPr>
              <a:t>s</a:t>
            </a:r>
            <a:r>
              <a:rPr sz="3600" spc="-70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an</a:t>
            </a:r>
            <a:r>
              <a:rPr sz="3600" spc="5" dirty="0">
                <a:latin typeface="Calibri"/>
                <a:cs typeface="Calibri"/>
              </a:rPr>
              <a:t>c</a:t>
            </a:r>
            <a:r>
              <a:rPr sz="3600" spc="-20" dirty="0">
                <a:latin typeface="Calibri"/>
                <a:cs typeface="Calibri"/>
              </a:rPr>
              <a:t>e</a:t>
            </a:r>
            <a:r>
              <a:rPr sz="3600" spc="-15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péri</a:t>
            </a:r>
            <a:r>
              <a:rPr sz="3600" spc="10" dirty="0">
                <a:latin typeface="Calibri"/>
                <a:cs typeface="Calibri"/>
              </a:rPr>
              <a:t>p</a:t>
            </a:r>
            <a:r>
              <a:rPr sz="3600" spc="-25" dirty="0">
                <a:latin typeface="Calibri"/>
                <a:cs typeface="Calibri"/>
              </a:rPr>
              <a:t>h</a:t>
            </a:r>
            <a:r>
              <a:rPr sz="3600" spc="-30" dirty="0">
                <a:latin typeface="Calibri"/>
                <a:cs typeface="Calibri"/>
              </a:rPr>
              <a:t>é</a:t>
            </a:r>
            <a:r>
              <a:rPr sz="3600" dirty="0">
                <a:latin typeface="Calibri"/>
                <a:cs typeface="Calibri"/>
              </a:rPr>
              <a:t>rique</a:t>
            </a:r>
            <a:r>
              <a:rPr sz="3600" spc="-55" dirty="0">
                <a:latin typeface="Calibri"/>
                <a:cs typeface="Calibri"/>
              </a:rPr>
              <a:t> </a:t>
            </a:r>
            <a:r>
              <a:rPr sz="3600" spc="-60" dirty="0" smtClean="0">
                <a:latin typeface="Calibri"/>
                <a:cs typeface="Calibri"/>
              </a:rPr>
              <a:t>t</a:t>
            </a:r>
            <a:r>
              <a:rPr sz="3600" spc="-5" dirty="0" smtClean="0">
                <a:latin typeface="Calibri"/>
                <a:cs typeface="Calibri"/>
              </a:rPr>
              <a:t>o</a:t>
            </a:r>
            <a:r>
              <a:rPr sz="3600" spc="-55" dirty="0" smtClean="0">
                <a:latin typeface="Calibri"/>
                <a:cs typeface="Calibri"/>
              </a:rPr>
              <a:t>t</a:t>
            </a:r>
            <a:r>
              <a:rPr sz="3600" dirty="0" smtClean="0">
                <a:latin typeface="Calibri"/>
                <a:cs typeface="Calibri"/>
              </a:rPr>
              <a:t>ale</a:t>
            </a:r>
            <a:r>
              <a:rPr lang="fr-FR" sz="3600" dirty="0" smtClean="0">
                <a:latin typeface="Calibri"/>
                <a:cs typeface="Calibri"/>
              </a:rPr>
              <a:t>.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44986" y="228600"/>
            <a:ext cx="7015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spc="-2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fr-FR" sz="3600" b="1" spc="-6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fr-FR" sz="3600" b="1" spc="-5" dirty="0" smtClean="0">
                <a:latin typeface="Arial" pitchFamily="34" charset="0"/>
                <a:cs typeface="Arial" pitchFamily="34" charset="0"/>
              </a:rPr>
              <a:t> déterminants</a:t>
            </a:r>
            <a:r>
              <a:rPr lang="fr-FR" sz="3600" b="1" spc="3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600" b="1" spc="-35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fr-FR" sz="3600" b="1" spc="15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fr-FR" sz="3600" b="1" spc="-25" dirty="0" smtClean="0">
                <a:latin typeface="Arial" pitchFamily="34" charset="0"/>
                <a:cs typeface="Arial" pitchFamily="34" charset="0"/>
              </a:rPr>
              <a:t>jeu</a:t>
            </a:r>
            <a:r>
              <a:rPr lang="fr-FR" sz="3600" b="1" spc="-7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fr-FR" sz="3600" b="1" spc="-5" dirty="0" smtClean="0">
                <a:latin typeface="Arial" pitchFamily="34" charset="0"/>
                <a:cs typeface="Arial" pitchFamily="34" charset="0"/>
              </a:rPr>
              <a:t> d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fr-FR" sz="3600" b="1" spc="-20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fr-FR" sz="3600" b="1" spc="-1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FR" sz="3600" b="1" spc="-5" dirty="0" smtClean="0">
                <a:latin typeface="Arial" pitchFamily="34" charset="0"/>
                <a:cs typeface="Arial" pitchFamily="34" charset="0"/>
              </a:rPr>
              <a:t>tensi</a:t>
            </a:r>
            <a:r>
              <a:rPr lang="fr-FR" sz="3600" b="1" spc="1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fr-FR" sz="3600" b="1" spc="-5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600" b="1" spc="-25" dirty="0" smtClean="0">
                <a:latin typeface="Arial" pitchFamily="34" charset="0"/>
                <a:cs typeface="Arial" pitchFamily="34" charset="0"/>
              </a:rPr>
              <a:t>artérielle.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121179" y="2164140"/>
            <a:ext cx="7108421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fr-FR" sz="9600" b="1" spc="-310" dirty="0" smtClean="0">
                <a:solidFill>
                  <a:srgbClr val="FF0000"/>
                </a:solidFill>
                <a:cs typeface="Calibri"/>
              </a:rPr>
              <a:t>P</a:t>
            </a:r>
            <a:r>
              <a:rPr lang="fr-FR" sz="9600" b="1" spc="-30" dirty="0" smtClean="0">
                <a:solidFill>
                  <a:srgbClr val="FF0000"/>
                </a:solidFill>
                <a:cs typeface="Calibri"/>
              </a:rPr>
              <a:t>A </a:t>
            </a:r>
            <a:r>
              <a:rPr lang="fr-FR" sz="9600" b="1" spc="-20" dirty="0" smtClean="0">
                <a:solidFill>
                  <a:srgbClr val="FF0000"/>
                </a:solidFill>
                <a:cs typeface="Calibri"/>
              </a:rPr>
              <a:t>=</a:t>
            </a:r>
            <a:r>
              <a:rPr lang="fr-FR" sz="9600" b="1" spc="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fr-FR" sz="9600" b="1" spc="-35" dirty="0" smtClean="0">
                <a:solidFill>
                  <a:srgbClr val="FF0000"/>
                </a:solidFill>
                <a:cs typeface="Calibri"/>
              </a:rPr>
              <a:t>D</a:t>
            </a:r>
            <a:r>
              <a:rPr lang="fr-FR" sz="9600" b="1" spc="-25" dirty="0" smtClean="0">
                <a:solidFill>
                  <a:srgbClr val="FF0000"/>
                </a:solidFill>
                <a:cs typeface="Calibri"/>
              </a:rPr>
              <a:t>C</a:t>
            </a:r>
            <a:r>
              <a:rPr lang="fr-FR" sz="9600" b="1" spc="-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fr-FR" sz="9600" b="1" dirty="0" smtClean="0">
                <a:solidFill>
                  <a:srgbClr val="FF0000"/>
                </a:solidFill>
                <a:cs typeface="Calibri"/>
              </a:rPr>
              <a:t>x</a:t>
            </a:r>
            <a:r>
              <a:rPr lang="fr-FR" sz="9600" b="1" spc="-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fr-FR" sz="9600" b="1" spc="-40" dirty="0" smtClean="0">
                <a:solidFill>
                  <a:srgbClr val="FF0000"/>
                </a:solidFill>
                <a:cs typeface="Calibri"/>
              </a:rPr>
              <a:t>RP</a:t>
            </a:r>
            <a:r>
              <a:rPr lang="fr-FR" sz="9600" b="1" spc="-20" dirty="0" smtClean="0">
                <a:solidFill>
                  <a:srgbClr val="FF0000"/>
                </a:solidFill>
                <a:cs typeface="Calibri"/>
              </a:rPr>
              <a:t>T</a:t>
            </a:r>
            <a:endParaRPr lang="fr-F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lide_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1475" y="444000"/>
            <a:ext cx="7404325" cy="1080000"/>
          </a:xfrm>
          <a:prstGeom prst="rect">
            <a:avLst/>
          </a:prstGeom>
        </p:spPr>
      </p:pic>
      <p:pic>
        <p:nvPicPr>
          <p:cNvPr id="3" name="Image 2" descr="ob_75c770_debit-cardiaqu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676400"/>
            <a:ext cx="8190481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4914" rIns="0" bIns="0" rtlCol="0">
            <a:spAutoFit/>
          </a:bodyPr>
          <a:lstStyle/>
          <a:p>
            <a:pPr marL="1618615" marR="5080" indent="-1472565">
              <a:lnSpc>
                <a:spcPct val="100000"/>
              </a:lnSpc>
            </a:pPr>
            <a:r>
              <a:rPr lang="fr-FR" sz="3600" spc="-2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3600" spc="-6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600" spc="-3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fr-FR" sz="3600" spc="-9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é</a:t>
            </a:r>
            <a:r>
              <a:rPr lang="fr-FR" sz="3600" spc="-2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cani</a:t>
            </a:r>
            <a:r>
              <a:rPr lang="fr-FR" sz="3600" spc="-1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600" spc="-3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fr-FR" sz="3600" spc="-6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fr-FR" sz="3600" spc="-2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</a:t>
            </a:r>
            <a:r>
              <a:rPr lang="fr-FR" sz="3600" spc="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600" spc="-2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600" spc="-8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é</a:t>
            </a:r>
            <a:r>
              <a:rPr lang="fr-FR" sz="3600" spc="-3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gul</a:t>
            </a:r>
            <a:r>
              <a:rPr lang="fr-FR" sz="3600" spc="-31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</a:t>
            </a:r>
            <a:r>
              <a:rPr lang="fr-FR" sz="3600" spc="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fr-FR" sz="3600" spc="-2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600" spc="1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fr-FR" sz="3600" spc="-2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600" spc="-6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3600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600" spc="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fr-FR" sz="3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ion</a:t>
            </a:r>
            <a:r>
              <a:rPr lang="fr-FR" sz="3600" spc="-1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600" spc="-2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fr-FR" sz="3600" spc="-9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3600" spc="-2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térielle.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270347"/>
            <a:ext cx="8074660" cy="35086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4800" spc="-5" dirty="0">
                <a:latin typeface="Calibri"/>
                <a:cs typeface="Calibri"/>
              </a:rPr>
              <a:t>L</a:t>
            </a:r>
            <a:r>
              <a:rPr sz="4800" dirty="0">
                <a:latin typeface="Calibri"/>
                <a:cs typeface="Calibri"/>
              </a:rPr>
              <a:t>a </a:t>
            </a:r>
            <a:r>
              <a:rPr sz="4800" spc="-35" dirty="0">
                <a:latin typeface="Calibri"/>
                <a:cs typeface="Calibri"/>
              </a:rPr>
              <a:t>r</a:t>
            </a:r>
            <a:r>
              <a:rPr sz="4800" dirty="0">
                <a:latin typeface="Calibri"/>
                <a:cs typeface="Calibri"/>
              </a:rPr>
              <a:t>égul</a:t>
            </a:r>
            <a:r>
              <a:rPr sz="4800" spc="-30" dirty="0">
                <a:latin typeface="Calibri"/>
                <a:cs typeface="Calibri"/>
              </a:rPr>
              <a:t>a</a:t>
            </a:r>
            <a:r>
              <a:rPr sz="4800" dirty="0">
                <a:latin typeface="Calibri"/>
                <a:cs typeface="Calibri"/>
              </a:rPr>
              <a:t>t</a:t>
            </a:r>
            <a:r>
              <a:rPr sz="4800" spc="-10" dirty="0">
                <a:latin typeface="Calibri"/>
                <a:cs typeface="Calibri"/>
              </a:rPr>
              <a:t>i</a:t>
            </a:r>
            <a:r>
              <a:rPr sz="4800" spc="-5" dirty="0">
                <a:latin typeface="Calibri"/>
                <a:cs typeface="Calibri"/>
              </a:rPr>
              <a:t>o</a:t>
            </a:r>
            <a:r>
              <a:rPr sz="4800" dirty="0">
                <a:latin typeface="Calibri"/>
                <a:cs typeface="Calibri"/>
              </a:rPr>
              <a:t>n </a:t>
            </a:r>
            <a:r>
              <a:rPr sz="4800" spc="-5" dirty="0">
                <a:latin typeface="Calibri"/>
                <a:cs typeface="Calibri"/>
              </a:rPr>
              <a:t>d</a:t>
            </a:r>
            <a:r>
              <a:rPr sz="4800" dirty="0">
                <a:latin typeface="Calibri"/>
                <a:cs typeface="Calibri"/>
              </a:rPr>
              <a:t>e la</a:t>
            </a:r>
            <a:r>
              <a:rPr sz="4800" spc="-5" dirty="0">
                <a:latin typeface="Calibri"/>
                <a:cs typeface="Calibri"/>
              </a:rPr>
              <a:t> </a:t>
            </a:r>
            <a:r>
              <a:rPr sz="4800" spc="-245" dirty="0">
                <a:latin typeface="Calibri"/>
                <a:cs typeface="Calibri"/>
              </a:rPr>
              <a:t>T</a:t>
            </a:r>
            <a:r>
              <a:rPr sz="4800" dirty="0">
                <a:latin typeface="Calibri"/>
                <a:cs typeface="Calibri"/>
              </a:rPr>
              <a:t>A </a:t>
            </a:r>
            <a:r>
              <a:rPr sz="4800" spc="-5" dirty="0">
                <a:latin typeface="Calibri"/>
                <a:cs typeface="Calibri"/>
              </a:rPr>
              <a:t>s</a:t>
            </a:r>
            <a:r>
              <a:rPr sz="4800" dirty="0">
                <a:latin typeface="Calibri"/>
                <a:cs typeface="Calibri"/>
              </a:rPr>
              <a:t>e </a:t>
            </a:r>
            <a:r>
              <a:rPr sz="4800" spc="-45" dirty="0">
                <a:latin typeface="Calibri"/>
                <a:cs typeface="Calibri"/>
              </a:rPr>
              <a:t>r</a:t>
            </a:r>
            <a:r>
              <a:rPr sz="4800" dirty="0">
                <a:latin typeface="Calibri"/>
                <a:cs typeface="Calibri"/>
              </a:rPr>
              <a:t>éali</a:t>
            </a:r>
            <a:r>
              <a:rPr sz="4800" spc="-15" dirty="0">
                <a:latin typeface="Calibri"/>
                <a:cs typeface="Calibri"/>
              </a:rPr>
              <a:t>s</a:t>
            </a:r>
            <a:r>
              <a:rPr sz="4800" dirty="0">
                <a:latin typeface="Calibri"/>
                <a:cs typeface="Calibri"/>
              </a:rPr>
              <a:t>e </a:t>
            </a:r>
            <a:r>
              <a:rPr sz="4800" spc="-5" dirty="0">
                <a:latin typeface="Calibri"/>
                <a:cs typeface="Calibri"/>
              </a:rPr>
              <a:t>pa</a:t>
            </a:r>
            <a:r>
              <a:rPr sz="4800" dirty="0">
                <a:latin typeface="Calibri"/>
                <a:cs typeface="Calibri"/>
              </a:rPr>
              <a:t>r</a:t>
            </a:r>
            <a:r>
              <a:rPr sz="4800" spc="10" dirty="0">
                <a:latin typeface="Calibri"/>
                <a:cs typeface="Calibri"/>
              </a:rPr>
              <a:t> </a:t>
            </a:r>
            <a:r>
              <a:rPr sz="4800" b="1" dirty="0" smtClean="0">
                <a:latin typeface="Calibri"/>
                <a:cs typeface="Calibri"/>
              </a:rPr>
              <a:t>3</a:t>
            </a:r>
            <a:r>
              <a:rPr lang="fr-FR" sz="4800" dirty="0" smtClean="0">
                <a:latin typeface="Calibri"/>
                <a:cs typeface="Calibri"/>
              </a:rPr>
              <a:t> </a:t>
            </a:r>
            <a:r>
              <a:rPr sz="4400" spc="-20" dirty="0" smtClean="0">
                <a:latin typeface="Calibri"/>
                <a:cs typeface="Calibri"/>
              </a:rPr>
              <a:t>mé</a:t>
            </a:r>
            <a:r>
              <a:rPr sz="4400" spc="-40" dirty="0" smtClean="0">
                <a:latin typeface="Calibri"/>
                <a:cs typeface="Calibri"/>
              </a:rPr>
              <a:t>c</a:t>
            </a:r>
            <a:r>
              <a:rPr sz="4400" dirty="0" smtClean="0">
                <a:latin typeface="Calibri"/>
                <a:cs typeface="Calibri"/>
              </a:rPr>
              <a:t>an</a:t>
            </a:r>
            <a:r>
              <a:rPr sz="4400" spc="-10" dirty="0" smtClean="0">
                <a:latin typeface="Calibri"/>
                <a:cs typeface="Calibri"/>
              </a:rPr>
              <a:t>i</a:t>
            </a:r>
            <a:r>
              <a:rPr sz="4400" spc="-25" dirty="0" smtClean="0">
                <a:latin typeface="Calibri"/>
                <a:cs typeface="Calibri"/>
              </a:rPr>
              <a:t>smes</a:t>
            </a:r>
            <a:r>
              <a:rPr sz="4400" spc="-10" dirty="0" smtClean="0">
                <a:latin typeface="Calibri"/>
                <a:cs typeface="Calibri"/>
              </a:rPr>
              <a:t>:</a:t>
            </a:r>
            <a:endParaRPr lang="fr-FR" sz="4400" dirty="0" smtClean="0">
              <a:latin typeface="Calibri"/>
              <a:cs typeface="Calibri"/>
            </a:endParaRPr>
          </a:p>
          <a:p>
            <a:pPr marL="812800" lvl="1" indent="-342900" algn="just">
              <a:buFont typeface="Arial"/>
              <a:buChar char="•"/>
              <a:tabLst>
                <a:tab pos="356235" algn="l"/>
              </a:tabLst>
            </a:pPr>
            <a:r>
              <a:rPr lang="fr-FR" sz="4400" i="1" spc="-20" dirty="0" smtClean="0">
                <a:latin typeface="Calibri"/>
                <a:cs typeface="Calibri"/>
              </a:rPr>
              <a:t>N</a:t>
            </a:r>
            <a:r>
              <a:rPr sz="4400" i="1" spc="-20" dirty="0" smtClean="0">
                <a:latin typeface="Calibri"/>
                <a:cs typeface="Calibri"/>
              </a:rPr>
              <a:t>e</a:t>
            </a:r>
            <a:r>
              <a:rPr sz="4400" i="1" spc="5" dirty="0" smtClean="0">
                <a:latin typeface="Calibri"/>
                <a:cs typeface="Calibri"/>
              </a:rPr>
              <a:t>r</a:t>
            </a:r>
            <a:r>
              <a:rPr sz="4400" i="1" spc="-15" dirty="0" smtClean="0">
                <a:latin typeface="Calibri"/>
                <a:cs typeface="Calibri"/>
              </a:rPr>
              <a:t>veux</a:t>
            </a:r>
            <a:r>
              <a:rPr lang="fr-FR" sz="4400" i="1" spc="-15" dirty="0" smtClean="0">
                <a:latin typeface="Calibri"/>
                <a:cs typeface="Calibri"/>
              </a:rPr>
              <a:t>,</a:t>
            </a:r>
          </a:p>
          <a:p>
            <a:pPr marL="812800" lvl="1" indent="-342900" algn="just">
              <a:buFont typeface="Arial"/>
              <a:buChar char="•"/>
              <a:tabLst>
                <a:tab pos="356235" algn="l"/>
              </a:tabLst>
            </a:pPr>
            <a:r>
              <a:rPr sz="4400" i="1" spc="-20" dirty="0" err="1" smtClean="0">
                <a:latin typeface="Calibri"/>
                <a:cs typeface="Calibri"/>
              </a:rPr>
              <a:t>h</a:t>
            </a:r>
            <a:r>
              <a:rPr sz="4400" i="1" spc="-10" dirty="0" err="1" smtClean="0">
                <a:latin typeface="Calibri"/>
                <a:cs typeface="Calibri"/>
              </a:rPr>
              <a:t>o</a:t>
            </a:r>
            <a:r>
              <a:rPr sz="4400" i="1" spc="-15" dirty="0" err="1" smtClean="0">
                <a:latin typeface="Calibri"/>
                <a:cs typeface="Calibri"/>
              </a:rPr>
              <a:t>rmona</a:t>
            </a:r>
            <a:r>
              <a:rPr sz="4400" i="1" spc="-20" dirty="0" err="1" smtClean="0">
                <a:latin typeface="Calibri"/>
                <a:cs typeface="Calibri"/>
              </a:rPr>
              <a:t>u</a:t>
            </a:r>
            <a:r>
              <a:rPr sz="4400" i="1" spc="-15" dirty="0" err="1" smtClean="0">
                <a:latin typeface="Calibri"/>
                <a:cs typeface="Calibri"/>
              </a:rPr>
              <a:t>x</a:t>
            </a:r>
            <a:r>
              <a:rPr sz="4400" i="1" spc="-5" dirty="0" smtClean="0">
                <a:latin typeface="Calibri"/>
                <a:cs typeface="Calibri"/>
              </a:rPr>
              <a:t> </a:t>
            </a:r>
            <a:r>
              <a:rPr sz="4400" i="1" spc="-20" dirty="0" smtClean="0">
                <a:latin typeface="Calibri"/>
                <a:cs typeface="Calibri"/>
              </a:rPr>
              <a:t>(</a:t>
            </a:r>
            <a:r>
              <a:rPr sz="4400" i="1" spc="-20" dirty="0" err="1" smtClean="0">
                <a:latin typeface="Calibri"/>
                <a:cs typeface="Calibri"/>
              </a:rPr>
              <a:t>hum</a:t>
            </a:r>
            <a:r>
              <a:rPr sz="4400" i="1" spc="-10" dirty="0" err="1" smtClean="0">
                <a:latin typeface="Calibri"/>
                <a:cs typeface="Calibri"/>
              </a:rPr>
              <a:t>o</a:t>
            </a:r>
            <a:r>
              <a:rPr sz="4400" i="1" spc="-15" dirty="0" err="1" smtClean="0">
                <a:latin typeface="Calibri"/>
                <a:cs typeface="Calibri"/>
              </a:rPr>
              <a:t>raux</a:t>
            </a:r>
            <a:r>
              <a:rPr lang="fr-FR" sz="4400" i="1" spc="-15" dirty="0" smtClean="0">
                <a:latin typeface="Calibri"/>
                <a:cs typeface="Calibri"/>
              </a:rPr>
              <a:t>)</a:t>
            </a:r>
          </a:p>
          <a:p>
            <a:pPr marL="812800" lvl="1" indent="-342900" algn="just">
              <a:buFont typeface="Arial"/>
              <a:buChar char="•"/>
              <a:tabLst>
                <a:tab pos="356235" algn="l"/>
              </a:tabLst>
            </a:pPr>
            <a:r>
              <a:rPr sz="4400" i="1" spc="-35" dirty="0" smtClean="0">
                <a:latin typeface="Calibri"/>
                <a:cs typeface="Calibri"/>
              </a:rPr>
              <a:t>e</a:t>
            </a:r>
            <a:r>
              <a:rPr sz="4400" i="1" spc="-10" dirty="0" smtClean="0">
                <a:latin typeface="Calibri"/>
                <a:cs typeface="Calibri"/>
              </a:rPr>
              <a:t>t</a:t>
            </a:r>
            <a:r>
              <a:rPr sz="4400" i="1" spc="-5" dirty="0" smtClean="0">
                <a:latin typeface="Calibri"/>
                <a:cs typeface="Calibri"/>
              </a:rPr>
              <a:t> </a:t>
            </a:r>
            <a:r>
              <a:rPr sz="4400" i="1" spc="-15" dirty="0" err="1" smtClean="0">
                <a:latin typeface="Calibri"/>
                <a:cs typeface="Calibri"/>
              </a:rPr>
              <a:t>rénaux</a:t>
            </a:r>
            <a:r>
              <a:rPr sz="4400" i="1" spc="-15" dirty="0" smtClean="0">
                <a:latin typeface="Calibri"/>
                <a:cs typeface="Calibri"/>
              </a:rPr>
              <a:t>.</a:t>
            </a:r>
            <a:endParaRPr sz="4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914400"/>
            <a:ext cx="8522733" cy="58674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727555" y="228600"/>
            <a:ext cx="58849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spc="-5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Régulation ne</a:t>
            </a:r>
            <a:r>
              <a:rPr lang="fr-FR" sz="4400" b="1" spc="4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fr-FR" sz="4400" b="1" spc="-5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fr-FR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euse.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5940" y="685801"/>
            <a:ext cx="8072119" cy="3886199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bulbe rachidien est innervé par des fibres nerveuses (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nerf de Héring, nerf de Cyon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) provenant des barorécepteurs de l'aorte et des sinus carotidiens.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cœur est innervé par des fibres nerveuses parasympathiques (nerf X) provenant du bulbe rachidien: 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ces fibres ont un effet inhibiteur de la fréquence cardiaque.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le cœur est aussi innervé par des fibres nerveuses sympathiques provenant du bulbe rachidien : 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ces fibres ont un effet accélérateur de la fréquence cardiaque.</a:t>
            </a:r>
          </a:p>
          <a:p>
            <a:r>
              <a:rPr lang="fr-FR" dirty="0" smtClean="0"/>
              <a:t> 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" y="5054025"/>
            <a:ext cx="8839200" cy="584775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Il s'agit d'une boucle de régulation nerveuse.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inal_56df09417e04f6.663433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20400"/>
            <a:ext cx="9144000" cy="5817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918</Words>
  <Application>Microsoft Office PowerPoint</Application>
  <PresentationFormat>Affichage à l'écran (4:3)</PresentationFormat>
  <Paragraphs>145</Paragraphs>
  <Slides>34</Slides>
  <Notes>34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Office Theme</vt:lpstr>
      <vt:lpstr>Diapositive 1</vt:lpstr>
      <vt:lpstr>Plan.</vt:lpstr>
      <vt:lpstr>Qu’est ce que la pression arterielle?</vt:lpstr>
      <vt:lpstr>Diapositive 4</vt:lpstr>
      <vt:lpstr>Diapositive 5</vt:lpstr>
      <vt:lpstr>les mécanismes de la régulation de la pression artérielle.</vt:lpstr>
      <vt:lpstr>Diapositive 7</vt:lpstr>
      <vt:lpstr>Diapositive 8</vt:lpstr>
      <vt:lpstr>Diapositive 9</vt:lpstr>
      <vt:lpstr>Diapositive 10</vt:lpstr>
      <vt:lpstr>Rappel physiologique. </vt:lpstr>
      <vt:lpstr>Paroi vasculaire.</vt:lpstr>
      <vt:lpstr>Rappel physiologique. </vt:lpstr>
      <vt:lpstr>Rappel physiologique. </vt:lpstr>
      <vt:lpstr>Régulation hormonale.</vt:lpstr>
      <vt:lpstr>Régulation rénale.</vt:lpstr>
      <vt:lpstr>Diapositive 17</vt:lpstr>
      <vt:lpstr>Diapositive 18</vt:lpstr>
      <vt:lpstr>Diapositive 19</vt:lpstr>
      <vt:lpstr>Diapositive 20</vt:lpstr>
      <vt:lpstr>Diapositive 21</vt:lpstr>
      <vt:lpstr>HTA primitive ou essentielle.</vt:lpstr>
      <vt:lpstr>Pathogenèse.</vt:lpstr>
      <vt:lpstr>HTA secondaire.</vt:lpstr>
      <vt:lpstr>HTA secondaire rénale.</vt:lpstr>
      <vt:lpstr>HTA secondaire rénale.</vt:lpstr>
      <vt:lpstr>Diapositive 27</vt:lpstr>
      <vt:lpstr>HTA secondaire d’origine endocrinienne.</vt:lpstr>
      <vt:lpstr>HTA secondaire d’origine endocrinienne.</vt:lpstr>
      <vt:lpstr>Diapositive 30</vt:lpstr>
      <vt:lpstr>Diapositive 31</vt:lpstr>
      <vt:lpstr>Les complications de l’HTA.</vt:lpstr>
      <vt:lpstr>L’HTA facteur de risque.</vt:lpstr>
      <vt:lpstr>Conclusion.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2020-03-24T16:40:45Z</dcterms:created>
  <dcterms:modified xsi:type="dcterms:W3CDTF">2020-03-24T16:41:28Z</dcterms:modified>
</cp:coreProperties>
</file>