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74" r:id="rId7"/>
    <p:sldId id="275" r:id="rId8"/>
    <p:sldId id="269" r:id="rId9"/>
    <p:sldId id="302" r:id="rId10"/>
    <p:sldId id="271" r:id="rId11"/>
    <p:sldId id="299" r:id="rId12"/>
    <p:sldId id="278" r:id="rId13"/>
    <p:sldId id="279" r:id="rId14"/>
    <p:sldId id="287" r:id="rId15"/>
    <p:sldId id="280" r:id="rId16"/>
    <p:sldId id="291" r:id="rId17"/>
    <p:sldId id="282" r:id="rId18"/>
    <p:sldId id="283" r:id="rId19"/>
    <p:sldId id="28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79055"/>
            <a:ext cx="7772400" cy="1470025"/>
          </a:xfrm>
        </p:spPr>
        <p:txBody>
          <a:bodyPr>
            <a:noAutofit/>
          </a:bodyPr>
          <a:lstStyle/>
          <a:p>
            <a:r>
              <a:rPr lang="fr-FR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Troubles </a:t>
            </a:r>
            <a:br>
              <a:rPr lang="fr-FR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Acido-Basiques.</a:t>
            </a:r>
            <a:endParaRPr lang="fr-FR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1752600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 A.Y.Kada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 de Neurochirurgie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 Blida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 descr="1200px-Université_Saâd_Dahlab_de_Blida_-_USDB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2026075" cy="177281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411760" y="530677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Université Saad Dahlab – Blida</a:t>
            </a:r>
          </a:p>
          <a:p>
            <a:pPr algn="ctr"/>
            <a:r>
              <a:rPr lang="fr-FR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Module de physiopathologie</a:t>
            </a:r>
          </a:p>
          <a:p>
            <a:pPr algn="ctr"/>
            <a:r>
              <a:rPr lang="fr-FR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fr-FR" sz="2800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ème</a:t>
            </a:r>
            <a:r>
              <a:rPr lang="fr-FR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année de médecine</a:t>
            </a:r>
            <a:endParaRPr lang="fr-FR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Trou anionique plasmatique.</a:t>
            </a:r>
            <a:endParaRPr lang="fr-FR" b="1" dirty="0"/>
          </a:p>
        </p:txBody>
      </p:sp>
      <p:pic>
        <p:nvPicPr>
          <p:cNvPr id="4" name="Espace réservé du contenu 3" descr="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9142730" cy="4748920"/>
          </a:xfrm>
        </p:spPr>
      </p:pic>
      <p:sp>
        <p:nvSpPr>
          <p:cNvPr id="5" name="ZoneTexte 4"/>
          <p:cNvSpPr txBox="1"/>
          <p:nvPr/>
        </p:nvSpPr>
        <p:spPr>
          <a:xfrm>
            <a:off x="4283968" y="1556792"/>
            <a:ext cx="4788024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fr-FR" dirty="0" smtClean="0"/>
              <a:t>Selon le principe de l’électroneutralité dans le plasma, la somme des concentrations des anions est égale à la somme des concentrations des cations.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/>
              <a:t>Si on considère les concentrations des cations Na+ et K+ et des anions HCO3– et Cl–, il existe une différence appelée trou anionique (TA).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/>
              <a:t>il existe physiologiquement plus d’anions indosés que de cations indosés.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fr-FR" dirty="0" smtClean="0"/>
              <a:t>Les variations de TA vont permettre d’évaluer si l’anion accompagnant l’H+ en excès (donc la perte de HCO3–) est le Chlore (anion dosé) associé à des anions indosés habituels (protéines plasmatiques, et dans une moindre mesure phosphates, sulfates et autres anions organiques).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TA interpret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3474"/>
            <a:ext cx="8404080" cy="65678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Troubles acido-basiques selon AH.</a:t>
            </a:r>
            <a:endParaRPr lang="fr-FR" b="1" dirty="0"/>
          </a:p>
        </p:txBody>
      </p:sp>
      <p:pic>
        <p:nvPicPr>
          <p:cNvPr id="4" name="Espace réservé du contenu 3" descr="Analyse 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9520"/>
            <a:ext cx="9108504" cy="4368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acidoses métaboliques.</a:t>
            </a:r>
            <a:endParaRPr lang="fr-FR" b="1" dirty="0"/>
          </a:p>
        </p:txBody>
      </p:sp>
      <p:pic>
        <p:nvPicPr>
          <p:cNvPr id="4" name="Image 3" descr="Acid Met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5075"/>
            <a:ext cx="9144000" cy="1355853"/>
          </a:xfrm>
          <a:prstGeom prst="rect">
            <a:avLst/>
          </a:prstGeom>
        </p:spPr>
      </p:pic>
      <p:pic>
        <p:nvPicPr>
          <p:cNvPr id="5" name="Image 4" descr="Ac Metb Win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32887"/>
            <a:ext cx="9144000" cy="688201"/>
          </a:xfrm>
          <a:prstGeom prst="rect">
            <a:avLst/>
          </a:prstGeom>
        </p:spPr>
      </p:pic>
      <p:pic>
        <p:nvPicPr>
          <p:cNvPr id="6" name="Image 5" descr="Acid Metab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159578"/>
            <a:ext cx="9144000" cy="933718"/>
          </a:xfrm>
          <a:prstGeom prst="rect">
            <a:avLst/>
          </a:prstGeom>
        </p:spPr>
      </p:pic>
      <p:sp>
        <p:nvSpPr>
          <p:cNvPr id="7" name="Flèche vers le bas 6"/>
          <p:cNvSpPr/>
          <p:nvPr/>
        </p:nvSpPr>
        <p:spPr>
          <a:xfrm>
            <a:off x="4139952" y="2852936"/>
            <a:ext cx="648072" cy="57606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>
            <a:off x="4139952" y="4365104"/>
            <a:ext cx="648072" cy="57606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Acidoses metaboliqu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031103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acidoses métaboliques.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Déséquilibre entre ventilation alvéolaire et production de CO2 entraînant une ↑ de la PaCO2.</a:t>
            </a:r>
          </a:p>
          <a:p>
            <a:r>
              <a:rPr lang="fr-FR" dirty="0" smtClean="0"/>
              <a:t>Compensation rénale en situation chronique.</a:t>
            </a:r>
          </a:p>
          <a:p>
            <a:endParaRPr lang="fr-FR" dirty="0"/>
          </a:p>
        </p:txBody>
      </p:sp>
      <p:pic>
        <p:nvPicPr>
          <p:cNvPr id="4" name="Image 3" descr="ph-quilibre-acido-basique-en-clinique-45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777401"/>
            <a:ext cx="3851920" cy="2891959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acidoses </a:t>
            </a:r>
            <a:r>
              <a:rPr lang="fr-FR" b="1" dirty="0" smtClean="0"/>
              <a:t>respiratoires</a:t>
            </a:r>
            <a:r>
              <a:rPr lang="fr-FR" b="1" dirty="0" smtClean="0"/>
              <a:t>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alcalose met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226" y="1484784"/>
            <a:ext cx="9002278" cy="3982890"/>
          </a:xfrm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alcaloses métaboliques.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Alcaloses 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500042"/>
            <a:ext cx="6980368" cy="6215082"/>
          </a:xfrm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</a:t>
            </a:r>
            <a:r>
              <a:rPr lang="fr-FR" b="1" dirty="0" smtClean="0"/>
              <a:t>alcaloses </a:t>
            </a:r>
            <a:r>
              <a:rPr lang="fr-FR" b="1" dirty="0" smtClean="0"/>
              <a:t>métaboliques.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Alcaloses 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840759" cy="6391489"/>
          </a:xfrm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Les </a:t>
            </a:r>
            <a:r>
              <a:rPr lang="fr-FR" b="1" dirty="0" smtClean="0"/>
              <a:t>alcaloses respiratoires</a:t>
            </a:r>
            <a:r>
              <a:rPr lang="fr-FR" b="1" dirty="0" smtClean="0"/>
              <a:t>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Conclusion.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b="1" dirty="0" smtClean="0"/>
              <a:t>Les troubles simples </a:t>
            </a:r>
            <a:r>
              <a:rPr lang="fr-FR" dirty="0" smtClean="0"/>
              <a:t>= modification des bicarbonates ou de la PaCO2 sans autres perturbations associées.</a:t>
            </a:r>
          </a:p>
          <a:p>
            <a:pPr algn="just"/>
            <a:r>
              <a:rPr lang="fr-FR" b="1" dirty="0" smtClean="0"/>
              <a:t>Les troubles mixtes </a:t>
            </a:r>
            <a:r>
              <a:rPr lang="fr-FR" dirty="0" smtClean="0"/>
              <a:t>= association d’un trouble métabolique et respiratoire allant dans le même sens.</a:t>
            </a:r>
          </a:p>
          <a:p>
            <a:pPr algn="just"/>
            <a:r>
              <a:rPr lang="fr-FR" b="1" dirty="0" smtClean="0"/>
              <a:t>Les troubles complexes </a:t>
            </a:r>
            <a:r>
              <a:rPr lang="fr-FR" dirty="0" smtClean="0"/>
              <a:t>= association de 2 ou 3 troubles n’allant pas tous dans le même sens.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Généralités.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3600" dirty="0" smtClean="0"/>
              <a:t>Il fait partie des grands équilibres métaboliques à respecter, il est basé sur la concentration plasmatique de protons. </a:t>
            </a:r>
          </a:p>
          <a:p>
            <a:pPr algn="just"/>
            <a:r>
              <a:rPr lang="fr-FR" sz="3600" b="1" dirty="0" smtClean="0">
                <a:solidFill>
                  <a:srgbClr val="FF0000"/>
                </a:solidFill>
              </a:rPr>
              <a:t>le noyau de l'isotope le plus répandu de l'hydrogène, H</a:t>
            </a:r>
            <a:r>
              <a:rPr lang="fr-FR" sz="3600" b="1" baseline="30000" dirty="0" smtClean="0">
                <a:solidFill>
                  <a:srgbClr val="FF0000"/>
                </a:solidFill>
              </a:rPr>
              <a:t>+</a:t>
            </a:r>
            <a:r>
              <a:rPr lang="fr-FR" sz="3600" b="1" dirty="0" smtClean="0">
                <a:solidFill>
                  <a:srgbClr val="FF0000"/>
                </a:solidFill>
              </a:rPr>
              <a:t>, étant un simple proton.</a:t>
            </a:r>
          </a:p>
          <a:p>
            <a:pPr algn="just"/>
            <a:r>
              <a:rPr lang="fr-FR" sz="3600" b="1" dirty="0" smtClean="0">
                <a:solidFill>
                  <a:srgbClr val="FF0000"/>
                </a:solidFill>
              </a:rPr>
              <a:t>Le pH du sang est très stable, il est de 7,40 (± 0,02).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La régulation de l'équilibre acide-base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fr-FR" dirty="0" smtClean="0"/>
              <a:t>Pour maintenir son pH dans ces limites très étroites, l’organisme est doté de systèmes régulateurs très performants. Il s’agit :</a:t>
            </a:r>
          </a:p>
          <a:p>
            <a:pPr lvl="1" algn="just"/>
            <a:r>
              <a:rPr lang="fr-FR" sz="3100" dirty="0" smtClean="0"/>
              <a:t>à court terme (quelques secondes), des systèmes « tampons » qui neutralisent instantanément l’excédent d’acidité (à l’intérieur des cellules du sang, de l’os…).</a:t>
            </a:r>
          </a:p>
          <a:p>
            <a:pPr lvl="1" algn="just"/>
            <a:r>
              <a:rPr lang="fr-FR" sz="3100" dirty="0" smtClean="0"/>
              <a:t>à moyen terme (quelques minutes), des poumons.</a:t>
            </a:r>
          </a:p>
          <a:p>
            <a:pPr lvl="1" algn="just"/>
            <a:r>
              <a:rPr lang="fr-FR" sz="3100" b="1" dirty="0" smtClean="0">
                <a:solidFill>
                  <a:srgbClr val="FF0000"/>
                </a:solidFill>
              </a:rPr>
              <a:t>à plus long terme (quelques heures à quelques jours), des reins.</a:t>
            </a:r>
          </a:p>
          <a:p>
            <a:pPr algn="just"/>
            <a:r>
              <a:rPr lang="fr-FR" dirty="0" smtClean="0"/>
              <a:t>Le problème c’est que ces systèmes ne suffisent pas toujours. </a:t>
            </a:r>
          </a:p>
          <a:p>
            <a:pPr algn="just"/>
            <a:r>
              <a:rPr lang="fr-FR" dirty="0" smtClean="0"/>
              <a:t>Par exemple, la capacité d’élimination de l’acidité par les reins est limitée et avec l’âge, elle diminue.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Troubles de l’équilibre acido-basique.</a:t>
            </a:r>
            <a:endParaRPr lang="fr-FR" b="1" dirty="0"/>
          </a:p>
        </p:txBody>
      </p:sp>
      <p:pic>
        <p:nvPicPr>
          <p:cNvPr id="4" name="Espace réservé du contenu 3" descr="Acidose-Alcalo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49975"/>
            <a:ext cx="8229600" cy="4226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Sources d’ions H+.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Autofit/>
          </a:bodyPr>
          <a:lstStyle/>
          <a:p>
            <a:r>
              <a:rPr lang="fr-FR" sz="2800" dirty="0" smtClean="0"/>
              <a:t>Il existe deux sources principales d’acide :</a:t>
            </a:r>
          </a:p>
          <a:p>
            <a:pPr lvl="1" algn="just"/>
            <a:r>
              <a:rPr lang="fr-FR" sz="2400" dirty="0" smtClean="0"/>
              <a:t> </a:t>
            </a:r>
            <a:r>
              <a:rPr lang="fr-FR" sz="2400" b="1" dirty="0" smtClean="0">
                <a:solidFill>
                  <a:srgbClr val="FF0000"/>
                </a:solidFill>
              </a:rPr>
              <a:t>Les acides volatils</a:t>
            </a:r>
            <a:r>
              <a:rPr lang="fr-FR" sz="2400" dirty="0" smtClean="0"/>
              <a:t>, issus du métabolisme cellulaire des glucides et des lipides, générant, en présence d’O</a:t>
            </a:r>
            <a:r>
              <a:rPr lang="fr-FR" sz="2400" baseline="-25000" dirty="0" smtClean="0"/>
              <a:t>2</a:t>
            </a:r>
            <a:r>
              <a:rPr lang="fr-FR" sz="2400" dirty="0" smtClean="0"/>
              <a:t> , de l’eau et du CO</a:t>
            </a:r>
            <a:r>
              <a:rPr lang="fr-FR" sz="2400" baseline="-25000" dirty="0" smtClean="0"/>
              <a:t>2</a:t>
            </a:r>
            <a:r>
              <a:rPr lang="fr-FR" sz="2400" dirty="0" smtClean="0"/>
              <a:t> (métabolisme oxydatif). </a:t>
            </a:r>
            <a:r>
              <a:rPr lang="fr-FR" sz="2400" b="1" dirty="0" smtClean="0">
                <a:solidFill>
                  <a:srgbClr val="FF0000"/>
                </a:solidFill>
              </a:rPr>
              <a:t>Le CO</a:t>
            </a:r>
            <a:r>
              <a:rPr lang="fr-FR" sz="2400" b="1" baseline="-25000" dirty="0" smtClean="0">
                <a:solidFill>
                  <a:srgbClr val="FF0000"/>
                </a:solidFill>
              </a:rPr>
              <a:t>2</a:t>
            </a:r>
            <a:r>
              <a:rPr lang="fr-FR" sz="2400" b="1" dirty="0" smtClean="0">
                <a:solidFill>
                  <a:srgbClr val="FF0000"/>
                </a:solidFill>
              </a:rPr>
              <a:t> généré est éliminé directement par la respiration, sans modifier l’équilibre acide base en situation physiologique.</a:t>
            </a:r>
          </a:p>
          <a:p>
            <a:pPr lvl="1" algn="just"/>
            <a:r>
              <a:rPr lang="fr-FR" sz="2400" dirty="0" smtClean="0"/>
              <a:t> </a:t>
            </a:r>
            <a:r>
              <a:rPr lang="fr-FR" sz="2400" b="1" dirty="0" smtClean="0">
                <a:solidFill>
                  <a:srgbClr val="FF0000"/>
                </a:solidFill>
              </a:rPr>
              <a:t>Les acides fixes</a:t>
            </a:r>
            <a:r>
              <a:rPr lang="fr-FR" sz="2400" dirty="0" smtClean="0"/>
              <a:t>, issus du métabolisme des protéines (H</a:t>
            </a:r>
            <a:r>
              <a:rPr lang="fr-FR" sz="2400" baseline="-25000" dirty="0" smtClean="0"/>
              <a:t>2</a:t>
            </a:r>
            <a:r>
              <a:rPr lang="fr-FR" sz="2400" dirty="0" smtClean="0"/>
              <a:t> SO</a:t>
            </a:r>
            <a:r>
              <a:rPr lang="fr-FR" sz="2400" baseline="-25000" dirty="0" smtClean="0"/>
              <a:t>4</a:t>
            </a:r>
            <a:r>
              <a:rPr lang="fr-FR" sz="2400" dirty="0" smtClean="0"/>
              <a:t> pour les acides aminés soufrés, HCl pour la lysine, H</a:t>
            </a:r>
            <a:r>
              <a:rPr lang="fr-FR" sz="2400" baseline="-25000" dirty="0" smtClean="0"/>
              <a:t>2</a:t>
            </a:r>
            <a:r>
              <a:rPr lang="fr-FR" sz="2400" dirty="0" smtClean="0"/>
              <a:t> P0</a:t>
            </a:r>
            <a:r>
              <a:rPr lang="fr-FR" sz="2400" baseline="-25000" dirty="0" smtClean="0"/>
              <a:t>4</a:t>
            </a:r>
            <a:r>
              <a:rPr lang="fr-FR" sz="2400" dirty="0" smtClean="0"/>
              <a:t> pour les nucléoprotéines). </a:t>
            </a:r>
            <a:r>
              <a:rPr lang="fr-FR" sz="2400" b="1" dirty="0" smtClean="0">
                <a:solidFill>
                  <a:srgbClr val="FF0000"/>
                </a:solidFill>
              </a:rPr>
              <a:t>Cette charge acide d’environ 1 mmol/kg/j est tamponnée avant d’être éliminée par le rein.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Rôle du rein dans l’équilibre acide-base.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b="1" dirty="0" smtClean="0">
                <a:solidFill>
                  <a:srgbClr val="FF0000"/>
                </a:solidFill>
              </a:rPr>
              <a:t>Réabsorption</a:t>
            </a:r>
            <a:r>
              <a:rPr lang="fr-FR" dirty="0" smtClean="0"/>
              <a:t> des bicarbonates filtrés par le rein, fonction des parties proximales du tubule rénal. </a:t>
            </a:r>
          </a:p>
          <a:p>
            <a:pPr algn="just"/>
            <a:r>
              <a:rPr lang="fr-FR" b="1" dirty="0" smtClean="0">
                <a:solidFill>
                  <a:srgbClr val="FF0000"/>
                </a:solidFill>
              </a:rPr>
              <a:t>Excrétion</a:t>
            </a:r>
            <a:r>
              <a:rPr lang="fr-FR" dirty="0" smtClean="0"/>
              <a:t> de la charge acide fixe, fonction des parties distales du néphron (canal collecteur).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9050">
                  <a:noFill/>
                </a:ln>
              </a:rPr>
              <a:t>Concept d’Anderson-Hasselbach.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Rôle exclusif du bicarbonate plasmatique.</a:t>
            </a:r>
          </a:p>
          <a:p>
            <a:r>
              <a:rPr lang="fr-FR" dirty="0" smtClean="0"/>
              <a:t>Les variation du pH plasmatique sont fonction:</a:t>
            </a:r>
          </a:p>
          <a:p>
            <a:pPr lvl="1"/>
            <a:r>
              <a:rPr lang="fr-FR" dirty="0" smtClean="0"/>
              <a:t>Des variations des bicarbonates plasmatiques (troubles métaboliques).</a:t>
            </a:r>
          </a:p>
          <a:p>
            <a:pPr lvl="1"/>
            <a:r>
              <a:rPr lang="fr-FR" dirty="0" smtClean="0"/>
              <a:t>Des variations de la PaCO</a:t>
            </a:r>
            <a:r>
              <a:rPr lang="fr-FR" baseline="-25000" dirty="0" smtClean="0"/>
              <a:t>2</a:t>
            </a:r>
            <a:r>
              <a:rPr lang="fr-FR" dirty="0" smtClean="0"/>
              <a:t> (troubles respiratoires). </a:t>
            </a:r>
          </a:p>
        </p:txBody>
      </p:sp>
      <p:pic>
        <p:nvPicPr>
          <p:cNvPr id="4" name="Espace réservé du contenu 3" descr="equation C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857760"/>
            <a:ext cx="8229600" cy="101202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ln w="19050">
                  <a:noFill/>
                </a:ln>
              </a:rPr>
              <a:t>Equation d’Anderson-Hasselbach.</a:t>
            </a:r>
            <a:endParaRPr lang="fr-FR" b="1" dirty="0"/>
          </a:p>
        </p:txBody>
      </p:sp>
      <p:pic>
        <p:nvPicPr>
          <p:cNvPr id="4" name="Espace réservé du contenu 3" descr="Anderson Hasselba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556792"/>
            <a:ext cx="4680520" cy="5190718"/>
          </a:xfrm>
          <a:ln w="12700">
            <a:solidFill>
              <a:schemeClr val="tx1"/>
            </a:solidFill>
          </a:ln>
        </p:spPr>
      </p:pic>
      <p:pic>
        <p:nvPicPr>
          <p:cNvPr id="5" name="Image 4" descr="app H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556792"/>
            <a:ext cx="4137810" cy="51845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Perturbations de l’équilibre </a:t>
            </a:r>
            <a:br>
              <a:rPr lang="fr-FR" b="1" dirty="0" smtClean="0"/>
            </a:br>
            <a:r>
              <a:rPr lang="fr-FR" b="1" dirty="0" smtClean="0"/>
              <a:t>acido-basique.</a:t>
            </a:r>
            <a:endParaRPr lang="fr-FR" b="1" dirty="0"/>
          </a:p>
        </p:txBody>
      </p:sp>
      <p:pic>
        <p:nvPicPr>
          <p:cNvPr id="4" name="Espace réservé du contenu 3" descr="Troubles E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364" y="2056288"/>
            <a:ext cx="8941132" cy="1944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475</Words>
  <Application>Microsoft Office PowerPoint</Application>
  <PresentationFormat>Affichage à l'écran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Troubles  Acido-Basiques.</vt:lpstr>
      <vt:lpstr>Généralités.</vt:lpstr>
      <vt:lpstr>La régulation de l'équilibre acide-base</vt:lpstr>
      <vt:lpstr>Troubles de l’équilibre acido-basique.</vt:lpstr>
      <vt:lpstr>Sources d’ions H+.</vt:lpstr>
      <vt:lpstr>Rôle du rein dans l’équilibre acide-base.</vt:lpstr>
      <vt:lpstr>Concept d’Anderson-Hasselbach.</vt:lpstr>
      <vt:lpstr>Equation d’Anderson-Hasselbach.</vt:lpstr>
      <vt:lpstr>Perturbations de l’équilibre  acido-basique.</vt:lpstr>
      <vt:lpstr>Trou anionique plasmatique.</vt:lpstr>
      <vt:lpstr>Diapositive 11</vt:lpstr>
      <vt:lpstr>Troubles acido-basiques selon AH.</vt:lpstr>
      <vt:lpstr>Les acidoses métaboliques.</vt:lpstr>
      <vt:lpstr>Les acidoses métaboliques.</vt:lpstr>
      <vt:lpstr>Les acidoses respiratoires.</vt:lpstr>
      <vt:lpstr>Les alcaloses métaboliques.</vt:lpstr>
      <vt:lpstr>Les alcaloses métaboliques.</vt:lpstr>
      <vt:lpstr>Les alcaloses respiratoires.</vt:lpstr>
      <vt:lpstr>Conclusion.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Equilibre Acide Base</dc:title>
  <dc:creator>Mon</dc:creator>
  <cp:lastModifiedBy>Bureau</cp:lastModifiedBy>
  <cp:revision>102</cp:revision>
  <dcterms:created xsi:type="dcterms:W3CDTF">2018-01-13T09:55:30Z</dcterms:created>
  <dcterms:modified xsi:type="dcterms:W3CDTF">2020-04-23T20:01:35Z</dcterms:modified>
</cp:coreProperties>
</file>