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sldIdLst>
    <p:sldId id="256" r:id="rId2"/>
    <p:sldId id="257" r:id="rId3"/>
    <p:sldId id="261" r:id="rId4"/>
    <p:sldId id="332" r:id="rId5"/>
    <p:sldId id="268" r:id="rId6"/>
    <p:sldId id="269" r:id="rId7"/>
    <p:sldId id="339" r:id="rId8"/>
    <p:sldId id="321" r:id="rId9"/>
    <p:sldId id="294" r:id="rId10"/>
    <p:sldId id="293" r:id="rId11"/>
    <p:sldId id="295" r:id="rId12"/>
    <p:sldId id="306" r:id="rId13"/>
    <p:sldId id="338" r:id="rId14"/>
    <p:sldId id="271" r:id="rId15"/>
    <p:sldId id="322" r:id="rId16"/>
    <p:sldId id="327" r:id="rId17"/>
    <p:sldId id="328" r:id="rId18"/>
    <p:sldId id="307" r:id="rId19"/>
    <p:sldId id="272" r:id="rId20"/>
    <p:sldId id="326" r:id="rId21"/>
    <p:sldId id="304" r:id="rId22"/>
    <p:sldId id="334" r:id="rId23"/>
    <p:sldId id="273" r:id="rId24"/>
    <p:sldId id="333" r:id="rId25"/>
    <p:sldId id="296" r:id="rId26"/>
    <p:sldId id="274" r:id="rId27"/>
    <p:sldId id="275" r:id="rId28"/>
    <p:sldId id="320" r:id="rId29"/>
    <p:sldId id="331" r:id="rId30"/>
    <p:sldId id="325" r:id="rId31"/>
    <p:sldId id="324" r:id="rId32"/>
    <p:sldId id="308" r:id="rId33"/>
    <p:sldId id="309" r:id="rId34"/>
    <p:sldId id="329" r:id="rId35"/>
    <p:sldId id="310" r:id="rId36"/>
    <p:sldId id="330" r:id="rId37"/>
    <p:sldId id="312" r:id="rId38"/>
    <p:sldId id="277" r:id="rId39"/>
    <p:sldId id="311" r:id="rId40"/>
    <p:sldId id="278" r:id="rId41"/>
    <p:sldId id="279" r:id="rId42"/>
    <p:sldId id="280" r:id="rId43"/>
    <p:sldId id="284" r:id="rId44"/>
    <p:sldId id="285" r:id="rId45"/>
    <p:sldId id="264" r:id="rId46"/>
    <p:sldId id="297" r:id="rId47"/>
    <p:sldId id="286" r:id="rId48"/>
    <p:sldId id="313" r:id="rId49"/>
    <p:sldId id="265" r:id="rId50"/>
    <p:sldId id="314" r:id="rId51"/>
    <p:sldId id="315" r:id="rId52"/>
    <p:sldId id="298" r:id="rId53"/>
    <p:sldId id="318" r:id="rId54"/>
    <p:sldId id="319" r:id="rId55"/>
    <p:sldId id="287" r:id="rId56"/>
    <p:sldId id="337" r:id="rId57"/>
    <p:sldId id="288" r:id="rId58"/>
    <p:sldId id="289" r:id="rId59"/>
    <p:sldId id="290" r:id="rId60"/>
    <p:sldId id="291" r:id="rId61"/>
    <p:sldId id="258" r:id="rId62"/>
    <p:sldId id="305" r:id="rId63"/>
    <p:sldId id="316" r:id="rId64"/>
    <p:sldId id="336" r:id="rId65"/>
    <p:sldId id="317" r:id="rId6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863A00-D7EC-44C3-840B-03FA8797C23A}" type="datetimeFigureOut">
              <a:rPr lang="fr-FR" smtClean="0"/>
              <a:pPr/>
              <a:t>10/05/2020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DFC2C6-C7A7-4BB4-B2EB-6DFAC035B4F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FC2C6-C7A7-4BB4-B2EB-6DFAC035B4F6}" type="slidenum">
              <a:rPr lang="fr-FR" smtClean="0"/>
              <a:pPr/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FC2C6-C7A7-4BB4-B2EB-6DFAC035B4F6}" type="slidenum">
              <a:rPr lang="fr-FR" smtClean="0"/>
              <a:pPr/>
              <a:t>37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FC2C6-C7A7-4BB4-B2EB-6DFAC035B4F6}" type="slidenum">
              <a:rPr lang="fr-FR" smtClean="0"/>
              <a:pPr/>
              <a:t>63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30F5-1CF3-4854-A00C-09B0D76250DD}" type="datetimeFigureOut">
              <a:rPr lang="fr-FR" smtClean="0"/>
              <a:pPr/>
              <a:t>10/05/2020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6EC2-32EB-4E61-902C-8AD5480BDBB7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30F5-1CF3-4854-A00C-09B0D76250DD}" type="datetimeFigureOut">
              <a:rPr lang="fr-FR" smtClean="0"/>
              <a:pPr/>
              <a:t>10/05/2020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6EC2-32EB-4E61-902C-8AD5480BDBB7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30F5-1CF3-4854-A00C-09B0D76250DD}" type="datetimeFigureOut">
              <a:rPr lang="fr-FR" smtClean="0"/>
              <a:pPr/>
              <a:t>10/05/2020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6EC2-32EB-4E61-902C-8AD5480BDBB7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30F5-1CF3-4854-A00C-09B0D76250DD}" type="datetimeFigureOut">
              <a:rPr lang="fr-FR" smtClean="0"/>
              <a:pPr/>
              <a:t>10/05/2020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6EC2-32EB-4E61-902C-8AD5480BDBB7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30F5-1CF3-4854-A00C-09B0D76250DD}" type="datetimeFigureOut">
              <a:rPr lang="fr-FR" smtClean="0"/>
              <a:pPr/>
              <a:t>10/05/2020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6EC2-32EB-4E61-902C-8AD5480BDBB7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30F5-1CF3-4854-A00C-09B0D76250DD}" type="datetimeFigureOut">
              <a:rPr lang="fr-FR" smtClean="0"/>
              <a:pPr/>
              <a:t>10/05/2020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6EC2-32EB-4E61-902C-8AD5480BDBB7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30F5-1CF3-4854-A00C-09B0D76250DD}" type="datetimeFigureOut">
              <a:rPr lang="fr-FR" smtClean="0"/>
              <a:pPr/>
              <a:t>10/05/2020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6EC2-32EB-4E61-902C-8AD5480BDBB7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30F5-1CF3-4854-A00C-09B0D76250DD}" type="datetimeFigureOut">
              <a:rPr lang="fr-FR" smtClean="0"/>
              <a:pPr/>
              <a:t>10/05/2020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6EC2-32EB-4E61-902C-8AD5480BDBB7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30F5-1CF3-4854-A00C-09B0D76250DD}" type="datetimeFigureOut">
              <a:rPr lang="fr-FR" smtClean="0"/>
              <a:pPr/>
              <a:t>10/05/2020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6EC2-32EB-4E61-902C-8AD5480BDBB7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30F5-1CF3-4854-A00C-09B0D76250DD}" type="datetimeFigureOut">
              <a:rPr lang="fr-FR" smtClean="0"/>
              <a:pPr/>
              <a:t>10/05/2020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6EC2-32EB-4E61-902C-8AD5480BDBB7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30F5-1CF3-4854-A00C-09B0D76250DD}" type="datetimeFigureOut">
              <a:rPr lang="fr-FR" smtClean="0"/>
              <a:pPr/>
              <a:t>10/05/2020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6EC2-32EB-4E61-902C-8AD5480BDBB7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130F5-1CF3-4854-A00C-09B0D76250DD}" type="datetimeFigureOut">
              <a:rPr lang="fr-FR" smtClean="0"/>
              <a:pPr/>
              <a:t>10/05/2020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66EC2-32EB-4E61-902C-8AD5480BDBB7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hyperlink" Target="http://www.memobio.fr/html/bioc/bi_hy_ph.html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2844" y="857232"/>
            <a:ext cx="8858312" cy="2286016"/>
          </a:xfrm>
        </p:spPr>
        <p:txBody>
          <a:bodyPr>
            <a:normAutofit fontScale="90000"/>
          </a:bodyPr>
          <a:lstStyle/>
          <a:p>
            <a:pPr algn="r"/>
            <a:r>
              <a:rPr lang="fr-FR" b="1" dirty="0">
                <a:latin typeface="Times New Roman" pitchFamily="18" charset="0"/>
                <a:cs typeface="Times New Roman" pitchFamily="18" charset="0"/>
              </a:rPr>
              <a:t>Université Saad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Dahleb – Blida1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dirty="0">
                <a:latin typeface="Times New Roman" pitchFamily="18" charset="0"/>
                <a:cs typeface="Times New Roman" pitchFamily="18" charset="0"/>
              </a:rPr>
            </a:br>
            <a:r>
              <a:rPr lang="fr-FR" b="1" dirty="0">
                <a:latin typeface="Times New Roman" pitchFamily="18" charset="0"/>
                <a:cs typeface="Times New Roman" pitchFamily="18" charset="0"/>
              </a:rPr>
              <a:t>FACULTE DE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MEDECINE</a:t>
            </a:r>
            <a:br>
              <a:rPr lang="fr-FR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Physiopathologie-Pharmacie</a:t>
            </a:r>
            <a:br>
              <a:rPr lang="fr-FR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Année Universitaire 2019 -2020  </a:t>
            </a:r>
            <a:br>
              <a:rPr lang="fr-FR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dirty="0">
                <a:latin typeface="Times New Roman" pitchFamily="18" charset="0"/>
                <a:cs typeface="Times New Roman" pitchFamily="18" charset="0"/>
              </a:rPr>
            </a:br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57158" y="3071810"/>
            <a:ext cx="8501122" cy="3429024"/>
          </a:xfrm>
        </p:spPr>
        <p:txBody>
          <a:bodyPr>
            <a:normAutofit/>
          </a:bodyPr>
          <a:lstStyle/>
          <a:p>
            <a:pPr algn="r"/>
            <a:r>
              <a:rPr lang="fr-FR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Déséquilibres </a:t>
            </a:r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Hydro </a:t>
            </a:r>
            <a:r>
              <a:rPr lang="fr-FR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lectrolytiques</a:t>
            </a:r>
          </a:p>
          <a:p>
            <a:pPr algn="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 S. BOUDERRA</a:t>
            </a:r>
          </a:p>
          <a:p>
            <a:pPr algn="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Service De Reanimation</a:t>
            </a:r>
          </a:p>
          <a:p>
            <a:pPr algn="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EPH Sidi-Ghiles (Tipaza)</a:t>
            </a:r>
          </a:p>
          <a:p>
            <a:pPr algn="r"/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fr-FR" dirty="0"/>
          </a:p>
        </p:txBody>
      </p:sp>
      <p:pic>
        <p:nvPicPr>
          <p:cNvPr id="4" name="sujetphoto" descr="Troubles de l'hydratatio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929066"/>
            <a:ext cx="378621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 descr="logo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14282" y="642918"/>
            <a:ext cx="1643074" cy="1714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8715436" cy="628654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39784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Secteur extracellulaire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8715436" cy="564360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429684" cy="1143000"/>
          </a:xfrm>
        </p:spPr>
        <p:txBody>
          <a:bodyPr>
            <a:normAutofit fontScale="90000"/>
          </a:bodyPr>
          <a:lstStyle/>
          <a:p>
            <a:pPr algn="l"/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Echanges entre le plasma et le milieu interstitiel</a:t>
            </a:r>
            <a:endParaRPr lang="fr-F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972072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Les échanges entre le milieu plasmatique et le milieu interstitiel dépendent de la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pression hydrostatique et de la pression oncotique.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La pression hydrostatique des vaisseaux est contrebalancée par le différentiel de pression oncotique.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La pression hydrostatique attire l’eau tandis que la pression oncotique la rejette. </a:t>
            </a:r>
          </a:p>
          <a:p>
            <a:pPr>
              <a:buNone/>
            </a:pPr>
            <a:endParaRPr lang="fr-FR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fr-FR" sz="4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Les échanges entre le secteur plasmique et </a:t>
            </a:r>
          </a:p>
          <a:p>
            <a:pPr algn="ctr">
              <a:buNone/>
            </a:pPr>
            <a:r>
              <a:rPr lang="fr-FR" sz="4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 secteur interstitiel se font selon </a:t>
            </a:r>
          </a:p>
          <a:p>
            <a:pPr algn="ctr">
              <a:buNone/>
            </a:pPr>
            <a:r>
              <a:rPr lang="fr-FR" sz="4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l'équation de Starling.</a:t>
            </a:r>
          </a:p>
          <a:p>
            <a:pPr>
              <a:buFont typeface="Wingdings" pitchFamily="2" charset="2"/>
              <a:buChar char="Ø"/>
            </a:pPr>
            <a:endParaRPr lang="fr-F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fr-F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loi de Starling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fr-FR" dirty="0" smtClean="0"/>
              <a:t>Cette loi concerne le secteur extracellulaire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La régulation des mouvements d’eau et de sodium est contrôlée par :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/>
              <a:t>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pression hydrostatique</a:t>
            </a:r>
            <a:r>
              <a:rPr lang="fr-FR" dirty="0" smtClean="0"/>
              <a:t>, favorisant le passage d’eau du secteur plasmatique vers le secteur interstitiel ;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pression oncotique </a:t>
            </a:r>
            <a:r>
              <a:rPr lang="fr-FR" dirty="0" smtClean="0"/>
              <a:t>des protéines, favorisant le maintien de l’eau dans le secteur capillaire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Bilan de l’eau « entrée = sortie »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Entrées :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boissons et alimentation = 2000 ml / 24h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Sorties :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Digestive +++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Rénale +++ (diurèse): ajustable 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Pulmonaire (vapeur d’eau expirée) 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Cutanée (sudation)</a:t>
            </a:r>
            <a:endParaRPr lang="fr-FR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pPr algn="l"/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Bilan de l’eau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786478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1500 – 2000 ml/ j</a:t>
            </a:r>
          </a:p>
          <a:p>
            <a:pPr>
              <a:buNone/>
            </a:pPr>
            <a:r>
              <a:rPr lang="fr-FR" dirty="0" smtClean="0"/>
              <a:t> 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Entrées       =      Sorties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357158" y="2214554"/>
          <a:ext cx="2143140" cy="42862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0"/>
              </a:tblGrid>
              <a:tr h="111125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Boissons</a:t>
                      </a:r>
                    </a:p>
                    <a:p>
                      <a:pPr algn="ctr"/>
                      <a:r>
                        <a:rPr lang="fr-FR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500 – 1000 ml</a:t>
                      </a:r>
                      <a:endParaRPr lang="fr-FR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1587512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Eau des </a:t>
                      </a:r>
                    </a:p>
                    <a:p>
                      <a:pPr algn="ctr"/>
                      <a:r>
                        <a:rPr lang="fr-FR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Aliments</a:t>
                      </a:r>
                    </a:p>
                    <a:p>
                      <a:pPr algn="ctr"/>
                      <a:r>
                        <a:rPr lang="fr-FR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1000 ml</a:t>
                      </a:r>
                      <a:endParaRPr lang="fr-FR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587512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Eau </a:t>
                      </a:r>
                    </a:p>
                    <a:p>
                      <a:pPr algn="ctr"/>
                      <a:r>
                        <a:rPr lang="fr-FR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Endogène</a:t>
                      </a:r>
                    </a:p>
                    <a:p>
                      <a:pPr algn="ctr"/>
                      <a:r>
                        <a:rPr lang="fr-FR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5oo ml</a:t>
                      </a:r>
                      <a:endParaRPr lang="fr-FR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2857488" y="2214554"/>
          <a:ext cx="2214578" cy="423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/>
              </a:tblGrid>
              <a:tr h="2135812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Diurèse </a:t>
                      </a:r>
                    </a:p>
                    <a:p>
                      <a:pPr algn="ctr"/>
                      <a:r>
                        <a:rPr lang="fr-FR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Facultative</a:t>
                      </a:r>
                    </a:p>
                    <a:p>
                      <a:pPr algn="ctr"/>
                      <a:r>
                        <a:rPr lang="fr-FR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900 ml</a:t>
                      </a:r>
                    </a:p>
                    <a:p>
                      <a:pPr algn="ctr"/>
                      <a:endParaRPr lang="fr-FR" sz="20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fr-FR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Diurèse </a:t>
                      </a:r>
                    </a:p>
                    <a:p>
                      <a:pPr algn="ctr"/>
                      <a:r>
                        <a:rPr lang="fr-FR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Obligatoire</a:t>
                      </a:r>
                    </a:p>
                    <a:p>
                      <a:pPr algn="ctr"/>
                      <a:r>
                        <a:rPr lang="fr-FR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500 ml</a:t>
                      </a:r>
                      <a:endParaRPr lang="fr-FR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970824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Pertes </a:t>
                      </a:r>
                    </a:p>
                    <a:p>
                      <a:pPr algn="ctr"/>
                      <a:r>
                        <a:rPr lang="fr-FR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Insensibles</a:t>
                      </a:r>
                    </a:p>
                    <a:p>
                      <a:pPr algn="ctr"/>
                      <a:r>
                        <a:rPr lang="fr-FR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600 – 800 ml</a:t>
                      </a:r>
                      <a:endParaRPr lang="fr-FR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79577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Selles</a:t>
                      </a:r>
                    </a:p>
                    <a:p>
                      <a:pPr algn="ctr"/>
                      <a:r>
                        <a:rPr lang="fr-FR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100 ml</a:t>
                      </a:r>
                      <a:endParaRPr lang="fr-FR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5214942" y="2571744"/>
            <a:ext cx="37147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Normale          Entrées = Sorties</a:t>
            </a:r>
          </a:p>
          <a:p>
            <a:r>
              <a:rPr lang="fr-FR" sz="2000" b="1" dirty="0" smtClean="0"/>
              <a:t>Entrées : Soif</a:t>
            </a:r>
          </a:p>
          <a:p>
            <a:r>
              <a:rPr lang="fr-FR" sz="2000" b="1" dirty="0" smtClean="0"/>
              <a:t>Sorties : Rein</a:t>
            </a:r>
          </a:p>
          <a:p>
            <a:r>
              <a:rPr lang="fr-FR" sz="2000" b="1" dirty="0" smtClean="0"/>
              <a:t>               Fonction rénale normale</a:t>
            </a:r>
          </a:p>
          <a:p>
            <a:r>
              <a:rPr lang="fr-FR" sz="2000" b="1" dirty="0" smtClean="0"/>
              <a:t>               Sécrétion d’ADH</a:t>
            </a:r>
          </a:p>
          <a:p>
            <a:endParaRPr lang="fr-FR" sz="2000" b="1" dirty="0" smtClean="0"/>
          </a:p>
          <a:p>
            <a:r>
              <a:rPr lang="fr-FR" sz="2000" b="1" dirty="0" smtClean="0"/>
              <a:t>Si E &gt; S : Bilan hydrique positif</a:t>
            </a:r>
          </a:p>
          <a:p>
            <a:r>
              <a:rPr lang="fr-FR" sz="2000" b="1" dirty="0" smtClean="0"/>
              <a:t>                (inflation hydrique)</a:t>
            </a:r>
          </a:p>
          <a:p>
            <a:endParaRPr lang="fr-FR" sz="2000" b="1" dirty="0" smtClean="0"/>
          </a:p>
          <a:p>
            <a:r>
              <a:rPr lang="fr-FR" sz="2000" b="1" dirty="0" smtClean="0"/>
              <a:t>Si E &lt; S : Bilan hydrique négatif    </a:t>
            </a:r>
          </a:p>
          <a:p>
            <a:r>
              <a:rPr lang="fr-FR" sz="2000" b="1" dirty="0" smtClean="0"/>
              <a:t>                (déplétion hydrique)</a:t>
            </a:r>
          </a:p>
          <a:p>
            <a:endParaRPr lang="fr-FR" sz="2000" dirty="0"/>
          </a:p>
        </p:txBody>
      </p:sp>
      <p:sp>
        <p:nvSpPr>
          <p:cNvPr id="8" name="Flèche droite 7"/>
          <p:cNvSpPr/>
          <p:nvPr/>
        </p:nvSpPr>
        <p:spPr>
          <a:xfrm flipV="1">
            <a:off x="6286512" y="2714620"/>
            <a:ext cx="357190" cy="142876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Régulation hydrique = Entrées</a:t>
            </a:r>
            <a:endParaRPr lang="fr-FR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Régulation des entrées: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 soif 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Stimulation des osmorécepteurs hypothalamiques par hyperosmolarité</a:t>
            </a:r>
          </a:p>
          <a:p>
            <a:pPr>
              <a:buFont typeface="Wingdings" pitchFamily="2" charset="2"/>
              <a:buChar char="v"/>
            </a:pPr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Stimulation des volorécepteurs par hypovolémie efficace</a:t>
            </a:r>
          </a:p>
          <a:p>
            <a:pPr>
              <a:buFont typeface="Wingdings" pitchFamily="2" charset="2"/>
              <a:buChar char="v"/>
            </a:pPr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Effecteur comportemental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Régulation hydrique = Sorties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Régulation des sorties d’eau: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Libération d’ADH (Hormone AntiDiurétique) par la posthypophyse secondaire à la stimulation: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osmorécepteurs hypothalamiques (hyperosmolarité)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volorécepteurs thoraciques et barorécepteurs artériels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Perméabilisation du tube collecteur par l’ADH: réabsorption d’eau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Bilan du sodium (Na+)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142984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Les  entrées s’équilibrent normalement avec les sorties. On a un bilan nul.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Entrée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Alimentaire: 150 à 200 mmol/ J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8 à 15 g de NaCl / J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Sortie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Sueurs : 10 mmol / J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Selles : 10 mmol / J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Reins +++</a:t>
            </a:r>
          </a:p>
          <a:p>
            <a:pPr>
              <a:buFont typeface="Wingdings" pitchFamily="2" charset="2"/>
              <a:buChar char="v"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Qu’est-ce qu’une osmolarité ?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285860"/>
            <a:ext cx="8572560" cy="521497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Osmolarité =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force exercée par une</a:t>
            </a:r>
          </a:p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concentration de substances dissoutes vis à vis </a:t>
            </a:r>
          </a:p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d’une membrane semi-perméable.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Osmolarité Plasmatique (OsmP) = [C] de</a:t>
            </a:r>
          </a:p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substances osmotiques par litre de plasma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Tonicité ou OsmP active = [C] de substances osmotiques actives par litre de plasma </a:t>
            </a:r>
          </a:p>
          <a:p>
            <a:pPr>
              <a:buNone/>
            </a:pPr>
            <a:r>
              <a:rPr lang="fr-FR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(glucose, sodium, mannitol, glycérol, …)</a:t>
            </a:r>
          </a:p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Reflet de l'hydratation intracellulaire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endParaRPr lang="fr-FR" dirty="0"/>
          </a:p>
        </p:txBody>
      </p:sp>
      <p:sp>
        <p:nvSpPr>
          <p:cNvPr id="4" name="Flèche droite 3"/>
          <p:cNvSpPr/>
          <p:nvPr/>
        </p:nvSpPr>
        <p:spPr>
          <a:xfrm>
            <a:off x="571472" y="6000768"/>
            <a:ext cx="1143008" cy="35719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39784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PLAN</a:t>
            </a:r>
            <a:endParaRPr lang="fr-F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857232"/>
            <a:ext cx="8429684" cy="5786478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>
              <a:buFont typeface="Wingdings" pitchFamily="2" charset="2"/>
              <a:buChar char="Ø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Définition</a:t>
            </a:r>
            <a:r>
              <a:rPr lang="fr-FR" sz="4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fr-FR" sz="4400" b="1" dirty="0" smtClean="0">
                <a:latin typeface="Times New Roman" pitchFamily="18" charset="0"/>
                <a:cs typeface="Times New Roman" pitchFamily="18" charset="0"/>
              </a:rPr>
              <a:t>Besoins en eau</a:t>
            </a:r>
            <a:r>
              <a:rPr lang="fr-FR" sz="4400" b="1" dirty="0">
                <a:latin typeface="Times New Roman" pitchFamily="18" charset="0"/>
                <a:cs typeface="Times New Roman" pitchFamily="18" charset="0"/>
                <a:hlinkClick r:id="rId2"/>
              </a:rPr>
              <a:t> </a:t>
            </a:r>
            <a:endParaRPr lang="fr-FR" sz="4400" b="1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>
              <a:buFont typeface="Wingdings" pitchFamily="2" charset="2"/>
              <a:buChar char="v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Métabolisme hydrique</a:t>
            </a:r>
            <a:endParaRPr lang="en-US" sz="4400" b="1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>
              <a:buFont typeface="Wingdings" pitchFamily="2" charset="2"/>
              <a:buChar char="v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Métabolisme sodé</a:t>
            </a:r>
            <a:endParaRPr lang="fr-FR" sz="4400" b="1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>
              <a:buFont typeface="Wingdings" pitchFamily="2" charset="2"/>
              <a:buChar char="Ø"/>
            </a:pPr>
            <a:r>
              <a:rPr lang="fr-FR" sz="4400" b="1" dirty="0" smtClean="0">
                <a:latin typeface="Times New Roman" pitchFamily="18" charset="0"/>
                <a:cs typeface="Times New Roman" pitchFamily="18" charset="0"/>
              </a:rPr>
              <a:t>Physiopathologie </a:t>
            </a:r>
            <a:r>
              <a:rPr lang="fr-FR" sz="4400" b="1" dirty="0">
                <a:latin typeface="Times New Roman" pitchFamily="18" charset="0"/>
                <a:cs typeface="Times New Roman" pitchFamily="18" charset="0"/>
              </a:rPr>
              <a:t>des troubles </a:t>
            </a:r>
            <a:r>
              <a:rPr lang="fr-FR" sz="4400" b="1" dirty="0" smtClean="0">
                <a:latin typeface="Times New Roman" pitchFamily="18" charset="0"/>
                <a:cs typeface="Times New Roman" pitchFamily="18" charset="0"/>
              </a:rPr>
              <a:t>hydroélectrolytiques</a:t>
            </a:r>
          </a:p>
          <a:p>
            <a:pPr>
              <a:buFont typeface="Wingdings" pitchFamily="2" charset="2"/>
              <a:buChar char="v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Déshydratation extracellulaire</a:t>
            </a:r>
          </a:p>
          <a:p>
            <a:pPr>
              <a:buFont typeface="Wingdings" pitchFamily="2" charset="2"/>
              <a:buChar char="v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Déshydratation intracellulaire</a:t>
            </a:r>
          </a:p>
          <a:p>
            <a:pPr>
              <a:buFont typeface="Wingdings" pitchFamily="2" charset="2"/>
              <a:buChar char="v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Hyperhydratation extracellulaire</a:t>
            </a:r>
          </a:p>
          <a:p>
            <a:pPr>
              <a:buFont typeface="Wingdings" pitchFamily="2" charset="2"/>
              <a:buChar char="v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Hyperhydratation intracellulaire</a:t>
            </a:r>
          </a:p>
          <a:p>
            <a:pPr>
              <a:buFont typeface="Wingdings" pitchFamily="2" charset="2"/>
              <a:buChar char="v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Hypernatrémie</a:t>
            </a:r>
          </a:p>
          <a:p>
            <a:pPr>
              <a:buFont typeface="Wingdings" pitchFamily="2" charset="2"/>
              <a:buChar char="v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Hyponatrémie</a:t>
            </a:r>
          </a:p>
          <a:p>
            <a:pPr>
              <a:buFont typeface="Wingdings" pitchFamily="2" charset="2"/>
              <a:buChar char="v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Hyperkaliémie</a:t>
            </a:r>
          </a:p>
          <a:p>
            <a:pPr>
              <a:buFont typeface="Wingdings" pitchFamily="2" charset="2"/>
              <a:buChar char="v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Hypokaliemie</a:t>
            </a:r>
          </a:p>
          <a:p>
            <a:pPr>
              <a:buFont typeface="Wingdings" pitchFamily="2" charset="2"/>
              <a:buChar char="Ø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pPr>
              <a:buFont typeface="Wingdings" pitchFamily="2" charset="2"/>
              <a:buChar char="v"/>
            </a:pPr>
            <a:endParaRPr lang="fr-FR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fr-FR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fr-FR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None/>
            </a:pPr>
            <a:endParaRPr lang="fr-FR" dirty="0"/>
          </a:p>
        </p:txBody>
      </p:sp>
      <p:pic>
        <p:nvPicPr>
          <p:cNvPr id="5" name="Imag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214290"/>
            <a:ext cx="328614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Particules osmotiquement actives</a:t>
            </a:r>
            <a:endParaRPr lang="fr-FR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Particules libres ne diffusant pas à travers une membrane et donc entrainant un déplacement d’eau        exercent une pression osmotique: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Na + + +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Chlorures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Bicarbonates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Le Na est le déterminant majeur de l’osmolarité EC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Le K est le déterminant majeur de l’osmolarité IC</a:t>
            </a:r>
          </a:p>
        </p:txBody>
      </p:sp>
      <p:sp>
        <p:nvSpPr>
          <p:cNvPr id="4" name="Flèche droite 3"/>
          <p:cNvSpPr/>
          <p:nvPr/>
        </p:nvSpPr>
        <p:spPr>
          <a:xfrm>
            <a:off x="1857356" y="2500306"/>
            <a:ext cx="500066" cy="142876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Quelques définitions </a:t>
            </a:r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d’osmolarité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Osmolalité: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Nombre de particules osmotiques (osmoles) par kilogramme de solvant (c à</a:t>
            </a:r>
            <a:r>
              <a:rPr lang="fr-FR" b="1" dirty="0" smtClean="0">
                <a:latin typeface="Arial"/>
                <a:cs typeface="Arial"/>
              </a:rPr>
              <a:t>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fr-FR" b="1" dirty="0" smtClean="0">
                <a:latin typeface="Arial"/>
                <a:cs typeface="Arial"/>
              </a:rPr>
              <a:t>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par Kg d’eau) = mOsm/Kg H2O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Osmolarité: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Nombre de particules osmotiques (osmoles) par litre de solvant(mOsm/l)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Osmolalité = Osmolarité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Milliosmole =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pression osmotique exercée à travers une membrane semi-perméable par une millimole de particule dissoute dans un Kg d’eau</a:t>
            </a:r>
          </a:p>
          <a:p>
            <a:pPr>
              <a:buFont typeface="Wingdings" pitchFamily="2" charset="2"/>
              <a:buChar char="Ø"/>
            </a:pPr>
            <a:endParaRPr lang="fr-FR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fr-FR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Osmolarité et Osmolalité</a:t>
            </a:r>
            <a:b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r-F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    Au laboratoire, avec un osmomètre, l’osmolarité plasmatique se mesure par litre de plasma, tandis que l’</a:t>
            </a:r>
            <a:r>
              <a:rPr lang="fr-FR" dirty="0" err="1" smtClean="0"/>
              <a:t>osmolalité</a:t>
            </a:r>
            <a:r>
              <a:rPr lang="fr-FR" dirty="0" smtClean="0"/>
              <a:t> se mesure par litre d’eau plasmatique (ou kg H2O) après précipitation des protéines (protides précipités dans un volume de 70 ml).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</p:txBody>
      </p:sp>
      <p:sp>
        <p:nvSpPr>
          <p:cNvPr id="4" name="Rectangle 3"/>
          <p:cNvSpPr/>
          <p:nvPr/>
        </p:nvSpPr>
        <p:spPr>
          <a:xfrm>
            <a:off x="5715008" y="6000768"/>
            <a:ext cx="3121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fr-FR" dirty="0" smtClean="0"/>
              <a:t>(Source : Marie-Noëlle Peraldi.)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Osmolarité : en pratique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282" y="1600200"/>
            <a:ext cx="864399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L’eau diffuse librement entre les compartiments</a:t>
            </a:r>
          </a:p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extra et intracellulaires selon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 loi de l’osmose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Transfert passif du compartiment à faible concentration d’osmoles vers celui à forte concentration d’osmoles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L’eau diffuse en sens inverse du gradient d’osmolarité (du – au + concentré)</a:t>
            </a:r>
            <a:endParaRPr lang="fr-FR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 loi de l’osmose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71490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fr-FR" dirty="0" smtClean="0"/>
              <a:t>La régulation des mouvements d’eau à travers une membrane cellulaire séparant le secteur extracellulaire et le secteur intracellulaire est déterminée par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loi de l’osmose </a:t>
            </a:r>
            <a:r>
              <a:rPr lang="fr-FR" dirty="0" smtClean="0"/>
              <a:t>: l’eau va du milieu le moins concentré vers le milieu le plus concentré.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L’osmose correspond donc à un flux d’eau d’une solution diluée vers une solution concentrée, afin que l’</a:t>
            </a:r>
            <a:r>
              <a:rPr lang="fr-FR" dirty="0" err="1" smtClean="0"/>
              <a:t>osmolalité</a:t>
            </a:r>
            <a:r>
              <a:rPr lang="fr-FR" dirty="0" smtClean="0"/>
              <a:t> extracellulaire soit égale à l’</a:t>
            </a:r>
            <a:r>
              <a:rPr lang="fr-FR" dirty="0" err="1" smtClean="0"/>
              <a:t>osmolalité</a:t>
            </a:r>
            <a:r>
              <a:rPr lang="fr-FR" dirty="0" smtClean="0"/>
              <a:t> intracellulaire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85728"/>
            <a:ext cx="8786874" cy="1571636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Pression osmotique est assurée</a:t>
            </a:r>
            <a:b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par le potassium (K+) en intracellulaire</a:t>
            </a:r>
            <a:b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par le sodium (Na+) en extracellulaire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071678"/>
            <a:ext cx="8715436" cy="45720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ZoneTexte 4"/>
          <p:cNvSpPr txBox="1"/>
          <p:nvPr/>
        </p:nvSpPr>
        <p:spPr>
          <a:xfrm>
            <a:off x="3000364" y="4000504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K+</a:t>
            </a:r>
            <a:endParaRPr lang="fr-FR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143504" y="4500570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endParaRPr lang="fr-F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Osmolarité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1428736"/>
            <a:ext cx="8429684" cy="5214974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Dans les conditions physiologiques, l’osmolarité des </a:t>
            </a:r>
          </a:p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liquides extracellulaires est égale à l’osmolarité des</a:t>
            </a:r>
          </a:p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liquides intracellulaires.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Toute modification de l’osmolarité extracellulaire va</a:t>
            </a:r>
          </a:p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  entraîner des mouvements d’eau pour rétablir </a:t>
            </a:r>
          </a:p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  l’équilibre: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hors les cellules quand l’osmolarité plasmatique efficace augmente →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déshydratation intracellulaire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vers les cellules quand l’osmolarité plasmatique efficace diminue →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hyperhydratation intracellulaire</a:t>
            </a:r>
            <a:endParaRPr lang="fr-F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Calcul de l’osmolarité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357298"/>
            <a:ext cx="8572560" cy="5214974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Osmolarité plasmatique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None/>
            </a:pPr>
            <a:r>
              <a:rPr lang="fr-FR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 Osm pl</a:t>
            </a:r>
            <a:r>
              <a:rPr lang="fr-FR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=  Na + K + Cl + HCO3+ urée + glucose </a:t>
            </a:r>
          </a:p>
          <a:p>
            <a:pPr>
              <a:buNone/>
            </a:pPr>
            <a:r>
              <a:rPr lang="fr-FR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 Osm pl: 140 + 4 +110 + 26 + 5 + 5 = 290 mM</a:t>
            </a:r>
          </a:p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  Osm pl</a:t>
            </a:r>
            <a:r>
              <a:rPr lang="fr-FR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± Na x 2 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Dans des conditions physiologiques, l’osmolarité des liquides extracellulaires est égale à   l’osmolarité des liquides intracellulaires.</a:t>
            </a:r>
          </a:p>
          <a:p>
            <a:pPr algn="ctr">
              <a:buNone/>
            </a:pPr>
            <a:r>
              <a:rPr lang="fr-FR" sz="3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 natrémie est un bon reflet de l’osmolarité</a:t>
            </a:r>
          </a:p>
          <a:p>
            <a:pPr algn="ctr">
              <a:buNone/>
            </a:pPr>
            <a:r>
              <a:rPr lang="fr-FR" sz="3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intracellulaire et donc de l’hydratation intracellulaire.</a:t>
            </a:r>
            <a:endParaRPr lang="fr-FR" sz="35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Equilibre entre les compartiments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214422"/>
            <a:ext cx="8715436" cy="5286412"/>
          </a:xfrm>
          <a:prstGeom prst="rect">
            <a:avLst/>
          </a:prstGeom>
          <a:noFill/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ZoneTexte 4"/>
          <p:cNvSpPr txBox="1"/>
          <p:nvPr/>
        </p:nvSpPr>
        <p:spPr>
          <a:xfrm>
            <a:off x="857224" y="2928934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Equation de Starling</a:t>
            </a:r>
            <a:endParaRPr lang="fr-FR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lèche vers le bas 5"/>
          <p:cNvSpPr/>
          <p:nvPr/>
        </p:nvSpPr>
        <p:spPr>
          <a:xfrm>
            <a:off x="2428860" y="3500438"/>
            <a:ext cx="71438" cy="500066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72560" cy="1143000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Déterminants des transferts hydriques de part et d’autres des membranes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fr-FR" dirty="0" smtClean="0"/>
              <a:t>Volume du secteur intracellulaire (SIC):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/>
              <a:t>C’est l’osmolarité efficace extracellulaire qui détermine l’hydratation du SIC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/>
              <a:t>Osmolarité efficace: quantité de substances dissoutes dans le SEC, ne diffusant pas librement dans le SIC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/>
              <a:t>Hyperosmolarité SEC           appel d’eau du SIC vers le SEC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/>
              <a:t>Osmolarité due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à</a:t>
            </a:r>
            <a:r>
              <a:rPr lang="fr-FR" dirty="0" smtClean="0"/>
              <a:t>  95 </a:t>
            </a:r>
            <a:r>
              <a:rPr lang="fr-FR" dirty="0" smtClean="0">
                <a:latin typeface="Arial"/>
                <a:cs typeface="Arial"/>
              </a:rPr>
              <a:t>%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à la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natrémie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smtClean="0"/>
              <a:t>  </a:t>
            </a:r>
          </a:p>
          <a:p>
            <a:pPr>
              <a:buNone/>
            </a:pPr>
            <a:endParaRPr lang="fr-FR" dirty="0"/>
          </a:p>
        </p:txBody>
      </p:sp>
      <p:sp>
        <p:nvSpPr>
          <p:cNvPr id="4" name="Flèche droite 3"/>
          <p:cNvSpPr/>
          <p:nvPr/>
        </p:nvSpPr>
        <p:spPr>
          <a:xfrm>
            <a:off x="4429124" y="4714884"/>
            <a:ext cx="785818" cy="142876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928686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Introduction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2844" y="857232"/>
            <a:ext cx="8715436" cy="5786478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L’eau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>
                <a:latin typeface="Times New Roman" pitchFamily="18" charset="0"/>
                <a:cs typeface="Times New Roman" pitchFamily="18" charset="0"/>
              </a:rPr>
              <a:t>est le constituant le plus abondant du corps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humain qui est indispensable à l’organisme. 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Elle </a:t>
            </a:r>
            <a:r>
              <a:rPr lang="fr-FR" b="1" dirty="0">
                <a:latin typeface="Times New Roman" pitchFamily="18" charset="0"/>
                <a:cs typeface="Times New Roman" pitchFamily="18" charset="0"/>
              </a:rPr>
              <a:t>se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répartit </a:t>
            </a:r>
            <a:r>
              <a:rPr lang="fr-FR" b="1" dirty="0">
                <a:latin typeface="Times New Roman" pitchFamily="18" charset="0"/>
                <a:cs typeface="Times New Roman" pitchFamily="18" charset="0"/>
              </a:rPr>
              <a:t>en </a:t>
            </a:r>
            <a:r>
              <a:rPr lang="fr-F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deux compartiments </a:t>
            </a:r>
            <a:r>
              <a:rPr lang="fr-FR" b="1" dirty="0">
                <a:latin typeface="Times New Roman" pitchFamily="18" charset="0"/>
                <a:cs typeface="Times New Roman" pitchFamily="18" charset="0"/>
              </a:rPr>
              <a:t>principaux, intra et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extracellulaire. 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Elle </a:t>
            </a:r>
            <a:r>
              <a:rPr lang="fr-FR" b="1" dirty="0">
                <a:latin typeface="Times New Roman" pitchFamily="18" charset="0"/>
                <a:cs typeface="Times New Roman" pitchFamily="18" charset="0"/>
              </a:rPr>
              <a:t>occupe un rôle majeur dans la régulation du volume cellulaire, le transport des nutriments, l’élimination des déchets et la thermorégulation. </a:t>
            </a:r>
            <a:endParaRPr lang="fr-F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Le </a:t>
            </a:r>
            <a:r>
              <a:rPr lang="fr-FR" b="1" dirty="0">
                <a:latin typeface="Times New Roman" pitchFamily="18" charset="0"/>
                <a:cs typeface="Times New Roman" pitchFamily="18" charset="0"/>
              </a:rPr>
              <a:t>plus fréquent des troubles de l’hydratation, aux conséquences rapidement graves chez le sujet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âgé et le nourrisson, </a:t>
            </a:r>
            <a:r>
              <a:rPr lang="fr-FR" b="1" dirty="0">
                <a:latin typeface="Times New Roman" pitchFamily="18" charset="0"/>
                <a:cs typeface="Times New Roman" pitchFamily="18" charset="0"/>
              </a:rPr>
              <a:t>est la déshydratation. </a:t>
            </a:r>
            <a:endParaRPr lang="fr-F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Devant </a:t>
            </a:r>
            <a:r>
              <a:rPr lang="fr-FR" b="1" dirty="0">
                <a:latin typeface="Times New Roman" pitchFamily="18" charset="0"/>
                <a:cs typeface="Times New Roman" pitchFamily="18" charset="0"/>
              </a:rPr>
              <a:t>sa fréquence très élevée et l’émoussement de la sensation de soif avec le vieillissement, il semble primordial d’insister sur la prévention de cet événement. </a:t>
            </a:r>
            <a:endParaRPr lang="fr-F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b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fr-FR" b="1" dirty="0">
                <a:latin typeface="Times New Roman" pitchFamily="18" charset="0"/>
                <a:cs typeface="Times New Roman" pitchFamily="18" charset="0"/>
              </a:rPr>
              <a:t>déshydratation est un grand facteur de pathologies induites.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Déterminants de l’hydratation du SEC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dirty="0" smtClean="0"/>
              <a:t>Volume du SEC: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Capital sodé</a:t>
            </a:r>
          </a:p>
          <a:p>
            <a:pPr>
              <a:buNone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Capital sodé: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/>
              <a:t>Apport alimentaire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/>
              <a:t>Excrétion rénale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Relation entre SEC et SIC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dirty="0" smtClean="0"/>
              <a:t>C’est le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capital sodé </a:t>
            </a:r>
            <a:r>
              <a:rPr lang="fr-FR" dirty="0" smtClean="0"/>
              <a:t>qui détermine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l’hydratation du SEC</a:t>
            </a:r>
          </a:p>
          <a:p>
            <a:pPr>
              <a:buNone/>
            </a:pPr>
            <a:endParaRPr lang="fr-FR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C’est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l’osmolarité extracellulaire </a:t>
            </a:r>
            <a:r>
              <a:rPr lang="fr-FR" dirty="0" smtClean="0"/>
              <a:t>, donc la natrémie qui détermine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l’hydratation du SIC</a:t>
            </a:r>
          </a:p>
          <a:p>
            <a:pPr>
              <a:buNone/>
            </a:pPr>
            <a:endParaRPr lang="fr-FR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La relation qui lie natrémie et capital sodé est le rapport capital sodé / capital hydrique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Régulation E/S du sodium (Na+)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521497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Entrées 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: pas de régulation des entrées chez l’homme</a:t>
            </a:r>
          </a:p>
          <a:p>
            <a:pPr>
              <a:buFont typeface="Wingdings" pitchFamily="2" charset="2"/>
              <a:buChar char="Ø"/>
            </a:pPr>
            <a:r>
              <a:rPr lang="fr-FR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Sorties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: 2 facteurs hormonaux règlent la natriurèse</a:t>
            </a:r>
          </a:p>
          <a:p>
            <a:pPr>
              <a:buFont typeface="Wingdings" pitchFamily="2" charset="2"/>
              <a:buChar char="v"/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Diminution de la natriurèse: sécrétion de </a:t>
            </a:r>
            <a:r>
              <a:rPr lang="fr-FR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l’aldostérone</a:t>
            </a:r>
          </a:p>
          <a:p>
            <a:pPr>
              <a:buFont typeface="Wingdings" pitchFamily="2" charset="2"/>
              <a:buChar char="§"/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Hormone sécrétée par la corticosurrénale</a:t>
            </a:r>
          </a:p>
          <a:p>
            <a:pPr>
              <a:buFont typeface="Wingdings" pitchFamily="2" charset="2"/>
              <a:buChar char="§"/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Agit au niveau du rein en favorisant la réabsorption du Na+  vers le plasma</a:t>
            </a:r>
          </a:p>
          <a:p>
            <a:pPr>
              <a:buFont typeface="Wingdings" pitchFamily="2" charset="2"/>
              <a:buChar char="v"/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Augmentation  de la natriurèse:  sécrétion </a:t>
            </a:r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du </a:t>
            </a:r>
            <a:r>
              <a:rPr lang="fr-FR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facteur natriurétique auriculaire (FNA)</a:t>
            </a:r>
          </a:p>
          <a:p>
            <a:pPr>
              <a:buFont typeface="Wingdings" pitchFamily="2" charset="2"/>
              <a:buChar char="§"/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Hormone sécrétée par le cerveau et l’oreillette gauche</a:t>
            </a:r>
          </a:p>
          <a:p>
            <a:pPr>
              <a:buFont typeface="Wingdings" pitchFamily="2" charset="2"/>
              <a:buChar char="§"/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Inhibe la sécrétion d’aldostérone et augmente le débit de filtration glomérulaire (et donc de la perte en Na+)</a:t>
            </a:r>
          </a:p>
          <a:p>
            <a:pPr>
              <a:buNone/>
            </a:pPr>
            <a:endParaRPr lang="fr-F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000132"/>
          </a:xfrm>
        </p:spPr>
        <p:txBody>
          <a:bodyPr>
            <a:normAutofit fontScale="90000"/>
          </a:bodyPr>
          <a:lstStyle/>
          <a:p>
            <a:pPr algn="l"/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Bilan hydrique et systèmes de régulation</a:t>
            </a:r>
            <a:endParaRPr lang="fr-FR" dirty="0"/>
          </a:p>
        </p:txBody>
      </p:sp>
      <p:pic>
        <p:nvPicPr>
          <p:cNvPr id="4" name="Espace réservé du contenu 3" descr="Bilan hydrique et systèmes de régulation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8643998" cy="5072098"/>
          </a:xfrm>
          <a:prstGeom prst="rect">
            <a:avLst/>
          </a:prstGeom>
          <a:solidFill>
            <a:srgbClr val="C00000"/>
          </a:solidFill>
          <a:ln w="762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Facteurs de régulation</a:t>
            </a:r>
            <a:endParaRPr lang="fr-FR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28596" y="2285992"/>
          <a:ext cx="8401081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0303"/>
                <a:gridCol w="2333650"/>
                <a:gridCol w="3617128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Volémie</a:t>
                      </a:r>
                    </a:p>
                    <a:p>
                      <a:endParaRPr lang="fr-FR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Osmolarité</a:t>
                      </a:r>
                      <a:endParaRPr lang="fr-FR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Volémie  +  Osmolalité</a:t>
                      </a:r>
                      <a:endParaRPr lang="fr-FR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Système RAA</a:t>
                      </a:r>
                    </a:p>
                    <a:p>
                      <a:r>
                        <a:rPr lang="fr-FR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FNA</a:t>
                      </a:r>
                    </a:p>
                    <a:p>
                      <a:r>
                        <a:rPr lang="fr-FR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ADH</a:t>
                      </a:r>
                    </a:p>
                    <a:p>
                      <a:endParaRPr lang="fr-FR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fr-FR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  ADH</a:t>
                      </a:r>
                      <a:endParaRPr lang="fr-FR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Stimuli volémique</a:t>
                      </a:r>
                    </a:p>
                    <a:p>
                      <a:pPr algn="ctr"/>
                      <a:r>
                        <a:rPr lang="fr-FR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&gt;</a:t>
                      </a:r>
                    </a:p>
                    <a:p>
                      <a:pPr algn="ctr"/>
                      <a:r>
                        <a:rPr lang="fr-FR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Stimuli osmotique</a:t>
                      </a:r>
                      <a:endParaRPr lang="fr-FR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0"/>
            <a:ext cx="8643998" cy="1143000"/>
          </a:xfrm>
        </p:spPr>
        <p:txBody>
          <a:bodyPr>
            <a:normAutofit/>
          </a:bodyPr>
          <a:lstStyle/>
          <a:p>
            <a:pPr algn="l"/>
            <a:r>
              <a:rPr lang="fr-F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Système Rénine-Angiotensine-Aldostérone</a:t>
            </a:r>
            <a:endParaRPr lang="fr-FR" sz="3600" dirty="0"/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71547"/>
            <a:ext cx="8572560" cy="5000660"/>
          </a:xfrm>
          <a:prstGeom prst="rect">
            <a:avLst/>
          </a:prstGeom>
          <a:noFill/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ZoneTexte 4"/>
          <p:cNvSpPr txBox="1"/>
          <p:nvPr/>
        </p:nvSpPr>
        <p:spPr>
          <a:xfrm>
            <a:off x="285720" y="6143644"/>
            <a:ext cx="8572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Cet axe joue un rôle majeur sur le bilan sodé</a:t>
            </a:r>
            <a:endParaRPr lang="fr-FR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Facteur natriurétique auriculaire</a:t>
            </a:r>
            <a:b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FNA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Synthétisé par les monocytes des oreillettes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Libération stimulée par hypovolémie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Action rapide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Diurèse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Natriurèse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vasodilatation 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Répartition de l’eau et mouvements hydriques</a:t>
            </a:r>
            <a:endParaRPr lang="fr-FR" sz="4000" dirty="0"/>
          </a:p>
        </p:txBody>
      </p:sp>
      <p:pic>
        <p:nvPicPr>
          <p:cNvPr id="4" name="Espace réservé du contenu 3" descr="Répartition de l’eau et mouvements hydriques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285860"/>
            <a:ext cx="8643998" cy="5357850"/>
          </a:xfrm>
          <a:prstGeom prst="rect">
            <a:avLst/>
          </a:prstGeom>
          <a:noFill/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4357718"/>
          </a:xfrm>
        </p:spPr>
        <p:txBody>
          <a:bodyPr>
            <a:normAutofit fontScale="90000"/>
          </a:bodyPr>
          <a:lstStyle/>
          <a:p>
            <a:r>
              <a:rPr lang="fr-F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Pourquoi distinguer les compartiments intracellulaire et extracellulaire ?</a:t>
            </a:r>
            <a:br>
              <a:rPr lang="fr-F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 </a:t>
            </a:r>
            <a:r>
              <a:rPr lang="fr-FR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Mécanismes physiopathologiques différents</a:t>
            </a:r>
            <a:br>
              <a:rPr lang="fr-FR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fr-FR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++++++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Etat d’hydratation du patient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900634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Hydratation globale = 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 Hydratation extracellulaire 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 Hydratation intracellulaire 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Evaluation de l’état d’hydratation 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Extracellulaire 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Signes cliniques : œdèmes ou pli cutanée 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Biologique : protidémie, hémoglobinémie </a:t>
            </a:r>
          </a:p>
          <a:p>
            <a:pPr>
              <a:buFont typeface="Wingdings" pitchFamily="2" charset="2"/>
              <a:buChar char="v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Intracellulaire 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Biologique :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 natrémie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+++++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Généralités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fr-FR" dirty="0" smtClean="0"/>
              <a:t>Les bases physiologiques du bilan de l’eau et du sel sont indispensables à connaître, car tout médecin sera confronté fréquemment à un patient présentant un trouble de l’hydratation.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Le rein est l’organe qui élimine l’eau et le sodium.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Couplés à l’analyse du ionogramme sanguin, l’analyse du ionogramme urinaire et le calcul de l’</a:t>
            </a:r>
            <a:r>
              <a:rPr lang="fr-FR" dirty="0" err="1" smtClean="0"/>
              <a:t>osmolalité</a:t>
            </a:r>
            <a:r>
              <a:rPr lang="fr-FR" dirty="0" smtClean="0"/>
              <a:t> plasmatique et de l’</a:t>
            </a:r>
            <a:r>
              <a:rPr lang="fr-FR" dirty="0" err="1" smtClean="0"/>
              <a:t>osmolalité</a:t>
            </a:r>
            <a:r>
              <a:rPr lang="fr-FR" dirty="0" smtClean="0"/>
              <a:t> urinaire sont utiles au diagnostic d’un trouble de l’hydratation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Les signes de déshydratation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282" y="1600200"/>
            <a:ext cx="8643998" cy="461488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Extracellulaire ou DEC: 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Cliniques : hypotension, tachycardie, pli cutané…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Biologiques : hémoconcentration = hyperprotidémie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Intracellulaire ou DIC : 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Cliniques : troubles neurologiques (peu spécifiques) 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Biologiques : hypernatrémie &gt; 145 mmol / l</a:t>
            </a:r>
            <a:endParaRPr lang="fr-FR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5720" y="0"/>
            <a:ext cx="8372476" cy="1143000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Les signes d’hyperhydratation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600200"/>
            <a:ext cx="8401080" cy="4829196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Extracellulaire ou HEC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Cliniques : œdèmes ++++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Biologiques : hémodilution (hypoprotidémie) 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Intracellulaire ou HIC 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Cliniques : troubles neurologiques (peu spécifiques)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Biologiques : hyponatrémie &lt; 135 mmol / l</a:t>
            </a:r>
            <a:endParaRPr lang="fr-FR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mag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928670"/>
            <a:ext cx="2571768" cy="1919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Dysnatrémies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757758"/>
          </a:xfrm>
        </p:spPr>
        <p:txBody>
          <a:bodyPr/>
          <a:lstStyle/>
          <a:p>
            <a:pPr>
              <a:buNone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Hyponatrémie</a:t>
            </a:r>
            <a:r>
              <a:rPr lang="fr-FR" dirty="0" smtClean="0"/>
              <a:t> =</a:t>
            </a:r>
          </a:p>
          <a:p>
            <a:pPr>
              <a:buNone/>
            </a:pPr>
            <a:r>
              <a:rPr lang="fr-FR" b="1" dirty="0" smtClean="0"/>
              <a:t>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« hyperhydratation intracellulaire »</a:t>
            </a:r>
          </a:p>
          <a:p>
            <a:pPr>
              <a:buNone/>
            </a:pPr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Hypernatrémie =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« déshydratation intracellulaire »</a:t>
            </a:r>
            <a:endParaRPr lang="fr-FR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643998" cy="939784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HYPERNATREMIE Na &gt; 145 mmol/l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525963"/>
          </a:xfrm>
        </p:spPr>
        <p:txBody>
          <a:bodyPr/>
          <a:lstStyle/>
          <a:p>
            <a:pPr>
              <a:buNone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Déshydratation intracellulaire</a:t>
            </a:r>
          </a:p>
          <a:p>
            <a:pPr>
              <a:buNone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Signes cliniques de DIC: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Soif : attention aux hypodipsies et troubles de conscience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Perte de poids : attention aux ↑du VEC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Signes neurologiques : coma, convulsions,…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Autres : fièvre, dyspnée, rhabdomyolyse, signes de DEC,…</a:t>
            </a:r>
            <a:endParaRPr lang="fr-FR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Etiologies d’une DIC (hypernatrémie)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282" y="1071546"/>
            <a:ext cx="8572560" cy="535785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Hypovolémie: DEC</a:t>
            </a:r>
          </a:p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-pertes rénales        diurétiques, néphropathie</a:t>
            </a:r>
          </a:p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-pertes extra rénales         digestives, 3</a:t>
            </a:r>
            <a:r>
              <a:rPr lang="fr-FR" b="1" baseline="30000" dirty="0" smtClean="0">
                <a:latin typeface="Times New Roman" pitchFamily="18" charset="0"/>
                <a:cs typeface="Times New Roman" pitchFamily="18" charset="0"/>
              </a:rPr>
              <a:t>ème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secteur (brûlures…)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Normovolémie</a:t>
            </a:r>
          </a:p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-diabète insipide, pertes insensibles excessives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Hypervolémie: HEC</a:t>
            </a:r>
          </a:p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-excès de sel       hyperaldostéronisme, Cushing, SSH, sel PO</a:t>
            </a:r>
            <a:endParaRPr lang="fr-FR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lèche droite 3"/>
          <p:cNvSpPr/>
          <p:nvPr/>
        </p:nvSpPr>
        <p:spPr>
          <a:xfrm>
            <a:off x="2928926" y="1857364"/>
            <a:ext cx="571504" cy="21431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droite 4"/>
          <p:cNvSpPr/>
          <p:nvPr/>
        </p:nvSpPr>
        <p:spPr>
          <a:xfrm>
            <a:off x="4000496" y="2500306"/>
            <a:ext cx="642942" cy="142876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 droite 5"/>
          <p:cNvSpPr/>
          <p:nvPr/>
        </p:nvSpPr>
        <p:spPr>
          <a:xfrm>
            <a:off x="2500298" y="5286388"/>
            <a:ext cx="500066" cy="21431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pPr algn="l"/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Etiologies </a:t>
            </a:r>
            <a:r>
              <a:rPr lang="fr-F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d'une hypernatrémie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pic>
        <p:nvPicPr>
          <p:cNvPr id="4" name="Espace réservé du contenu 3" descr="Etiologie d'une hypernatrémie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42984"/>
            <a:ext cx="8643997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Déshydratation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intracellulaire</a:t>
            </a:r>
            <a:endParaRPr lang="fr-FR" sz="4000" dirty="0"/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8715436" cy="55721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HYPONATREMIE Na &lt; 135 mmol/L 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1357298"/>
            <a:ext cx="8501122" cy="521497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Hyperhydratation intracellulaire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Hypovolémie: DEC</a:t>
            </a:r>
          </a:p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-pertes rénales : diurétiques, insuffisance surrénale, néphropathie</a:t>
            </a:r>
          </a:p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-pertes extra-rénales : digestives, 3</a:t>
            </a:r>
            <a:r>
              <a:rPr lang="fr-FR" b="1" baseline="30000" dirty="0" smtClean="0">
                <a:latin typeface="Times New Roman" pitchFamily="18" charset="0"/>
                <a:cs typeface="Times New Roman" pitchFamily="18" charset="0"/>
              </a:rPr>
              <a:t>ème</a:t>
            </a:r>
            <a:r>
              <a:rPr lang="fr-FR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secteur, brûlures…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Normovolémie: </a:t>
            </a:r>
          </a:p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-hypothyroïdie, médicaments, SIADH</a:t>
            </a:r>
          </a:p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-Potomanie 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Hypervolémie : HEC</a:t>
            </a:r>
          </a:p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-insuffisance rénale aigüe ou chronique</a:t>
            </a:r>
          </a:p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-insuffisance  cardiaque, cirrhose</a:t>
            </a:r>
            <a:endParaRPr lang="fr-FR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Hydratation intracellulaire</a:t>
            </a:r>
            <a:endParaRPr lang="fr-FR" sz="4000" dirty="0"/>
          </a:p>
        </p:txBody>
      </p:sp>
      <p:pic>
        <p:nvPicPr>
          <p:cNvPr id="4" name="Espace réservé du contenu 3" descr="Hydratation intracellulaire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8572560" cy="5572164"/>
          </a:xfrm>
          <a:prstGeom prst="rect">
            <a:avLst/>
          </a:prstGeom>
          <a:noFill/>
          <a:ln w="76200">
            <a:solidFill>
              <a:schemeClr val="accent6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r-F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Etiologies d'une hyponatrémie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pic>
        <p:nvPicPr>
          <p:cNvPr id="4" name="Espace réservé du contenu 3" descr="Etiologie d'une hyponatrémie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00108"/>
            <a:ext cx="8858312" cy="5643602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Homéostasie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525963"/>
          </a:xfrm>
        </p:spPr>
        <p:txBody>
          <a:bodyPr/>
          <a:lstStyle/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La stabilité du milieu intérieur (homéostasie) est</a:t>
            </a:r>
          </a:p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une condition essentielle à la vie, grâce à : 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équilibre hydrique – H2O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équilibre électrolytique - Na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équilibre acido-basique – H+, Hco3, Cl</a:t>
            </a:r>
            <a:endParaRPr lang="fr-FR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HEC = Hypervolémie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600200"/>
            <a:ext cx="8572560" cy="497207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92971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DEC = Hypovolémie (vraie hyponatrémie)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600200"/>
            <a:ext cx="8501122" cy="4900634"/>
          </a:xfrm>
          <a:prstGeom prst="rect">
            <a:avLst/>
          </a:prstGeom>
          <a:solidFill>
            <a:srgbClr val="FF6699"/>
          </a:solidFill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39784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Secteur extracellulaire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85860"/>
            <a:ext cx="8715436" cy="5286412"/>
          </a:xfrm>
          <a:prstGeom prst="rect">
            <a:avLst/>
          </a:prstGeom>
          <a:noFill/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8786874" cy="6429419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643998" cy="642942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142984"/>
            <a:ext cx="8643998" cy="5286412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Cation intracellulaire majoritaire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Déterminant du pouvoir osmotique intracellulaire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Répartition :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98 % intracellulaire        Kalicytie = 100-150 mmol/l (muscle, foie) 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2 % extracellulaire : interstitium et plasma        Kaliémie = 3,5 - 5 mmol/l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Bilan du potassium dans l’organisme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Entrées : alimentaires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Sorties : surtout rénales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Transferts : extra et intracellulaires</a:t>
            </a:r>
            <a:endParaRPr lang="fr-FR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fr-FR" dirty="0" smtClean="0"/>
              <a:t/>
            </a:r>
            <a:br>
              <a:rPr lang="fr-FR" dirty="0" smtClean="0"/>
            </a:b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 potassium (K+)</a:t>
            </a:r>
            <a:endParaRPr lang="fr-F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lèche droite 4"/>
          <p:cNvSpPr/>
          <p:nvPr/>
        </p:nvSpPr>
        <p:spPr>
          <a:xfrm>
            <a:off x="4143372" y="3000372"/>
            <a:ext cx="428628" cy="21431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 droite 5"/>
          <p:cNvSpPr/>
          <p:nvPr/>
        </p:nvSpPr>
        <p:spPr>
          <a:xfrm>
            <a:off x="4214810" y="3429000"/>
            <a:ext cx="714380" cy="21431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86874" cy="939784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Répartition du potassium dans l’organisme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98 %</a:t>
            </a:r>
            <a:r>
              <a:rPr lang="fr-FR" dirty="0" smtClean="0"/>
              <a:t> du potassium se situe en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secteur intracellulaire </a:t>
            </a:r>
            <a:r>
              <a:rPr lang="fr-FR" dirty="0" smtClean="0"/>
              <a:t>avec: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/>
              <a:t> 77 % du potassium dans le muscle ;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/>
              <a:t>9 % dans l’os ;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/>
              <a:t>7 % dans le foie ;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/>
              <a:t>7 % dans les globules rouges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Dyskaliémies : mécanismes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282" y="1214422"/>
            <a:ext cx="8643998" cy="528641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1 -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Surcharges potassiques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Excès d’apport PO ou IV 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Défaut d’élimination : insuffisance rénale +++++</a:t>
            </a:r>
          </a:p>
          <a:p>
            <a:pPr>
              <a:buNone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2 -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Déplétions potassiques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Carence d’apport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Excès de pertes: extra-rénales (digestives) ; rénales (diurétiques, certaines néphropathies)</a:t>
            </a:r>
          </a:p>
          <a:p>
            <a:pPr>
              <a:buNone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3 -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Dyskaliémies par transfert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Hyperkaliémies : acidoses, carence en insuline…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Hypokaliémies : alcalose, insuline, causes génétiques</a:t>
            </a:r>
            <a:endParaRPr lang="fr-FR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HYPERKALIEMIE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4353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Hyperkaliémie = &gt; 5 mmol/L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Diagnostic clinique fruste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Troubles sensitifs : paresthésies, Troubles moteurs pseudoparalytiques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Collapsus - Syncope – ACR ++++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Diagnostic d’un contexte étiologique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Traitement hyperkaliémiant (IEC, ßB,…)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Insuffisance rénale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Acidose métabolique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Nécroses cellulaires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Diagnostic de gravité sur l’ECG</a:t>
            </a:r>
            <a:endParaRPr lang="fr-F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HYPOKALIEMIE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535785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Hypokaliemie = &lt; 3.5mmol/L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Signes musculaires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(lisses et striés)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Asthénie intense - crampes musculaires 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Accès paralytiques – myolyse, Abolition  réflexes 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Tétanie (hypocalcémie - hypomagnésémie associées ?)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Iléus - gastroparésie - rétention d’urines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Polyurie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Signes cardiovasculaires +++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Troubles du rythme</a:t>
            </a:r>
            <a:endParaRPr lang="fr-FR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Répartition de l’eau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282" y="1600200"/>
            <a:ext cx="8643998" cy="4900634"/>
          </a:xfrm>
        </p:spPr>
        <p:txBody>
          <a:bodyPr/>
          <a:lstStyle/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Eau totale représente  60 % du poids corporel 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Compartiment intracellulaire = 40 %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Compartiment extracellulaire </a:t>
            </a:r>
            <a:r>
              <a:rPr lang="fr-FR" b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20 %</a:t>
            </a:r>
          </a:p>
          <a:p>
            <a:pPr>
              <a:buFont typeface="Wingdings" pitchFamily="2" charset="2"/>
              <a:buChar char="v"/>
            </a:pPr>
            <a:r>
              <a:rPr lang="fr-FR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eau plasmatique = 5 % (à l’intérieur des vaisseaux)</a:t>
            </a:r>
          </a:p>
          <a:p>
            <a:pPr>
              <a:buFont typeface="Wingdings" pitchFamily="2" charset="2"/>
              <a:buChar char="v"/>
            </a:pPr>
            <a:r>
              <a:rPr lang="fr-FR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eau interstitielle = 15 % (au contact des membranes cellulaires)</a:t>
            </a:r>
            <a:endParaRPr lang="fr-FR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Etiologies de l’hypokaliémie)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1214422"/>
            <a:ext cx="8229600" cy="5286412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Pertes digestives pathologiques 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Vomissements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Aspirations gastriques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Diarrhée et syndromes dysentériques 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Fistules digestives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Pertes urinaires pathologiques (kaliurèse élevée)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Iatrogènes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Diurétiques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Corticoïdes </a:t>
            </a:r>
          </a:p>
          <a:p>
            <a:pPr>
              <a:buFont typeface="Wingdings" pitchFamily="2" charset="2"/>
              <a:buChar char="§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Alcaloses sévères </a:t>
            </a:r>
            <a:endParaRPr lang="fr-FR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fr-CH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fr-CH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fr-CH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PAR </a:t>
            </a:r>
            <a:r>
              <a:rPr lang="fr-CH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CŒUR ! ! !</a:t>
            </a:r>
            <a:r>
              <a:rPr lang="fr-F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fr-F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214282" y="1142984"/>
          <a:ext cx="8643998" cy="5525008"/>
        </p:xfrm>
        <a:graphic>
          <a:graphicData uri="http://schemas.openxmlformats.org/drawingml/2006/table">
            <a:tbl>
              <a:tblPr/>
              <a:tblGrid>
                <a:gridCol w="4321999"/>
                <a:gridCol w="4321999"/>
              </a:tblGrid>
              <a:tr h="385912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ELECTROLYTES</a:t>
                      </a:r>
                      <a:endParaRPr lang="fr-FR" sz="2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normes</a:t>
                      </a:r>
                      <a:endParaRPr lang="fr-FR" sz="2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</a:tr>
              <a:tr h="385912">
                <a:tc>
                  <a:txBody>
                    <a:bodyPr/>
                    <a:lstStyle/>
                    <a:p>
                      <a:r>
                        <a:rPr lang="fr-FR" sz="20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Sodium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133 à 143 mmol/l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85912">
                <a:tc>
                  <a:txBody>
                    <a:bodyPr/>
                    <a:lstStyle/>
                    <a:p>
                      <a:r>
                        <a:rPr lang="fr-FR" sz="20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Potassium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3,5 à 5 mmol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85912">
                <a:tc>
                  <a:txBody>
                    <a:bodyPr/>
                    <a:lstStyle/>
                    <a:p>
                      <a:r>
                        <a:rPr lang="fr-FR" sz="20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Chlore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95 à 105 mmol/l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85912">
                <a:tc>
                  <a:txBody>
                    <a:bodyPr/>
                    <a:lstStyle/>
                    <a:p>
                      <a:r>
                        <a:rPr lang="fr-FR" sz="20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Bicarbonates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22 à 30 mmol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85912">
                <a:tc>
                  <a:txBody>
                    <a:bodyPr/>
                    <a:lstStyle/>
                    <a:p>
                      <a:r>
                        <a:rPr lang="fr-FR" sz="20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Protéines totales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65 à 75 g/l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85912">
                <a:tc>
                  <a:txBody>
                    <a:bodyPr/>
                    <a:lstStyle/>
                    <a:p>
                      <a:r>
                        <a:rPr lang="fr-FR" sz="20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Phosphore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0,8 à 1,35 mmol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85912">
                <a:tc>
                  <a:txBody>
                    <a:bodyPr/>
                    <a:lstStyle/>
                    <a:p>
                      <a:r>
                        <a:rPr lang="fr-FR" sz="20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Magnésium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0,75 à 1 mmol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85912">
                <a:tc>
                  <a:txBody>
                    <a:bodyPr/>
                    <a:lstStyle/>
                    <a:p>
                      <a:r>
                        <a:rPr lang="fr-FR" sz="20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Calcium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2,25 à 2,5 mmol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85912">
                <a:tc>
                  <a:txBody>
                    <a:bodyPr/>
                    <a:lstStyle/>
                    <a:p>
                      <a:r>
                        <a:rPr lang="fr-FR" sz="20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Glucose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3,6 à 5,5 mmol/l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85912">
                <a:tc>
                  <a:txBody>
                    <a:bodyPr/>
                    <a:lstStyle/>
                    <a:p>
                      <a:r>
                        <a:rPr lang="fr-FR" sz="20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Urée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2,5 à 7,5 mmol/l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85912">
                <a:tc>
                  <a:txBody>
                    <a:bodyPr/>
                    <a:lstStyle/>
                    <a:p>
                      <a:r>
                        <a:rPr lang="fr-FR" sz="20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Créatinine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50 à 115 µmol/l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85912">
                <a:tc>
                  <a:txBody>
                    <a:bodyPr/>
                    <a:lstStyle/>
                    <a:p>
                      <a:r>
                        <a:rPr lang="fr-FR" sz="20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Acide Urique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120 à 420 µmol/l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12426">
                <a:tc>
                  <a:txBody>
                    <a:bodyPr/>
                    <a:lstStyle/>
                    <a:p>
                      <a:r>
                        <a:rPr lang="fr-FR" sz="20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Fer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10 à 30 µmol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résumé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5143536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C’est le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capital sodé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qui détermine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l’hydratation du secteur extracellulaire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C’est l’osmolarité extracellulaire, donc la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natrémie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qui determine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l’hydratation du secteur intracellulaire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La relation qui lie natrémie et capital sodé est le rapport capital sodé / capital hydrique</a:t>
            </a:r>
            <a:endParaRPr lang="fr-FR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Points essentiels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214282" y="1544304"/>
          <a:ext cx="8715437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9"/>
                <a:gridCol w="3433767"/>
                <a:gridCol w="3067091"/>
              </a:tblGrid>
              <a:tr h="0">
                <a:tc>
                  <a:txBody>
                    <a:bodyPr/>
                    <a:lstStyle/>
                    <a:p>
                      <a:endParaRPr lang="fr-FR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HYPO</a:t>
                      </a:r>
                      <a:endParaRPr lang="fr-FR" sz="2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HYPER</a:t>
                      </a:r>
                      <a:endParaRPr lang="fr-FR" sz="2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Apports</a:t>
                      </a:r>
                      <a:endParaRPr lang="fr-FR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Insuffisants</a:t>
                      </a:r>
                      <a:endParaRPr lang="fr-FR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Excessives</a:t>
                      </a:r>
                      <a:endParaRPr lang="fr-FR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8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Pertes</a:t>
                      </a:r>
                      <a:endParaRPr lang="fr-FR" sz="2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Excessives</a:t>
                      </a:r>
                      <a:endParaRPr lang="fr-FR" sz="2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Insuffisantes</a:t>
                      </a:r>
                      <a:endParaRPr lang="fr-FR" sz="2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Transferts</a:t>
                      </a:r>
                      <a:endParaRPr lang="fr-FR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Extra</a:t>
                      </a:r>
                      <a:r>
                        <a:rPr lang="fr-FR" sz="28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Intracellulaire</a:t>
                      </a:r>
                      <a:endParaRPr lang="fr-FR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Intra            Extracellulaire</a:t>
                      </a:r>
                      <a:endParaRPr lang="fr-FR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Flèche droite 5"/>
          <p:cNvSpPr/>
          <p:nvPr/>
        </p:nvSpPr>
        <p:spPr>
          <a:xfrm>
            <a:off x="3500430" y="3286124"/>
            <a:ext cx="1285884" cy="28575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 droite 6"/>
          <p:cNvSpPr/>
          <p:nvPr/>
        </p:nvSpPr>
        <p:spPr>
          <a:xfrm flipV="1">
            <a:off x="6858016" y="3214686"/>
            <a:ext cx="1214446" cy="28575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POINTS À RETENIR</a:t>
            </a:r>
            <a:endParaRPr lang="fr-FR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5286412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L’homéostasie</a:t>
            </a:r>
            <a:r>
              <a:rPr lang="fr-FR" dirty="0" smtClean="0"/>
              <a:t> de la volémie est assurée par la réabsorption et la sécrétion de sodium sous le contrôle de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l’aldostérone.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Les troubles de la volémie s’apprécient grâce à l’examen clinique.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L’homéostasie de l’osmolarité, donc des mouvements d’eau de part et d’autre de la membrane cellulaire, est assurée par la réabsorption et la sécrétion d’eau sous le contrôle de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l’ADH.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Les troubles de l’hydratation intracellulaire s’apprécient grâce à </a:t>
            </a: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natrémie </a:t>
            </a:r>
            <a:r>
              <a:rPr lang="fr-FR" dirty="0" smtClean="0"/>
              <a:t>et au calcul de la tonicité plasmatique.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rein </a:t>
            </a:r>
            <a:r>
              <a:rPr lang="fr-FR" dirty="0" smtClean="0"/>
              <a:t>réabsorbe de façon indépendante l’eau et le sodium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-142900"/>
            <a:ext cx="8643998" cy="1571636"/>
          </a:xfrm>
        </p:spPr>
        <p:txBody>
          <a:bodyPr>
            <a:normAutofit fontScale="90000"/>
          </a:bodyPr>
          <a:lstStyle/>
          <a:p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pic>
        <p:nvPicPr>
          <p:cNvPr id="6" name="Espace réservé du contenu 5" descr="https://www.naturactive.fr/sites/default/files/styles/extra_large/public/images/mag/p68_equilibre_hydro_electrolytique.jpg?itok=RJDXsvg_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8572560" cy="507209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7" name="ZoneTexte 6"/>
          <p:cNvSpPr txBox="1"/>
          <p:nvPr/>
        </p:nvSpPr>
        <p:spPr>
          <a:xfrm>
            <a:off x="2000200" y="1500174"/>
            <a:ext cx="714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L’équilibre entre le sodium et l’eau =</a:t>
            </a:r>
          </a:p>
          <a:p>
            <a:pPr algn="ctr"/>
            <a:r>
              <a:rPr lang="fr-F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un équilibre indispensable, et même vital !</a:t>
            </a:r>
            <a:endParaRPr lang="fr-FR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85720" y="285728"/>
            <a:ext cx="8501122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MERCI  POUR  VOTRE  ATTENTION</a:t>
            </a:r>
            <a:endParaRPr lang="fr-FR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Répartition de l’eau</a:t>
            </a:r>
            <a:endParaRPr lang="fr-FR" dirty="0"/>
          </a:p>
        </p:txBody>
      </p:sp>
      <p:pic>
        <p:nvPicPr>
          <p:cNvPr id="4" name="Picture 2" descr="F:\schema EHE\comparthydrik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828680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Variations physiologiques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507209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Selon l’âge 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/>
              <a:t>Nourrisson: 80 </a:t>
            </a:r>
            <a:r>
              <a:rPr lang="fr-FR" dirty="0" smtClean="0">
                <a:latin typeface="Arial"/>
                <a:cs typeface="Arial"/>
              </a:rPr>
              <a:t>%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latin typeface="Arial"/>
                <a:cs typeface="Arial"/>
              </a:rPr>
              <a:t>Adulte sain: 60 %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latin typeface="Arial"/>
                <a:cs typeface="Arial"/>
              </a:rPr>
              <a:t>Vieux: 50 % 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Selon le sexe</a:t>
            </a:r>
            <a:r>
              <a:rPr lang="fr-FR" dirty="0" smtClean="0">
                <a:latin typeface="Arial"/>
                <a:cs typeface="Arial"/>
              </a:rPr>
              <a:t>: masse graisse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latin typeface="Arial"/>
                <a:cs typeface="Arial"/>
              </a:rPr>
              <a:t>Féminin: 50 %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latin typeface="Arial"/>
                <a:cs typeface="Arial"/>
              </a:rPr>
              <a:t>Homme: 70 %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Selon la graisse</a:t>
            </a:r>
            <a:r>
              <a:rPr lang="fr-FR" dirty="0" smtClean="0">
                <a:latin typeface="Arial"/>
                <a:cs typeface="Arial"/>
              </a:rPr>
              <a:t>: sujet maigre ou obèse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14290"/>
            <a:ext cx="8858312" cy="64294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1405</TotalTime>
  <Words>2344</Words>
  <Application>Microsoft Office PowerPoint</Application>
  <PresentationFormat>Affichage à l'écran (4:3)</PresentationFormat>
  <Paragraphs>426</Paragraphs>
  <Slides>65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65</vt:i4>
      </vt:variant>
    </vt:vector>
  </HeadingPairs>
  <TitlesOfParts>
    <vt:vector size="66" baseType="lpstr">
      <vt:lpstr>Thème Office</vt:lpstr>
      <vt:lpstr>Université Saad Dahleb – Blida1 FACULTE DE MEDECINE Physiopathologie-Pharmacie Année Universitaire 2019 -2020    </vt:lpstr>
      <vt:lpstr>PLAN</vt:lpstr>
      <vt:lpstr>Introduction</vt:lpstr>
      <vt:lpstr>Généralités</vt:lpstr>
      <vt:lpstr>Homéostasie</vt:lpstr>
      <vt:lpstr>Répartition de l’eau</vt:lpstr>
      <vt:lpstr>Répartition de l’eau</vt:lpstr>
      <vt:lpstr>Variations physiologiques</vt:lpstr>
      <vt:lpstr>Diapositive 9</vt:lpstr>
      <vt:lpstr>Diapositive 10</vt:lpstr>
      <vt:lpstr>Secteur extracellulaire</vt:lpstr>
      <vt:lpstr>Echanges entre le plasma et le milieu interstitiel</vt:lpstr>
      <vt:lpstr>La loi de Starling</vt:lpstr>
      <vt:lpstr>Bilan de l’eau « entrée = sortie »</vt:lpstr>
      <vt:lpstr>Bilan de l’eau</vt:lpstr>
      <vt:lpstr>Régulation hydrique = Entrées</vt:lpstr>
      <vt:lpstr>Régulation hydrique = Sorties</vt:lpstr>
      <vt:lpstr>Bilan du sodium (Na+)</vt:lpstr>
      <vt:lpstr>Qu’est-ce qu’une osmolarité ?</vt:lpstr>
      <vt:lpstr>Particules osmotiquement actives</vt:lpstr>
      <vt:lpstr>Quelques définitions d’osmolarité</vt:lpstr>
      <vt:lpstr> Osmolarité et Osmolalité </vt:lpstr>
      <vt:lpstr>Osmolarité : en pratique</vt:lpstr>
      <vt:lpstr>la loi de l’osmose</vt:lpstr>
      <vt:lpstr>Pression osmotique est assurée par le potassium (K+) en intracellulaire par le sodium (Na+) en extracellulaire</vt:lpstr>
      <vt:lpstr>Osmolarité</vt:lpstr>
      <vt:lpstr>Calcul de l’osmolarité</vt:lpstr>
      <vt:lpstr>Equilibre entre les compartiments</vt:lpstr>
      <vt:lpstr>Déterminants des transferts hydriques de part et d’autres des membranes</vt:lpstr>
      <vt:lpstr>Déterminants de l’hydratation du SEC</vt:lpstr>
      <vt:lpstr>Relation entre SEC et SIC</vt:lpstr>
      <vt:lpstr>Régulation E/S du sodium (Na+)</vt:lpstr>
      <vt:lpstr>Bilan hydrique et systèmes de régulation</vt:lpstr>
      <vt:lpstr>Facteurs de régulation</vt:lpstr>
      <vt:lpstr>Système Rénine-Angiotensine-Aldostérone</vt:lpstr>
      <vt:lpstr>Facteur natriurétique auriculaire FNA</vt:lpstr>
      <vt:lpstr>Répartition de l’eau et mouvements hydriques</vt:lpstr>
      <vt:lpstr>Pourquoi distinguer les compartiments intracellulaire et extracellulaire ?   Mécanismes physiopathologiques différents ++++++   </vt:lpstr>
      <vt:lpstr>Etat d’hydratation du patient</vt:lpstr>
      <vt:lpstr>Les signes de déshydratation</vt:lpstr>
      <vt:lpstr>Les signes d’hyperhydratation</vt:lpstr>
      <vt:lpstr>Dysnatrémies</vt:lpstr>
      <vt:lpstr>HYPERNATREMIE Na &gt; 145 mmol/l</vt:lpstr>
      <vt:lpstr>Etiologies d’une DIC (hypernatrémie)</vt:lpstr>
      <vt:lpstr> Etiologies d'une hypernatrémie </vt:lpstr>
      <vt:lpstr>Déshydratation intracellulaire</vt:lpstr>
      <vt:lpstr>HYPONATREMIE Na &lt; 135 mmol/L </vt:lpstr>
      <vt:lpstr>Hydratation intracellulaire</vt:lpstr>
      <vt:lpstr>Etiologies d'une hyponatrémie </vt:lpstr>
      <vt:lpstr>HEC = Hypervolémie</vt:lpstr>
      <vt:lpstr>DEC = Hypovolémie (vraie hyponatrémie)</vt:lpstr>
      <vt:lpstr>Secteur extracellulaire</vt:lpstr>
      <vt:lpstr>Diapositive 53</vt:lpstr>
      <vt:lpstr>Diapositive 54</vt:lpstr>
      <vt:lpstr> Le potassium (K+)</vt:lpstr>
      <vt:lpstr> Répartition du potassium dans l’organisme </vt:lpstr>
      <vt:lpstr>Dyskaliémies : mécanismes</vt:lpstr>
      <vt:lpstr>HYPERKALIEMIE</vt:lpstr>
      <vt:lpstr>HYPOKALIEMIE</vt:lpstr>
      <vt:lpstr>Etiologies de l’hypokaliémie)</vt:lpstr>
      <vt:lpstr> PAR CŒUR ! ! ! </vt:lpstr>
      <vt:lpstr>En résumé</vt:lpstr>
      <vt:lpstr>Points essentiels</vt:lpstr>
      <vt:lpstr>POINTS À RETENIR</vt:lpstr>
      <vt:lpstr>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Université Saad Dahlab 1 - Blida FACULTE DE MEDECINE Physiopathologie-Pharmacie Année universitaire 2017-2018</dc:title>
  <dc:creator>BOUDERA</dc:creator>
  <cp:lastModifiedBy>Bureau</cp:lastModifiedBy>
  <cp:revision>155</cp:revision>
  <dcterms:created xsi:type="dcterms:W3CDTF">2017-11-20T17:54:18Z</dcterms:created>
  <dcterms:modified xsi:type="dcterms:W3CDTF">2020-05-10T17:57:27Z</dcterms:modified>
</cp:coreProperties>
</file>