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1"/>
  </p:notesMasterIdLst>
  <p:sldIdLst>
    <p:sldId id="256" r:id="rId2"/>
    <p:sldId id="257" r:id="rId3"/>
    <p:sldId id="298" r:id="rId4"/>
    <p:sldId id="268" r:id="rId5"/>
    <p:sldId id="258" r:id="rId6"/>
    <p:sldId id="269" r:id="rId7"/>
    <p:sldId id="270" r:id="rId8"/>
    <p:sldId id="259" r:id="rId9"/>
    <p:sldId id="260" r:id="rId10"/>
    <p:sldId id="261" r:id="rId11"/>
    <p:sldId id="262" r:id="rId12"/>
    <p:sldId id="263" r:id="rId13"/>
    <p:sldId id="264" r:id="rId14"/>
    <p:sldId id="271" r:id="rId15"/>
    <p:sldId id="272" r:id="rId16"/>
    <p:sldId id="273" r:id="rId17"/>
    <p:sldId id="265" r:id="rId18"/>
    <p:sldId id="267" r:id="rId19"/>
    <p:sldId id="282" r:id="rId20"/>
    <p:sldId id="274" r:id="rId21"/>
    <p:sldId id="275" r:id="rId22"/>
    <p:sldId id="285" r:id="rId23"/>
    <p:sldId id="276" r:id="rId24"/>
    <p:sldId id="277" r:id="rId25"/>
    <p:sldId id="278" r:id="rId26"/>
    <p:sldId id="286" r:id="rId27"/>
    <p:sldId id="287" r:id="rId28"/>
    <p:sldId id="288" r:id="rId29"/>
    <p:sldId id="279" r:id="rId30"/>
    <p:sldId id="280" r:id="rId31"/>
    <p:sldId id="289" r:id="rId32"/>
    <p:sldId id="266" r:id="rId33"/>
    <p:sldId id="300" r:id="rId34"/>
    <p:sldId id="283" r:id="rId35"/>
    <p:sldId id="284" r:id="rId36"/>
    <p:sldId id="292" r:id="rId37"/>
    <p:sldId id="290" r:id="rId38"/>
    <p:sldId id="291" r:id="rId39"/>
    <p:sldId id="301" r:id="rId40"/>
    <p:sldId id="293" r:id="rId41"/>
    <p:sldId id="302" r:id="rId42"/>
    <p:sldId id="303" r:id="rId43"/>
    <p:sldId id="294" r:id="rId44"/>
    <p:sldId id="295" r:id="rId45"/>
    <p:sldId id="304" r:id="rId46"/>
    <p:sldId id="296" r:id="rId47"/>
    <p:sldId id="305" r:id="rId48"/>
    <p:sldId id="297" r:id="rId49"/>
    <p:sldId id="299" r:id="rId5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0E7F3-C38D-45F8-9D6D-A8419CD17222}" type="datetimeFigureOut">
              <a:rPr lang="fr-FR" smtClean="0"/>
              <a:pPr/>
              <a:t>10/05/2020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F4452-C7B2-4A41-936F-08C55D864548}"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FBF4452-C7B2-4A41-936F-08C55D864548}"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FBF4452-C7B2-4A41-936F-08C55D864548}" type="slidenum">
              <a:rPr lang="fr-FR" smtClean="0"/>
              <a:pPr/>
              <a:t>13</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20" name="Espace réservé du pied de page 19"/>
          <p:cNvSpPr>
            <a:spLocks noGrp="1"/>
          </p:cNvSpPr>
          <p:nvPr>
            <p:ph type="ftr" sz="quarter" idx="11"/>
          </p:nvPr>
        </p:nvSpPr>
        <p:spPr/>
        <p:txBody>
          <a:bodyPr/>
          <a:lstStyle>
            <a:extLst/>
          </a:lstStyle>
          <a:p>
            <a:endParaRPr lang="fr-FR"/>
          </a:p>
        </p:txBody>
      </p:sp>
      <p:sp>
        <p:nvSpPr>
          <p:cNvPr id="10" name="Espace réservé du numéro de diapositive 9"/>
          <p:cNvSpPr>
            <a:spLocks noGrp="1"/>
          </p:cNvSpPr>
          <p:nvPr>
            <p:ph type="sldNum" sz="quarter" idx="12"/>
          </p:nvPr>
        </p:nvSpPr>
        <p:spPr/>
        <p:txBody>
          <a:bodyPr/>
          <a:lstStyle>
            <a:extLst/>
          </a:lstStyle>
          <a:p>
            <a:fld id="{9373C85F-F5A5-41D1-9007-1D51716F1DEE}" type="slidenum">
              <a:rPr lang="fr-FR" smtClean="0"/>
              <a:pPr/>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9373C85F-F5A5-41D1-9007-1D51716F1DEE}" type="slidenum">
              <a:rPr lang="fr-FR" smtClean="0"/>
              <a:pPr/>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9373C85F-F5A5-41D1-9007-1D51716F1DEE}" type="slidenum">
              <a:rPr lang="fr-FR" smtClean="0"/>
              <a:pPr/>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9373C85F-F5A5-41D1-9007-1D51716F1DE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extLst/>
          </a:lstStyle>
          <a:p>
            <a:fld id="{048E620C-6A54-49F1-97C7-DD4E67E69FEE}"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9373C85F-F5A5-41D1-9007-1D51716F1DEE}" type="slidenum">
              <a:rPr lang="fr-FR" smtClean="0"/>
              <a:pPr/>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48E620C-6A54-49F1-97C7-DD4E67E69FEE}" type="datetimeFigureOut">
              <a:rPr lang="fr-FR" smtClean="0"/>
              <a:pPr/>
              <a:t>10/05/2020</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73C85F-F5A5-41D1-9007-1D51716F1DEE}" type="slidenum">
              <a:rPr lang="fr-FR" smtClean="0"/>
              <a:pPr/>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file:///C:\Users\Greg\Desktop\SMARTfiches%20M&#195;&#169;decine\Codes%20sources\20140801_h&#195;&#169;mato_sources_html5\images.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file:///C:\Users\Greg\Desktop\SMARTfiches%20M&#195;&#169;decine\Codes%20sources\20140801_h&#195;&#169;mato_sources_html5\images.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1.bp.blogspot.com/-kbExA5yPmcA/UBFbIjxprpI/AAAAAAAAAa4/071fjmswlM8/s1600/hkj.bmp" TargetMode="Externa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14414" y="2500306"/>
            <a:ext cx="7643866" cy="1470025"/>
          </a:xfrm>
        </p:spPr>
        <p:txBody>
          <a:bodyPr/>
          <a:lstStyle/>
          <a:p>
            <a:pPr algn="r"/>
            <a:r>
              <a:rPr lang="en-US" b="1" dirty="0" smtClean="0">
                <a:solidFill>
                  <a:srgbClr val="C00000"/>
                </a:solidFill>
                <a:latin typeface="Times New Roman" pitchFamily="18" charset="0"/>
                <a:cs typeface="Times New Roman" pitchFamily="18" charset="0"/>
              </a:rPr>
              <a:t>PHYSIOPATHOLOGIE DE L’HEMOSTASE</a:t>
            </a:r>
            <a:endParaRPr lang="fr-FR" b="1" dirty="0">
              <a:solidFill>
                <a:srgbClr val="C00000"/>
              </a:solidFill>
              <a:latin typeface="Times New Roman" pitchFamily="18" charset="0"/>
              <a:cs typeface="Times New Roman" pitchFamily="18" charset="0"/>
            </a:endParaRPr>
          </a:p>
        </p:txBody>
      </p:sp>
      <p:sp>
        <p:nvSpPr>
          <p:cNvPr id="3" name="Sous-titre 2"/>
          <p:cNvSpPr>
            <a:spLocks noGrp="1"/>
          </p:cNvSpPr>
          <p:nvPr>
            <p:ph type="subTitle" idx="1"/>
          </p:nvPr>
        </p:nvSpPr>
        <p:spPr>
          <a:xfrm>
            <a:off x="1357290" y="4429132"/>
            <a:ext cx="7572428" cy="1752600"/>
          </a:xfrm>
        </p:spPr>
        <p:txBody>
          <a:bodyPr>
            <a:normAutofit lnSpcReduction="10000"/>
          </a:bodyPr>
          <a:lstStyle/>
          <a:p>
            <a:pPr algn="r"/>
            <a:r>
              <a:rPr lang="en-US" sz="40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Pr S . BOUDERRA</a:t>
            </a:r>
          </a:p>
          <a:p>
            <a:pPr algn="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Service de Reanimation</a:t>
            </a:r>
          </a:p>
          <a:p>
            <a:pPr algn="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EPH Sidi-Ghiles (Tipaza)</a:t>
            </a:r>
            <a:endParaRPr lang="fr-FR" sz="32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Rectangle 3"/>
          <p:cNvSpPr/>
          <p:nvPr/>
        </p:nvSpPr>
        <p:spPr>
          <a:xfrm>
            <a:off x="1000100" y="500042"/>
            <a:ext cx="7929618" cy="1446550"/>
          </a:xfrm>
          <a:prstGeom prst="rect">
            <a:avLst/>
          </a:prstGeom>
        </p:spPr>
        <p:txBody>
          <a:bodyPr wrap="square">
            <a:spAutoFit/>
          </a:bodyPr>
          <a:lstStyle/>
          <a:p>
            <a:pPr algn="r"/>
            <a:r>
              <a:rPr lang="fr-FR"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UNIVERSITE SAAD DAHLEB- BLIDA 1</a:t>
            </a:r>
          </a:p>
          <a:p>
            <a:pPr algn="r"/>
            <a:r>
              <a:rPr lang="fr-FR"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Département De Médecine</a:t>
            </a:r>
          </a:p>
          <a:p>
            <a:pPr algn="r"/>
            <a:r>
              <a:rPr lang="en-US"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ANNEE UNIVERSITAIRE 2019 - 2020 </a:t>
            </a:r>
            <a:endParaRPr lang="fr-FR"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6" descr="j0300840"/>
          <p:cNvPicPr>
            <a:picLocks noChangeAspect="1" noChangeArrowheads="1"/>
          </p:cNvPicPr>
          <p:nvPr/>
        </p:nvPicPr>
        <p:blipFill>
          <a:blip r:embed="rId3"/>
          <a:srcRect/>
          <a:stretch>
            <a:fillRect/>
          </a:stretch>
        </p:blipFill>
        <p:spPr>
          <a:xfrm>
            <a:off x="1214414" y="3929066"/>
            <a:ext cx="2786082" cy="2214578"/>
          </a:xfrm>
          <a:prstGeom prst="rect">
            <a:avLst/>
          </a:prstGeom>
          <a:solidFill>
            <a:schemeClr val="bg1"/>
          </a:solidFill>
        </p:spPr>
      </p:pic>
      <p:sp>
        <p:nvSpPr>
          <p:cNvPr id="6" name="ZoneTexte 5"/>
          <p:cNvSpPr txBox="1"/>
          <p:nvPr/>
        </p:nvSpPr>
        <p:spPr>
          <a:xfrm>
            <a:off x="1571604" y="5143512"/>
            <a:ext cx="642943" cy="369332"/>
          </a:xfrm>
          <a:prstGeom prst="rect">
            <a:avLst/>
          </a:prstGeom>
          <a:noFill/>
        </p:spPr>
        <p:txBody>
          <a:bodyPr wrap="square" rtlCol="0">
            <a:spAutoFit/>
          </a:bodyPr>
          <a:lstStyle/>
          <a:p>
            <a:r>
              <a:rPr lang="fr-FR"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Hgie</a:t>
            </a:r>
            <a:endParaRPr lang="fr-FR"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ZoneTexte 6"/>
          <p:cNvSpPr txBox="1"/>
          <p:nvPr/>
        </p:nvSpPr>
        <p:spPr>
          <a:xfrm>
            <a:off x="3071802" y="4929198"/>
            <a:ext cx="699230" cy="400110"/>
          </a:xfrm>
          <a:prstGeom prst="rect">
            <a:avLst/>
          </a:prstGeom>
          <a:noFill/>
        </p:spPr>
        <p:txBody>
          <a:bodyPr wrap="none" rtlCol="0">
            <a:spAutoFit/>
          </a:bodyPr>
          <a:lstStyle/>
          <a:p>
            <a:r>
              <a:rPr lang="fr-FR" sz="2000" b="1" dirty="0" smtClean="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TVP</a:t>
            </a:r>
            <a:endParaRPr lang="fr-FR" sz="2000" b="1" dirty="0">
              <a:solidFill>
                <a:srgbClr val="00B0F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Image 7" descr="logo"/>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71538" y="714356"/>
            <a:ext cx="1285884" cy="1094869"/>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428604"/>
            <a:ext cx="7929618" cy="714396"/>
          </a:xfrm>
        </p:spPr>
        <p:txBody>
          <a:bodyPr>
            <a:normAutofit fontScale="90000"/>
          </a:bodyPr>
          <a:lstStyle/>
          <a:p>
            <a:pPr algn="l"/>
            <a:r>
              <a:rPr lang="fr-FR" b="1" dirty="0" smtClean="0">
                <a:solidFill>
                  <a:srgbClr val="C00000"/>
                </a:solidFill>
                <a:latin typeface="Times New Roman" pitchFamily="18" charset="0"/>
                <a:cs typeface="Times New Roman" pitchFamily="18" charset="0"/>
              </a:rPr>
              <a:t>Les principales caractéristiques de la coagulation du sang </a:t>
            </a:r>
            <a:br>
              <a:rPr lang="fr-FR" b="1" dirty="0" smtClean="0">
                <a:solidFill>
                  <a:srgbClr val="C00000"/>
                </a:solidFill>
                <a:latin typeface="Times New Roman" pitchFamily="18" charset="0"/>
                <a:cs typeface="Times New Roman" pitchFamily="18" charset="0"/>
              </a:rPr>
            </a:br>
            <a:endParaRPr lang="fr-FR"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30" y="1357298"/>
            <a:ext cx="8215370" cy="5357826"/>
          </a:xfrm>
        </p:spPr>
        <p:txBody>
          <a:bodyPr>
            <a:normAutofit fontScale="77500" lnSpcReduction="20000"/>
          </a:bodyPr>
          <a:lstStyle/>
          <a:p>
            <a:pPr>
              <a:buFont typeface="Wingdings" pitchFamily="2" charset="2"/>
              <a:buChar char="Ø"/>
            </a:pPr>
            <a:r>
              <a:rPr lang="fr-FR" dirty="0" smtClean="0">
                <a:effectLst>
                  <a:outerShdw blurRad="38100" dist="38100" dir="2700000" algn="tl">
                    <a:srgbClr val="000000">
                      <a:alpha val="43137"/>
                    </a:srgbClr>
                  </a:outerShdw>
                </a:effectLst>
              </a:rPr>
              <a:t>Un événement </a:t>
            </a:r>
            <a:r>
              <a:rPr lang="fr-FR" b="1" dirty="0" smtClean="0">
                <a:effectLst>
                  <a:outerShdw blurRad="38100" dist="38100" dir="2700000" algn="tl">
                    <a:srgbClr val="000000">
                      <a:alpha val="43137"/>
                    </a:srgbClr>
                  </a:outerShdw>
                </a:effectLst>
              </a:rPr>
              <a:t>provoqué</a:t>
            </a:r>
            <a:r>
              <a:rPr lang="fr-FR" dirty="0" smtClean="0">
                <a:effectLst>
                  <a:outerShdw blurRad="38100" dist="38100" dir="2700000" algn="tl">
                    <a:srgbClr val="000000">
                      <a:alpha val="43137"/>
                    </a:srgbClr>
                  </a:outerShdw>
                </a:effectLst>
              </a:rPr>
              <a:t> (lésion vasculaire) </a:t>
            </a:r>
          </a:p>
          <a:p>
            <a:pPr>
              <a:buFont typeface="Wingdings" pitchFamily="2" charset="2"/>
              <a:buChar char="Ø"/>
            </a:pPr>
            <a:r>
              <a:rPr lang="fr-FR" b="1" dirty="0" smtClean="0">
                <a:effectLst>
                  <a:outerShdw blurRad="38100" dist="38100" dir="2700000" algn="tl">
                    <a:srgbClr val="000000">
                      <a:alpha val="43137"/>
                    </a:srgbClr>
                  </a:outerShdw>
                </a:effectLst>
              </a:rPr>
              <a:t> Localisé </a:t>
            </a:r>
            <a:r>
              <a:rPr lang="fr-FR" dirty="0" smtClean="0">
                <a:effectLst>
                  <a:outerShdw blurRad="38100" dist="38100" dir="2700000" algn="tl">
                    <a:srgbClr val="000000">
                      <a:alpha val="43137"/>
                    </a:srgbClr>
                  </a:outerShdw>
                </a:effectLst>
              </a:rPr>
              <a:t>à la brèche vasculaire </a:t>
            </a:r>
          </a:p>
          <a:p>
            <a:pPr>
              <a:buFont typeface="Wingdings" pitchFamily="2" charset="2"/>
              <a:buChar char="Ø"/>
            </a:pPr>
            <a:r>
              <a:rPr lang="fr-FR" dirty="0" smtClean="0">
                <a:effectLst>
                  <a:outerShdw blurRad="38100" dist="38100" dir="2700000" algn="tl">
                    <a:srgbClr val="000000">
                      <a:alpha val="43137"/>
                    </a:srgbClr>
                  </a:outerShdw>
                </a:effectLst>
              </a:rPr>
              <a:t>Le  thrombus  hémostatique  (plaquettes  +  fibrine)  résulte  d’une  </a:t>
            </a:r>
            <a:r>
              <a:rPr lang="fr-FR" b="1" dirty="0" smtClean="0">
                <a:effectLst>
                  <a:outerShdw blurRad="38100" dist="38100" dir="2700000" algn="tl">
                    <a:srgbClr val="000000">
                      <a:alpha val="43137"/>
                    </a:srgbClr>
                  </a:outerShdw>
                </a:effectLst>
              </a:rPr>
              <a:t>succession  de  réactions enzymatiques </a:t>
            </a:r>
            <a:r>
              <a:rPr lang="fr-FR" dirty="0" smtClean="0">
                <a:effectLst>
                  <a:outerShdw blurRad="38100" dist="38100" dir="2700000" algn="tl">
                    <a:srgbClr val="000000">
                      <a:alpha val="43137"/>
                    </a:srgbClr>
                  </a:outerShdw>
                </a:effectLst>
              </a:rPr>
              <a:t>se déroulant sur une </a:t>
            </a:r>
            <a:r>
              <a:rPr lang="fr-FR" b="1" dirty="0" smtClean="0">
                <a:effectLst>
                  <a:outerShdw blurRad="38100" dist="38100" dir="2700000" algn="tl">
                    <a:srgbClr val="000000">
                      <a:alpha val="43137"/>
                    </a:srgbClr>
                  </a:outerShdw>
                </a:effectLst>
              </a:rPr>
              <a:t>surface phospholipidique </a:t>
            </a:r>
            <a:r>
              <a:rPr lang="fr-FR" dirty="0" smtClean="0">
                <a:effectLst>
                  <a:outerShdw blurRad="38100" dist="38100" dir="2700000" algn="tl">
                    <a:srgbClr val="000000">
                      <a:alpha val="43137"/>
                    </a:srgbClr>
                  </a:outerShdw>
                </a:effectLst>
              </a:rPr>
              <a:t>(plaquettes activées) </a:t>
            </a:r>
          </a:p>
          <a:p>
            <a:pPr>
              <a:buFont typeface="Wingdings" pitchFamily="2" charset="2"/>
              <a:buChar char="Ø"/>
            </a:pPr>
            <a:r>
              <a:rPr lang="fr-FR" dirty="0" smtClean="0">
                <a:effectLst>
                  <a:outerShdw blurRad="38100" dist="38100" dir="2700000" algn="tl">
                    <a:srgbClr val="000000">
                      <a:alpha val="43137"/>
                    </a:srgbClr>
                  </a:outerShdw>
                </a:effectLst>
              </a:rPr>
              <a:t>Ces réactions enzymatiques sont des </a:t>
            </a:r>
            <a:r>
              <a:rPr lang="fr-FR" b="1" dirty="0" smtClean="0">
                <a:effectLst>
                  <a:outerShdw blurRad="38100" dist="38100" dir="2700000" algn="tl">
                    <a:srgbClr val="000000">
                      <a:alpha val="43137"/>
                    </a:srgbClr>
                  </a:outerShdw>
                </a:effectLst>
              </a:rPr>
              <a:t>protéolyses limitées </a:t>
            </a:r>
            <a:r>
              <a:rPr lang="fr-FR" dirty="0" smtClean="0">
                <a:effectLst>
                  <a:outerShdw blurRad="38100" dist="38100" dir="2700000" algn="tl">
                    <a:srgbClr val="000000">
                      <a:alpha val="43137"/>
                    </a:srgbClr>
                  </a:outerShdw>
                </a:effectLst>
              </a:rPr>
              <a:t>qui convertissent des pro-enzymes en enzymes </a:t>
            </a:r>
          </a:p>
          <a:p>
            <a:pPr>
              <a:buFont typeface="Wingdings" pitchFamily="2" charset="2"/>
              <a:buChar char="Ø"/>
            </a:pPr>
            <a:r>
              <a:rPr lang="fr-FR" dirty="0" smtClean="0">
                <a:effectLst>
                  <a:outerShdw blurRad="38100" dist="38100" dir="2700000" algn="tl">
                    <a:srgbClr val="000000">
                      <a:alpha val="43137"/>
                    </a:srgbClr>
                  </a:outerShdw>
                </a:effectLst>
              </a:rPr>
              <a:t>Important processus d’</a:t>
            </a:r>
            <a:r>
              <a:rPr lang="fr-FR" b="1" dirty="0" smtClean="0">
                <a:effectLst>
                  <a:outerShdw blurRad="38100" dist="38100" dir="2700000" algn="tl">
                    <a:srgbClr val="000000">
                      <a:alpha val="43137"/>
                    </a:srgbClr>
                  </a:outerShdw>
                </a:effectLst>
              </a:rPr>
              <a:t>auto-amplification </a:t>
            </a:r>
          </a:p>
          <a:p>
            <a:pPr>
              <a:buNone/>
            </a:pPr>
            <a:r>
              <a:rPr lang="fr-FR" b="1" dirty="0">
                <a:effectLst>
                  <a:outerShdw blurRad="38100" dist="38100" dir="2700000" algn="tl">
                    <a:srgbClr val="000000">
                      <a:alpha val="43137"/>
                    </a:srgbClr>
                  </a:outerShdw>
                </a:effectLst>
              </a:rPr>
              <a:t> </a:t>
            </a:r>
            <a:r>
              <a:rPr lang="fr-FR" b="1" dirty="0" smtClean="0">
                <a:effectLst>
                  <a:outerShdw blurRad="38100" dist="38100" dir="2700000" algn="tl">
                    <a:srgbClr val="000000">
                      <a:alpha val="43137"/>
                    </a:srgbClr>
                  </a:outerShdw>
                </a:effectLst>
              </a:rPr>
              <a:t>                </a:t>
            </a:r>
            <a:r>
              <a:rPr lang="fr-FR" dirty="0" smtClean="0">
                <a:effectLst>
                  <a:outerShdw blurRad="38100" dist="38100" dir="2700000" algn="tl">
                    <a:srgbClr val="000000">
                      <a:alpha val="43137"/>
                    </a:srgbClr>
                  </a:outerShdw>
                </a:effectLst>
              </a:rPr>
              <a:t>(rapidité = efficacité) </a:t>
            </a:r>
          </a:p>
          <a:p>
            <a:pPr>
              <a:buFont typeface="Wingdings" pitchFamily="2" charset="2"/>
              <a:buChar char="Ø"/>
            </a:pPr>
            <a:r>
              <a:rPr lang="fr-FR" b="1" dirty="0" smtClean="0">
                <a:effectLst>
                  <a:outerShdw blurRad="38100" dist="38100" dir="2700000" algn="tl">
                    <a:srgbClr val="000000">
                      <a:alpha val="43137"/>
                    </a:srgbClr>
                  </a:outerShdw>
                </a:effectLst>
              </a:rPr>
              <a:t>Contrôle négatif </a:t>
            </a:r>
            <a:r>
              <a:rPr lang="fr-FR" dirty="0" smtClean="0">
                <a:effectLst>
                  <a:outerShdw blurRad="38100" dist="38100" dir="2700000" algn="tl">
                    <a:srgbClr val="000000">
                      <a:alpha val="43137"/>
                    </a:srgbClr>
                  </a:outerShdw>
                </a:effectLst>
              </a:rPr>
              <a:t>limitant la diffusion à distance de la brèche </a:t>
            </a:r>
          </a:p>
          <a:p>
            <a:pPr>
              <a:buFont typeface="Wingdings" pitchFamily="2" charset="2"/>
              <a:buChar char="Ø"/>
            </a:pPr>
            <a:r>
              <a:rPr lang="fr-FR" dirty="0" smtClean="0">
                <a:effectLst>
                  <a:outerShdw blurRad="38100" dist="38100" dir="2700000" algn="tl">
                    <a:srgbClr val="000000">
                      <a:alpha val="43137"/>
                    </a:srgbClr>
                  </a:outerShdw>
                </a:effectLst>
              </a:rPr>
              <a:t>Le thrombus hémostatique permet la </a:t>
            </a:r>
            <a:r>
              <a:rPr lang="fr-FR" b="1" dirty="0" smtClean="0">
                <a:effectLst>
                  <a:outerShdw blurRad="38100" dist="38100" dir="2700000" algn="tl">
                    <a:srgbClr val="000000">
                      <a:alpha val="43137"/>
                    </a:srgbClr>
                  </a:outerShdw>
                </a:effectLst>
              </a:rPr>
              <a:t>cicatrisation </a:t>
            </a:r>
          </a:p>
          <a:p>
            <a:pPr>
              <a:buFont typeface="Wingdings" pitchFamily="2" charset="2"/>
              <a:buChar char="Ø"/>
            </a:pPr>
            <a:r>
              <a:rPr lang="fr-FR" dirty="0" smtClean="0">
                <a:effectLst>
                  <a:outerShdw blurRad="38100" dist="38100" dir="2700000" algn="tl">
                    <a:srgbClr val="000000">
                      <a:alpha val="43137"/>
                    </a:srgbClr>
                  </a:outerShdw>
                </a:effectLst>
              </a:rPr>
              <a:t>La fibrine est ensuite dissoute </a:t>
            </a:r>
            <a:r>
              <a:rPr lang="fr-FR" b="1" dirty="0" smtClean="0">
                <a:effectLst>
                  <a:outerShdw blurRad="38100" dist="38100" dir="2700000" algn="tl">
                    <a:srgbClr val="000000">
                      <a:alpha val="43137"/>
                    </a:srgbClr>
                  </a:outerShdw>
                </a:effectLst>
              </a:rPr>
              <a:t>(fibrinolyse) </a:t>
            </a:r>
            <a:endParaRPr lang="fr-FR"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712394" cy="1143000"/>
          </a:xfrm>
        </p:spPr>
        <p:txBody>
          <a:bodyPr>
            <a:normAutofit/>
          </a:bodyPr>
          <a:lstStyle/>
          <a:p>
            <a:r>
              <a:rPr lang="fr-FR" sz="4000" b="1" dirty="0" smtClean="0">
                <a:solidFill>
                  <a:srgbClr val="C00000"/>
                </a:solidFill>
                <a:latin typeface="Times New Roman" pitchFamily="18" charset="0"/>
                <a:cs typeface="Times New Roman" pitchFamily="18" charset="0"/>
              </a:rPr>
              <a:t>Hémostase primaire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285860"/>
            <a:ext cx="7786742" cy="4800600"/>
          </a:xfrm>
        </p:spPr>
        <p:txBody>
          <a:bodyPr>
            <a:normAutofit/>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Succession d’évènements aboutissant à la formation d’un agrégat de plaquettes sur la brèche vasculaire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Fait intervenir :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vaisseau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plaquettes et des récepteurs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Willebrand (circule lié au F.VIII)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Fibrinogène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274638"/>
            <a:ext cx="7933588" cy="939784"/>
          </a:xfrm>
        </p:spPr>
        <p:txBody>
          <a:bodyPr>
            <a:noAutofit/>
          </a:bodyPr>
          <a:lstStyle/>
          <a:p>
            <a:r>
              <a:rPr lang="fr-FR" sz="4000" b="1" dirty="0" smtClean="0">
                <a:solidFill>
                  <a:srgbClr val="C00000"/>
                </a:solidFill>
                <a:latin typeface="Times New Roman" pitchFamily="18" charset="0"/>
                <a:cs typeface="Times New Roman" pitchFamily="18" charset="0"/>
              </a:rPr>
              <a:t>Structure schématique d’un vaisseau</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428736"/>
            <a:ext cx="7929618" cy="5000660"/>
          </a:xfrm>
        </p:spPr>
        <p:txBody>
          <a:bodyPr>
            <a:normAutofit fontScale="85000" lnSpcReduction="1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La  cellule  endothéliale  est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non  thrombogène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elle  protège  </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de  l'activation  des  plaquettes,</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elle régule négativement la coagulation et synthétise des protéines du système fibrinolytique.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 sous-endothélium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est  thrombogène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il va permettre l'adhésion des plaquettes et l'activation de la coagulation.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Il est composé de macromolécules synthétisées par la cellule endothéliale sus-jacente :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collagènes,  microfibrilles,  fibronectine,  thrombospondine,  facteur  Willebrand, glycosaminoglycanes.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862150" cy="939784"/>
          </a:xfrm>
        </p:spPr>
        <p:txBody>
          <a:bodyPr>
            <a:normAutofit/>
          </a:bodyPr>
          <a:lstStyle/>
          <a:p>
            <a:r>
              <a:rPr lang="en-US" sz="4000" b="1" dirty="0" smtClean="0">
                <a:solidFill>
                  <a:srgbClr val="C00000"/>
                </a:solidFill>
                <a:latin typeface="Times New Roman" pitchFamily="18" charset="0"/>
                <a:cs typeface="Times New Roman" pitchFamily="18" charset="0"/>
              </a:rPr>
              <a:t>Hémostase primaire</a:t>
            </a:r>
            <a:endParaRPr lang="fr-FR" sz="4000" b="1" dirty="0">
              <a:solidFill>
                <a:srgbClr val="C00000"/>
              </a:solidFill>
              <a:latin typeface="Times New Roman" pitchFamily="18" charset="0"/>
              <a:cs typeface="Times New Roman" pitchFamily="18" charset="0"/>
            </a:endParaRPr>
          </a:p>
        </p:txBody>
      </p:sp>
      <p:grpSp>
        <p:nvGrpSpPr>
          <p:cNvPr id="4" name="Group 2"/>
          <p:cNvGrpSpPr>
            <a:grpSpLocks noGrp="1"/>
          </p:cNvGrpSpPr>
          <p:nvPr>
            <p:ph idx="1"/>
          </p:nvPr>
        </p:nvGrpSpPr>
        <p:grpSpPr bwMode="auto">
          <a:xfrm>
            <a:off x="642910" y="1142984"/>
            <a:ext cx="8501090" cy="1643074"/>
            <a:chOff x="192" y="137"/>
            <a:chExt cx="5268" cy="1128"/>
          </a:xfrm>
        </p:grpSpPr>
        <p:sp>
          <p:nvSpPr>
            <p:cNvPr id="5" name="Rectangle 3"/>
            <p:cNvSpPr>
              <a:spLocks noChangeArrowheads="1"/>
            </p:cNvSpPr>
            <p:nvPr/>
          </p:nvSpPr>
          <p:spPr bwMode="auto">
            <a:xfrm>
              <a:off x="384" y="449"/>
              <a:ext cx="5076" cy="672"/>
            </a:xfrm>
            <a:prstGeom prst="rect">
              <a:avLst/>
            </a:prstGeom>
            <a:solidFill>
              <a:srgbClr val="FFCCCC"/>
            </a:solidFill>
            <a:ln w="9525">
              <a:noFill/>
              <a:miter lim="800000"/>
              <a:headEnd/>
              <a:tailEnd/>
            </a:ln>
          </p:spPr>
          <p:txBody>
            <a:bodyPr/>
            <a:lstStyle/>
            <a:p>
              <a:endParaRPr lang="fr-FR" dirty="0"/>
            </a:p>
          </p:txBody>
        </p:sp>
        <p:sp>
          <p:nvSpPr>
            <p:cNvPr id="6" name="Rectangle 4"/>
            <p:cNvSpPr>
              <a:spLocks noChangeArrowheads="1"/>
            </p:cNvSpPr>
            <p:nvPr/>
          </p:nvSpPr>
          <p:spPr bwMode="auto">
            <a:xfrm>
              <a:off x="384" y="288"/>
              <a:ext cx="5076" cy="144"/>
            </a:xfrm>
            <a:prstGeom prst="rect">
              <a:avLst/>
            </a:prstGeom>
            <a:solidFill>
              <a:srgbClr val="C0C0C0"/>
            </a:solidFill>
            <a:ln w="9525">
              <a:noFill/>
              <a:miter lim="800000"/>
              <a:headEnd/>
              <a:tailEnd/>
            </a:ln>
          </p:spPr>
          <p:txBody>
            <a:bodyPr/>
            <a:lstStyle/>
            <a:p>
              <a:endParaRPr lang="fr-FR" dirty="0"/>
            </a:p>
          </p:txBody>
        </p:sp>
        <p:sp>
          <p:nvSpPr>
            <p:cNvPr id="7" name="Rectangle 5"/>
            <p:cNvSpPr>
              <a:spLocks noChangeArrowheads="1"/>
            </p:cNvSpPr>
            <p:nvPr/>
          </p:nvSpPr>
          <p:spPr bwMode="auto">
            <a:xfrm>
              <a:off x="384" y="1121"/>
              <a:ext cx="5076" cy="144"/>
            </a:xfrm>
            <a:prstGeom prst="rect">
              <a:avLst/>
            </a:prstGeom>
            <a:solidFill>
              <a:srgbClr val="C0C0C0"/>
            </a:solidFill>
            <a:ln w="9525">
              <a:noFill/>
              <a:miter lim="800000"/>
              <a:headEnd/>
              <a:tailEnd/>
            </a:ln>
          </p:spPr>
          <p:txBody>
            <a:bodyPr/>
            <a:lstStyle/>
            <a:p>
              <a:endParaRPr lang="fr-FR" dirty="0"/>
            </a:p>
          </p:txBody>
        </p:sp>
        <p:sp>
          <p:nvSpPr>
            <p:cNvPr id="8" name="Oval 6"/>
            <p:cNvSpPr>
              <a:spLocks noChangeArrowheads="1"/>
            </p:cNvSpPr>
            <p:nvPr/>
          </p:nvSpPr>
          <p:spPr bwMode="auto">
            <a:xfrm>
              <a:off x="1734" y="737"/>
              <a:ext cx="757" cy="193"/>
            </a:xfrm>
            <a:prstGeom prst="ellipse">
              <a:avLst/>
            </a:prstGeom>
            <a:solidFill>
              <a:srgbClr val="FF3300"/>
            </a:solidFill>
            <a:ln w="9525">
              <a:noFill/>
              <a:round/>
              <a:headEnd/>
              <a:tailEnd/>
            </a:ln>
          </p:spPr>
          <p:txBody>
            <a:bodyPr/>
            <a:lstStyle/>
            <a:p>
              <a:endParaRPr lang="fr-FR" dirty="0"/>
            </a:p>
          </p:txBody>
        </p:sp>
        <p:sp>
          <p:nvSpPr>
            <p:cNvPr id="9" name="Oval 7"/>
            <p:cNvSpPr>
              <a:spLocks noChangeArrowheads="1"/>
            </p:cNvSpPr>
            <p:nvPr/>
          </p:nvSpPr>
          <p:spPr bwMode="auto">
            <a:xfrm>
              <a:off x="4002" y="712"/>
              <a:ext cx="757" cy="193"/>
            </a:xfrm>
            <a:prstGeom prst="ellipse">
              <a:avLst/>
            </a:prstGeom>
            <a:solidFill>
              <a:srgbClr val="FF3300"/>
            </a:solidFill>
            <a:ln w="9525">
              <a:noFill/>
              <a:round/>
              <a:headEnd/>
              <a:tailEnd/>
            </a:ln>
          </p:spPr>
          <p:txBody>
            <a:bodyPr/>
            <a:lstStyle/>
            <a:p>
              <a:endParaRPr lang="fr-FR" dirty="0"/>
            </a:p>
          </p:txBody>
        </p:sp>
        <p:sp>
          <p:nvSpPr>
            <p:cNvPr id="10" name="Oval 8"/>
            <p:cNvSpPr>
              <a:spLocks noChangeArrowheads="1"/>
            </p:cNvSpPr>
            <p:nvPr/>
          </p:nvSpPr>
          <p:spPr bwMode="auto">
            <a:xfrm>
              <a:off x="2598" y="545"/>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11" name="Rectangle 9"/>
            <p:cNvSpPr>
              <a:spLocks noChangeArrowheads="1"/>
            </p:cNvSpPr>
            <p:nvPr/>
          </p:nvSpPr>
          <p:spPr bwMode="auto">
            <a:xfrm>
              <a:off x="1974" y="137"/>
              <a:ext cx="1837" cy="289"/>
            </a:xfrm>
            <a:prstGeom prst="rect">
              <a:avLst/>
            </a:prstGeom>
            <a:noFill/>
            <a:ln w="9525">
              <a:noFill/>
              <a:miter lim="800000"/>
              <a:headEnd/>
              <a:tailEnd/>
            </a:ln>
          </p:spPr>
          <p:txBody>
            <a:bodyPr/>
            <a:lstStyle/>
            <a:p>
              <a:endParaRPr lang="fr-FR" dirty="0"/>
            </a:p>
          </p:txBody>
        </p:sp>
        <p:grpSp>
          <p:nvGrpSpPr>
            <p:cNvPr id="12" name="Group 10"/>
            <p:cNvGrpSpPr>
              <a:grpSpLocks/>
            </p:cNvGrpSpPr>
            <p:nvPr/>
          </p:nvGrpSpPr>
          <p:grpSpPr bwMode="auto">
            <a:xfrm>
              <a:off x="3138" y="833"/>
              <a:ext cx="272" cy="146"/>
              <a:chOff x="3378" y="1560"/>
              <a:chExt cx="272" cy="146"/>
            </a:xfrm>
          </p:grpSpPr>
          <p:grpSp>
            <p:nvGrpSpPr>
              <p:cNvPr id="29" name="Group 11"/>
              <p:cNvGrpSpPr>
                <a:grpSpLocks/>
              </p:cNvGrpSpPr>
              <p:nvPr/>
            </p:nvGrpSpPr>
            <p:grpSpPr bwMode="auto">
              <a:xfrm>
                <a:off x="3378" y="1560"/>
                <a:ext cx="272" cy="146"/>
                <a:chOff x="3378" y="1560"/>
                <a:chExt cx="272" cy="146"/>
              </a:xfrm>
            </p:grpSpPr>
            <p:pic>
              <p:nvPicPr>
                <p:cNvPr id="31" name="Picture 12"/>
                <p:cNvPicPr>
                  <a:picLocks noChangeAspect="1" noChangeArrowheads="1"/>
                </p:cNvPicPr>
                <p:nvPr/>
              </p:nvPicPr>
              <p:blipFill>
                <a:blip r:embed="rId3" cstate="print"/>
                <a:srcRect/>
                <a:stretch>
                  <a:fillRect/>
                </a:stretch>
              </p:blipFill>
              <p:spPr bwMode="auto">
                <a:xfrm>
                  <a:off x="3378" y="1560"/>
                  <a:ext cx="272" cy="146"/>
                </a:xfrm>
                <a:prstGeom prst="rect">
                  <a:avLst/>
                </a:prstGeom>
                <a:noFill/>
                <a:ln w="9525">
                  <a:noFill/>
                  <a:miter lim="800000"/>
                  <a:headEnd/>
                  <a:tailEnd/>
                </a:ln>
              </p:spPr>
            </p:pic>
            <p:sp>
              <p:nvSpPr>
                <p:cNvPr id="32" name="Freeform 13"/>
                <p:cNvSpPr>
                  <a:spLocks/>
                </p:cNvSpPr>
                <p:nvPr/>
              </p:nvSpPr>
              <p:spPr bwMode="auto">
                <a:xfrm>
                  <a:off x="3378" y="1560"/>
                  <a:ext cx="270" cy="144"/>
                </a:xfrm>
                <a:custGeom>
                  <a:avLst/>
                  <a:gdLst>
                    <a:gd name="T0" fmla="*/ 135 w 270"/>
                    <a:gd name="T1" fmla="*/ 0 h 144"/>
                    <a:gd name="T2" fmla="*/ 108 w 270"/>
                    <a:gd name="T3" fmla="*/ 1 h 144"/>
                    <a:gd name="T4" fmla="*/ 82 w 270"/>
                    <a:gd name="T5" fmla="*/ 6 h 144"/>
                    <a:gd name="T6" fmla="*/ 59 w 270"/>
                    <a:gd name="T7" fmla="*/ 12 h 144"/>
                    <a:gd name="T8" fmla="*/ 39 w 270"/>
                    <a:gd name="T9" fmla="*/ 21 h 144"/>
                    <a:gd name="T10" fmla="*/ 31 w 270"/>
                    <a:gd name="T11" fmla="*/ 26 h 144"/>
                    <a:gd name="T12" fmla="*/ 23 w 270"/>
                    <a:gd name="T13" fmla="*/ 32 h 144"/>
                    <a:gd name="T14" fmla="*/ 16 w 270"/>
                    <a:gd name="T15" fmla="*/ 38 h 144"/>
                    <a:gd name="T16" fmla="*/ 11 w 270"/>
                    <a:gd name="T17" fmla="*/ 44 h 144"/>
                    <a:gd name="T18" fmla="*/ 6 w 270"/>
                    <a:gd name="T19" fmla="*/ 51 h 144"/>
                    <a:gd name="T20" fmla="*/ 3 w 270"/>
                    <a:gd name="T21" fmla="*/ 57 h 144"/>
                    <a:gd name="T22" fmla="*/ 1 w 270"/>
                    <a:gd name="T23" fmla="*/ 65 h 144"/>
                    <a:gd name="T24" fmla="*/ 0 w 270"/>
                    <a:gd name="T25" fmla="*/ 72 h 144"/>
                    <a:gd name="T26" fmla="*/ 1 w 270"/>
                    <a:gd name="T27" fmla="*/ 79 h 144"/>
                    <a:gd name="T28" fmla="*/ 3 w 270"/>
                    <a:gd name="T29" fmla="*/ 87 h 144"/>
                    <a:gd name="T30" fmla="*/ 6 w 270"/>
                    <a:gd name="T31" fmla="*/ 94 h 144"/>
                    <a:gd name="T32" fmla="*/ 11 w 270"/>
                    <a:gd name="T33" fmla="*/ 100 h 144"/>
                    <a:gd name="T34" fmla="*/ 16 w 270"/>
                    <a:gd name="T35" fmla="*/ 106 h 144"/>
                    <a:gd name="T36" fmla="*/ 23 w 270"/>
                    <a:gd name="T37" fmla="*/ 112 h 144"/>
                    <a:gd name="T38" fmla="*/ 31 w 270"/>
                    <a:gd name="T39" fmla="*/ 118 h 144"/>
                    <a:gd name="T40" fmla="*/ 39 w 270"/>
                    <a:gd name="T41" fmla="*/ 123 h 144"/>
                    <a:gd name="T42" fmla="*/ 59 w 270"/>
                    <a:gd name="T43" fmla="*/ 132 h 144"/>
                    <a:gd name="T44" fmla="*/ 82 w 270"/>
                    <a:gd name="T45" fmla="*/ 138 h 144"/>
                    <a:gd name="T46" fmla="*/ 108 w 270"/>
                    <a:gd name="T47" fmla="*/ 143 h 144"/>
                    <a:gd name="T48" fmla="*/ 135 w 270"/>
                    <a:gd name="T49" fmla="*/ 144 h 144"/>
                    <a:gd name="T50" fmla="*/ 162 w 270"/>
                    <a:gd name="T51" fmla="*/ 143 h 144"/>
                    <a:gd name="T52" fmla="*/ 188 w 270"/>
                    <a:gd name="T53" fmla="*/ 138 h 144"/>
                    <a:gd name="T54" fmla="*/ 211 w 270"/>
                    <a:gd name="T55" fmla="*/ 132 h 144"/>
                    <a:gd name="T56" fmla="*/ 231 w 270"/>
                    <a:gd name="T57" fmla="*/ 123 h 144"/>
                    <a:gd name="T58" fmla="*/ 239 w 270"/>
                    <a:gd name="T59" fmla="*/ 118 h 144"/>
                    <a:gd name="T60" fmla="*/ 247 w 270"/>
                    <a:gd name="T61" fmla="*/ 112 h 144"/>
                    <a:gd name="T62" fmla="*/ 254 w 270"/>
                    <a:gd name="T63" fmla="*/ 106 h 144"/>
                    <a:gd name="T64" fmla="*/ 259 w 270"/>
                    <a:gd name="T65" fmla="*/ 100 h 144"/>
                    <a:gd name="T66" fmla="*/ 264 w 270"/>
                    <a:gd name="T67" fmla="*/ 94 h 144"/>
                    <a:gd name="T68" fmla="*/ 267 w 270"/>
                    <a:gd name="T69" fmla="*/ 87 h 144"/>
                    <a:gd name="T70" fmla="*/ 269 w 270"/>
                    <a:gd name="T71" fmla="*/ 79 h 144"/>
                    <a:gd name="T72" fmla="*/ 270 w 270"/>
                    <a:gd name="T73" fmla="*/ 72 h 144"/>
                    <a:gd name="T74" fmla="*/ 269 w 270"/>
                    <a:gd name="T75" fmla="*/ 65 h 144"/>
                    <a:gd name="T76" fmla="*/ 267 w 270"/>
                    <a:gd name="T77" fmla="*/ 57 h 144"/>
                    <a:gd name="T78" fmla="*/ 264 w 270"/>
                    <a:gd name="T79" fmla="*/ 51 h 144"/>
                    <a:gd name="T80" fmla="*/ 259 w 270"/>
                    <a:gd name="T81" fmla="*/ 44 h 144"/>
                    <a:gd name="T82" fmla="*/ 254 w 270"/>
                    <a:gd name="T83" fmla="*/ 38 h 144"/>
                    <a:gd name="T84" fmla="*/ 247 w 270"/>
                    <a:gd name="T85" fmla="*/ 32 h 144"/>
                    <a:gd name="T86" fmla="*/ 239 w 270"/>
                    <a:gd name="T87" fmla="*/ 26 h 144"/>
                    <a:gd name="T88" fmla="*/ 231 w 270"/>
                    <a:gd name="T89" fmla="*/ 21 h 144"/>
                    <a:gd name="T90" fmla="*/ 211 w 270"/>
                    <a:gd name="T91" fmla="*/ 12 h 144"/>
                    <a:gd name="T92" fmla="*/ 188 w 270"/>
                    <a:gd name="T93" fmla="*/ 6 h 144"/>
                    <a:gd name="T94" fmla="*/ 162 w 270"/>
                    <a:gd name="T95" fmla="*/ 1 h 144"/>
                    <a:gd name="T96" fmla="*/ 135 w 270"/>
                    <a:gd name="T97" fmla="*/ 0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0"/>
                    <a:gd name="T148" fmla="*/ 0 h 144"/>
                    <a:gd name="T149" fmla="*/ 270 w 27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0" h="144">
                      <a:moveTo>
                        <a:pt x="135" y="0"/>
                      </a:moveTo>
                      <a:lnTo>
                        <a:pt x="108" y="1"/>
                      </a:lnTo>
                      <a:lnTo>
                        <a:pt x="82" y="6"/>
                      </a:lnTo>
                      <a:lnTo>
                        <a:pt x="59" y="12"/>
                      </a:lnTo>
                      <a:lnTo>
                        <a:pt x="39" y="21"/>
                      </a:lnTo>
                      <a:lnTo>
                        <a:pt x="31" y="26"/>
                      </a:lnTo>
                      <a:lnTo>
                        <a:pt x="23" y="32"/>
                      </a:lnTo>
                      <a:lnTo>
                        <a:pt x="16" y="38"/>
                      </a:lnTo>
                      <a:lnTo>
                        <a:pt x="11" y="44"/>
                      </a:lnTo>
                      <a:lnTo>
                        <a:pt x="6" y="51"/>
                      </a:lnTo>
                      <a:lnTo>
                        <a:pt x="3" y="57"/>
                      </a:lnTo>
                      <a:lnTo>
                        <a:pt x="1" y="65"/>
                      </a:lnTo>
                      <a:lnTo>
                        <a:pt x="0" y="72"/>
                      </a:lnTo>
                      <a:lnTo>
                        <a:pt x="1" y="79"/>
                      </a:lnTo>
                      <a:lnTo>
                        <a:pt x="3" y="87"/>
                      </a:lnTo>
                      <a:lnTo>
                        <a:pt x="6" y="94"/>
                      </a:lnTo>
                      <a:lnTo>
                        <a:pt x="11" y="100"/>
                      </a:lnTo>
                      <a:lnTo>
                        <a:pt x="16" y="106"/>
                      </a:lnTo>
                      <a:lnTo>
                        <a:pt x="23" y="112"/>
                      </a:lnTo>
                      <a:lnTo>
                        <a:pt x="31" y="118"/>
                      </a:lnTo>
                      <a:lnTo>
                        <a:pt x="39" y="123"/>
                      </a:lnTo>
                      <a:lnTo>
                        <a:pt x="59" y="132"/>
                      </a:lnTo>
                      <a:lnTo>
                        <a:pt x="82" y="138"/>
                      </a:lnTo>
                      <a:lnTo>
                        <a:pt x="108" y="143"/>
                      </a:lnTo>
                      <a:lnTo>
                        <a:pt x="135" y="144"/>
                      </a:lnTo>
                      <a:lnTo>
                        <a:pt x="162" y="143"/>
                      </a:lnTo>
                      <a:lnTo>
                        <a:pt x="188" y="138"/>
                      </a:lnTo>
                      <a:lnTo>
                        <a:pt x="211" y="132"/>
                      </a:lnTo>
                      <a:lnTo>
                        <a:pt x="231" y="123"/>
                      </a:lnTo>
                      <a:lnTo>
                        <a:pt x="239" y="118"/>
                      </a:lnTo>
                      <a:lnTo>
                        <a:pt x="247" y="112"/>
                      </a:lnTo>
                      <a:lnTo>
                        <a:pt x="254" y="106"/>
                      </a:lnTo>
                      <a:lnTo>
                        <a:pt x="259" y="100"/>
                      </a:lnTo>
                      <a:lnTo>
                        <a:pt x="264" y="94"/>
                      </a:lnTo>
                      <a:lnTo>
                        <a:pt x="267" y="87"/>
                      </a:lnTo>
                      <a:lnTo>
                        <a:pt x="269" y="79"/>
                      </a:lnTo>
                      <a:lnTo>
                        <a:pt x="270" y="72"/>
                      </a:lnTo>
                      <a:lnTo>
                        <a:pt x="269" y="65"/>
                      </a:lnTo>
                      <a:lnTo>
                        <a:pt x="267" y="57"/>
                      </a:lnTo>
                      <a:lnTo>
                        <a:pt x="264" y="51"/>
                      </a:lnTo>
                      <a:lnTo>
                        <a:pt x="259" y="44"/>
                      </a:lnTo>
                      <a:lnTo>
                        <a:pt x="254" y="38"/>
                      </a:lnTo>
                      <a:lnTo>
                        <a:pt x="247" y="32"/>
                      </a:lnTo>
                      <a:lnTo>
                        <a:pt x="239" y="26"/>
                      </a:lnTo>
                      <a:lnTo>
                        <a:pt x="231" y="21"/>
                      </a:lnTo>
                      <a:lnTo>
                        <a:pt x="211" y="12"/>
                      </a:lnTo>
                      <a:lnTo>
                        <a:pt x="188" y="6"/>
                      </a:lnTo>
                      <a:lnTo>
                        <a:pt x="162" y="1"/>
                      </a:lnTo>
                      <a:lnTo>
                        <a:pt x="135" y="0"/>
                      </a:lnTo>
                      <a:close/>
                    </a:path>
                  </a:pathLst>
                </a:custGeom>
                <a:noFill/>
                <a:ln w="0">
                  <a:solidFill>
                    <a:srgbClr val="FFFFFF"/>
                  </a:solidFill>
                  <a:round/>
                  <a:headEnd/>
                  <a:tailEnd/>
                </a:ln>
              </p:spPr>
              <p:txBody>
                <a:bodyPr/>
                <a:lstStyle/>
                <a:p>
                  <a:endParaRPr lang="fr-FR" dirty="0"/>
                </a:p>
              </p:txBody>
            </p:sp>
            <p:sp>
              <p:nvSpPr>
                <p:cNvPr id="33" name="Oval 14"/>
                <p:cNvSpPr>
                  <a:spLocks noChangeArrowheads="1"/>
                </p:cNvSpPr>
                <p:nvPr/>
              </p:nvSpPr>
              <p:spPr bwMode="auto">
                <a:xfrm>
                  <a:off x="3378" y="1560"/>
                  <a:ext cx="271" cy="145"/>
                </a:xfrm>
                <a:prstGeom prst="ellipse">
                  <a:avLst/>
                </a:prstGeom>
                <a:solidFill>
                  <a:srgbClr val="000000"/>
                </a:solidFill>
                <a:ln w="9525">
                  <a:noFill/>
                  <a:round/>
                  <a:headEnd/>
                  <a:tailEnd/>
                </a:ln>
              </p:spPr>
              <p:txBody>
                <a:bodyPr/>
                <a:lstStyle/>
                <a:p>
                  <a:endParaRPr lang="fr-FR" dirty="0"/>
                </a:p>
              </p:txBody>
            </p:sp>
            <p:pic>
              <p:nvPicPr>
                <p:cNvPr id="34" name="Picture 15"/>
                <p:cNvPicPr>
                  <a:picLocks noChangeAspect="1" noChangeArrowheads="1"/>
                </p:cNvPicPr>
                <p:nvPr/>
              </p:nvPicPr>
              <p:blipFill>
                <a:blip r:embed="rId3" cstate="print"/>
                <a:srcRect/>
                <a:stretch>
                  <a:fillRect/>
                </a:stretch>
              </p:blipFill>
              <p:spPr bwMode="auto">
                <a:xfrm>
                  <a:off x="3378" y="1560"/>
                  <a:ext cx="272" cy="146"/>
                </a:xfrm>
                <a:prstGeom prst="rect">
                  <a:avLst/>
                </a:prstGeom>
                <a:noFill/>
                <a:ln w="9525">
                  <a:noFill/>
                  <a:miter lim="800000"/>
                  <a:headEnd/>
                  <a:tailEnd/>
                </a:ln>
              </p:spPr>
            </p:pic>
          </p:grpSp>
          <p:sp>
            <p:nvSpPr>
              <p:cNvPr id="30" name="Oval 16"/>
              <p:cNvSpPr>
                <a:spLocks noChangeArrowheads="1"/>
              </p:cNvSpPr>
              <p:nvPr/>
            </p:nvSpPr>
            <p:spPr bwMode="auto">
              <a:xfrm>
                <a:off x="3378" y="1560"/>
                <a:ext cx="271" cy="145"/>
              </a:xfrm>
              <a:prstGeom prst="ellipse">
                <a:avLst/>
              </a:prstGeom>
              <a:noFill/>
              <a:ln w="9525">
                <a:solidFill>
                  <a:srgbClr val="B2B2B2"/>
                </a:solidFill>
                <a:round/>
                <a:headEnd/>
                <a:tailEnd/>
              </a:ln>
            </p:spPr>
            <p:txBody>
              <a:bodyPr/>
              <a:lstStyle/>
              <a:p>
                <a:endParaRPr lang="fr-FR" dirty="0"/>
              </a:p>
            </p:txBody>
          </p:sp>
        </p:grpSp>
        <p:grpSp>
          <p:nvGrpSpPr>
            <p:cNvPr id="13" name="Group 17"/>
            <p:cNvGrpSpPr>
              <a:grpSpLocks/>
            </p:cNvGrpSpPr>
            <p:nvPr/>
          </p:nvGrpSpPr>
          <p:grpSpPr bwMode="auto">
            <a:xfrm>
              <a:off x="1734" y="545"/>
              <a:ext cx="272" cy="146"/>
              <a:chOff x="1974" y="1272"/>
              <a:chExt cx="272" cy="146"/>
            </a:xfrm>
          </p:grpSpPr>
          <p:grpSp>
            <p:nvGrpSpPr>
              <p:cNvPr id="23" name="Group 18"/>
              <p:cNvGrpSpPr>
                <a:grpSpLocks/>
              </p:cNvGrpSpPr>
              <p:nvPr/>
            </p:nvGrpSpPr>
            <p:grpSpPr bwMode="auto">
              <a:xfrm>
                <a:off x="1974" y="1272"/>
                <a:ext cx="272" cy="146"/>
                <a:chOff x="1974" y="1272"/>
                <a:chExt cx="272" cy="146"/>
              </a:xfrm>
            </p:grpSpPr>
            <p:pic>
              <p:nvPicPr>
                <p:cNvPr id="25" name="Picture 19"/>
                <p:cNvPicPr>
                  <a:picLocks noChangeAspect="1" noChangeArrowheads="1"/>
                </p:cNvPicPr>
                <p:nvPr/>
              </p:nvPicPr>
              <p:blipFill>
                <a:blip r:embed="rId3" cstate="print"/>
                <a:srcRect/>
                <a:stretch>
                  <a:fillRect/>
                </a:stretch>
              </p:blipFill>
              <p:spPr bwMode="auto">
                <a:xfrm>
                  <a:off x="1974" y="1272"/>
                  <a:ext cx="272" cy="146"/>
                </a:xfrm>
                <a:prstGeom prst="rect">
                  <a:avLst/>
                </a:prstGeom>
                <a:noFill/>
                <a:ln w="9525">
                  <a:noFill/>
                  <a:miter lim="800000"/>
                  <a:headEnd/>
                  <a:tailEnd/>
                </a:ln>
              </p:spPr>
            </p:pic>
            <p:sp>
              <p:nvSpPr>
                <p:cNvPr id="26" name="Freeform 20"/>
                <p:cNvSpPr>
                  <a:spLocks/>
                </p:cNvSpPr>
                <p:nvPr/>
              </p:nvSpPr>
              <p:spPr bwMode="auto">
                <a:xfrm>
                  <a:off x="1974" y="1272"/>
                  <a:ext cx="270" cy="144"/>
                </a:xfrm>
                <a:custGeom>
                  <a:avLst/>
                  <a:gdLst>
                    <a:gd name="T0" fmla="*/ 135 w 270"/>
                    <a:gd name="T1" fmla="*/ 0 h 144"/>
                    <a:gd name="T2" fmla="*/ 108 w 270"/>
                    <a:gd name="T3" fmla="*/ 1 h 144"/>
                    <a:gd name="T4" fmla="*/ 82 w 270"/>
                    <a:gd name="T5" fmla="*/ 6 h 144"/>
                    <a:gd name="T6" fmla="*/ 59 w 270"/>
                    <a:gd name="T7" fmla="*/ 12 h 144"/>
                    <a:gd name="T8" fmla="*/ 39 w 270"/>
                    <a:gd name="T9" fmla="*/ 21 h 144"/>
                    <a:gd name="T10" fmla="*/ 31 w 270"/>
                    <a:gd name="T11" fmla="*/ 26 h 144"/>
                    <a:gd name="T12" fmla="*/ 23 w 270"/>
                    <a:gd name="T13" fmla="*/ 32 h 144"/>
                    <a:gd name="T14" fmla="*/ 16 w 270"/>
                    <a:gd name="T15" fmla="*/ 38 h 144"/>
                    <a:gd name="T16" fmla="*/ 11 w 270"/>
                    <a:gd name="T17" fmla="*/ 44 h 144"/>
                    <a:gd name="T18" fmla="*/ 6 w 270"/>
                    <a:gd name="T19" fmla="*/ 51 h 144"/>
                    <a:gd name="T20" fmla="*/ 3 w 270"/>
                    <a:gd name="T21" fmla="*/ 57 h 144"/>
                    <a:gd name="T22" fmla="*/ 1 w 270"/>
                    <a:gd name="T23" fmla="*/ 65 h 144"/>
                    <a:gd name="T24" fmla="*/ 0 w 270"/>
                    <a:gd name="T25" fmla="*/ 72 h 144"/>
                    <a:gd name="T26" fmla="*/ 1 w 270"/>
                    <a:gd name="T27" fmla="*/ 79 h 144"/>
                    <a:gd name="T28" fmla="*/ 3 w 270"/>
                    <a:gd name="T29" fmla="*/ 87 h 144"/>
                    <a:gd name="T30" fmla="*/ 6 w 270"/>
                    <a:gd name="T31" fmla="*/ 94 h 144"/>
                    <a:gd name="T32" fmla="*/ 11 w 270"/>
                    <a:gd name="T33" fmla="*/ 100 h 144"/>
                    <a:gd name="T34" fmla="*/ 16 w 270"/>
                    <a:gd name="T35" fmla="*/ 106 h 144"/>
                    <a:gd name="T36" fmla="*/ 23 w 270"/>
                    <a:gd name="T37" fmla="*/ 112 h 144"/>
                    <a:gd name="T38" fmla="*/ 31 w 270"/>
                    <a:gd name="T39" fmla="*/ 118 h 144"/>
                    <a:gd name="T40" fmla="*/ 39 w 270"/>
                    <a:gd name="T41" fmla="*/ 123 h 144"/>
                    <a:gd name="T42" fmla="*/ 59 w 270"/>
                    <a:gd name="T43" fmla="*/ 132 h 144"/>
                    <a:gd name="T44" fmla="*/ 82 w 270"/>
                    <a:gd name="T45" fmla="*/ 138 h 144"/>
                    <a:gd name="T46" fmla="*/ 108 w 270"/>
                    <a:gd name="T47" fmla="*/ 143 h 144"/>
                    <a:gd name="T48" fmla="*/ 135 w 270"/>
                    <a:gd name="T49" fmla="*/ 144 h 144"/>
                    <a:gd name="T50" fmla="*/ 162 w 270"/>
                    <a:gd name="T51" fmla="*/ 143 h 144"/>
                    <a:gd name="T52" fmla="*/ 188 w 270"/>
                    <a:gd name="T53" fmla="*/ 138 h 144"/>
                    <a:gd name="T54" fmla="*/ 211 w 270"/>
                    <a:gd name="T55" fmla="*/ 132 h 144"/>
                    <a:gd name="T56" fmla="*/ 231 w 270"/>
                    <a:gd name="T57" fmla="*/ 123 h 144"/>
                    <a:gd name="T58" fmla="*/ 239 w 270"/>
                    <a:gd name="T59" fmla="*/ 118 h 144"/>
                    <a:gd name="T60" fmla="*/ 247 w 270"/>
                    <a:gd name="T61" fmla="*/ 112 h 144"/>
                    <a:gd name="T62" fmla="*/ 254 w 270"/>
                    <a:gd name="T63" fmla="*/ 106 h 144"/>
                    <a:gd name="T64" fmla="*/ 259 w 270"/>
                    <a:gd name="T65" fmla="*/ 100 h 144"/>
                    <a:gd name="T66" fmla="*/ 264 w 270"/>
                    <a:gd name="T67" fmla="*/ 94 h 144"/>
                    <a:gd name="T68" fmla="*/ 267 w 270"/>
                    <a:gd name="T69" fmla="*/ 87 h 144"/>
                    <a:gd name="T70" fmla="*/ 269 w 270"/>
                    <a:gd name="T71" fmla="*/ 79 h 144"/>
                    <a:gd name="T72" fmla="*/ 270 w 270"/>
                    <a:gd name="T73" fmla="*/ 72 h 144"/>
                    <a:gd name="T74" fmla="*/ 269 w 270"/>
                    <a:gd name="T75" fmla="*/ 65 h 144"/>
                    <a:gd name="T76" fmla="*/ 267 w 270"/>
                    <a:gd name="T77" fmla="*/ 57 h 144"/>
                    <a:gd name="T78" fmla="*/ 264 w 270"/>
                    <a:gd name="T79" fmla="*/ 51 h 144"/>
                    <a:gd name="T80" fmla="*/ 259 w 270"/>
                    <a:gd name="T81" fmla="*/ 44 h 144"/>
                    <a:gd name="T82" fmla="*/ 254 w 270"/>
                    <a:gd name="T83" fmla="*/ 38 h 144"/>
                    <a:gd name="T84" fmla="*/ 247 w 270"/>
                    <a:gd name="T85" fmla="*/ 32 h 144"/>
                    <a:gd name="T86" fmla="*/ 239 w 270"/>
                    <a:gd name="T87" fmla="*/ 26 h 144"/>
                    <a:gd name="T88" fmla="*/ 231 w 270"/>
                    <a:gd name="T89" fmla="*/ 21 h 144"/>
                    <a:gd name="T90" fmla="*/ 211 w 270"/>
                    <a:gd name="T91" fmla="*/ 12 h 144"/>
                    <a:gd name="T92" fmla="*/ 188 w 270"/>
                    <a:gd name="T93" fmla="*/ 6 h 144"/>
                    <a:gd name="T94" fmla="*/ 162 w 270"/>
                    <a:gd name="T95" fmla="*/ 1 h 144"/>
                    <a:gd name="T96" fmla="*/ 135 w 270"/>
                    <a:gd name="T97" fmla="*/ 0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0"/>
                    <a:gd name="T148" fmla="*/ 0 h 144"/>
                    <a:gd name="T149" fmla="*/ 270 w 27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0" h="144">
                      <a:moveTo>
                        <a:pt x="135" y="0"/>
                      </a:moveTo>
                      <a:lnTo>
                        <a:pt x="108" y="1"/>
                      </a:lnTo>
                      <a:lnTo>
                        <a:pt x="82" y="6"/>
                      </a:lnTo>
                      <a:lnTo>
                        <a:pt x="59" y="12"/>
                      </a:lnTo>
                      <a:lnTo>
                        <a:pt x="39" y="21"/>
                      </a:lnTo>
                      <a:lnTo>
                        <a:pt x="31" y="26"/>
                      </a:lnTo>
                      <a:lnTo>
                        <a:pt x="23" y="32"/>
                      </a:lnTo>
                      <a:lnTo>
                        <a:pt x="16" y="38"/>
                      </a:lnTo>
                      <a:lnTo>
                        <a:pt x="11" y="44"/>
                      </a:lnTo>
                      <a:lnTo>
                        <a:pt x="6" y="51"/>
                      </a:lnTo>
                      <a:lnTo>
                        <a:pt x="3" y="57"/>
                      </a:lnTo>
                      <a:lnTo>
                        <a:pt x="1" y="65"/>
                      </a:lnTo>
                      <a:lnTo>
                        <a:pt x="0" y="72"/>
                      </a:lnTo>
                      <a:lnTo>
                        <a:pt x="1" y="79"/>
                      </a:lnTo>
                      <a:lnTo>
                        <a:pt x="3" y="87"/>
                      </a:lnTo>
                      <a:lnTo>
                        <a:pt x="6" y="94"/>
                      </a:lnTo>
                      <a:lnTo>
                        <a:pt x="11" y="100"/>
                      </a:lnTo>
                      <a:lnTo>
                        <a:pt x="16" y="106"/>
                      </a:lnTo>
                      <a:lnTo>
                        <a:pt x="23" y="112"/>
                      </a:lnTo>
                      <a:lnTo>
                        <a:pt x="31" y="118"/>
                      </a:lnTo>
                      <a:lnTo>
                        <a:pt x="39" y="123"/>
                      </a:lnTo>
                      <a:lnTo>
                        <a:pt x="59" y="132"/>
                      </a:lnTo>
                      <a:lnTo>
                        <a:pt x="82" y="138"/>
                      </a:lnTo>
                      <a:lnTo>
                        <a:pt x="108" y="143"/>
                      </a:lnTo>
                      <a:lnTo>
                        <a:pt x="135" y="144"/>
                      </a:lnTo>
                      <a:lnTo>
                        <a:pt x="162" y="143"/>
                      </a:lnTo>
                      <a:lnTo>
                        <a:pt x="188" y="138"/>
                      </a:lnTo>
                      <a:lnTo>
                        <a:pt x="211" y="132"/>
                      </a:lnTo>
                      <a:lnTo>
                        <a:pt x="231" y="123"/>
                      </a:lnTo>
                      <a:lnTo>
                        <a:pt x="239" y="118"/>
                      </a:lnTo>
                      <a:lnTo>
                        <a:pt x="247" y="112"/>
                      </a:lnTo>
                      <a:lnTo>
                        <a:pt x="254" y="106"/>
                      </a:lnTo>
                      <a:lnTo>
                        <a:pt x="259" y="100"/>
                      </a:lnTo>
                      <a:lnTo>
                        <a:pt x="264" y="94"/>
                      </a:lnTo>
                      <a:lnTo>
                        <a:pt x="267" y="87"/>
                      </a:lnTo>
                      <a:lnTo>
                        <a:pt x="269" y="79"/>
                      </a:lnTo>
                      <a:lnTo>
                        <a:pt x="270" y="72"/>
                      </a:lnTo>
                      <a:lnTo>
                        <a:pt x="269" y="65"/>
                      </a:lnTo>
                      <a:lnTo>
                        <a:pt x="267" y="57"/>
                      </a:lnTo>
                      <a:lnTo>
                        <a:pt x="264" y="51"/>
                      </a:lnTo>
                      <a:lnTo>
                        <a:pt x="259" y="44"/>
                      </a:lnTo>
                      <a:lnTo>
                        <a:pt x="254" y="38"/>
                      </a:lnTo>
                      <a:lnTo>
                        <a:pt x="247" y="32"/>
                      </a:lnTo>
                      <a:lnTo>
                        <a:pt x="239" y="26"/>
                      </a:lnTo>
                      <a:lnTo>
                        <a:pt x="231" y="21"/>
                      </a:lnTo>
                      <a:lnTo>
                        <a:pt x="211" y="12"/>
                      </a:lnTo>
                      <a:lnTo>
                        <a:pt x="188" y="6"/>
                      </a:lnTo>
                      <a:lnTo>
                        <a:pt x="162" y="1"/>
                      </a:lnTo>
                      <a:lnTo>
                        <a:pt x="135" y="0"/>
                      </a:lnTo>
                      <a:close/>
                    </a:path>
                  </a:pathLst>
                </a:custGeom>
                <a:noFill/>
                <a:ln w="0">
                  <a:solidFill>
                    <a:srgbClr val="FFFFFF"/>
                  </a:solidFill>
                  <a:round/>
                  <a:headEnd/>
                  <a:tailEnd/>
                </a:ln>
              </p:spPr>
              <p:txBody>
                <a:bodyPr/>
                <a:lstStyle/>
                <a:p>
                  <a:endParaRPr lang="fr-FR" dirty="0"/>
                </a:p>
              </p:txBody>
            </p:sp>
            <p:sp>
              <p:nvSpPr>
                <p:cNvPr id="27" name="Oval 21"/>
                <p:cNvSpPr>
                  <a:spLocks noChangeArrowheads="1"/>
                </p:cNvSpPr>
                <p:nvPr/>
              </p:nvSpPr>
              <p:spPr bwMode="auto">
                <a:xfrm>
                  <a:off x="1974" y="1272"/>
                  <a:ext cx="271" cy="145"/>
                </a:xfrm>
                <a:prstGeom prst="ellipse">
                  <a:avLst/>
                </a:prstGeom>
                <a:solidFill>
                  <a:srgbClr val="000000"/>
                </a:solidFill>
                <a:ln w="9525">
                  <a:noFill/>
                  <a:round/>
                  <a:headEnd/>
                  <a:tailEnd/>
                </a:ln>
              </p:spPr>
              <p:txBody>
                <a:bodyPr/>
                <a:lstStyle/>
                <a:p>
                  <a:endParaRPr lang="fr-FR" dirty="0"/>
                </a:p>
              </p:txBody>
            </p:sp>
            <p:pic>
              <p:nvPicPr>
                <p:cNvPr id="28" name="Picture 22"/>
                <p:cNvPicPr>
                  <a:picLocks noChangeAspect="1" noChangeArrowheads="1"/>
                </p:cNvPicPr>
                <p:nvPr/>
              </p:nvPicPr>
              <p:blipFill>
                <a:blip r:embed="rId3" cstate="print"/>
                <a:srcRect/>
                <a:stretch>
                  <a:fillRect/>
                </a:stretch>
              </p:blipFill>
              <p:spPr bwMode="auto">
                <a:xfrm>
                  <a:off x="1974" y="1272"/>
                  <a:ext cx="272" cy="146"/>
                </a:xfrm>
                <a:prstGeom prst="rect">
                  <a:avLst/>
                </a:prstGeom>
                <a:noFill/>
                <a:ln w="9525">
                  <a:noFill/>
                  <a:miter lim="800000"/>
                  <a:headEnd/>
                  <a:tailEnd/>
                </a:ln>
              </p:spPr>
            </p:pic>
          </p:grpSp>
          <p:sp>
            <p:nvSpPr>
              <p:cNvPr id="24" name="Oval 23"/>
              <p:cNvSpPr>
                <a:spLocks noChangeArrowheads="1"/>
              </p:cNvSpPr>
              <p:nvPr/>
            </p:nvSpPr>
            <p:spPr bwMode="auto">
              <a:xfrm>
                <a:off x="1974" y="1272"/>
                <a:ext cx="271" cy="145"/>
              </a:xfrm>
              <a:prstGeom prst="ellipse">
                <a:avLst/>
              </a:prstGeom>
              <a:noFill/>
              <a:ln w="9525">
                <a:solidFill>
                  <a:srgbClr val="B2B2B2"/>
                </a:solidFill>
                <a:round/>
                <a:headEnd/>
                <a:tailEnd/>
              </a:ln>
            </p:spPr>
            <p:txBody>
              <a:bodyPr/>
              <a:lstStyle/>
              <a:p>
                <a:endParaRPr lang="fr-FR" dirty="0"/>
              </a:p>
            </p:txBody>
          </p:sp>
        </p:grpSp>
        <p:sp>
          <p:nvSpPr>
            <p:cNvPr id="14" name="Oval 24"/>
            <p:cNvSpPr>
              <a:spLocks noChangeArrowheads="1"/>
            </p:cNvSpPr>
            <p:nvPr/>
          </p:nvSpPr>
          <p:spPr bwMode="auto">
            <a:xfrm>
              <a:off x="1302" y="545"/>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15" name="Oval 25"/>
            <p:cNvSpPr>
              <a:spLocks noChangeArrowheads="1"/>
            </p:cNvSpPr>
            <p:nvPr/>
          </p:nvSpPr>
          <p:spPr bwMode="auto">
            <a:xfrm>
              <a:off x="1140" y="929"/>
              <a:ext cx="163" cy="97"/>
            </a:xfrm>
            <a:prstGeom prst="ellipse">
              <a:avLst/>
            </a:prstGeom>
            <a:solidFill>
              <a:srgbClr val="EAEAEA"/>
            </a:solidFill>
            <a:ln w="9525">
              <a:solidFill>
                <a:srgbClr val="808080"/>
              </a:solidFill>
              <a:round/>
              <a:headEnd/>
              <a:tailEnd/>
            </a:ln>
          </p:spPr>
          <p:txBody>
            <a:bodyPr/>
            <a:lstStyle/>
            <a:p>
              <a:endParaRPr lang="fr-FR" dirty="0"/>
            </a:p>
          </p:txBody>
        </p:sp>
        <p:grpSp>
          <p:nvGrpSpPr>
            <p:cNvPr id="16" name="Group 26"/>
            <p:cNvGrpSpPr>
              <a:grpSpLocks/>
            </p:cNvGrpSpPr>
            <p:nvPr/>
          </p:nvGrpSpPr>
          <p:grpSpPr bwMode="auto">
            <a:xfrm>
              <a:off x="192" y="689"/>
              <a:ext cx="672" cy="192"/>
              <a:chOff x="84" y="1368"/>
              <a:chExt cx="1134" cy="336"/>
            </a:xfrm>
          </p:grpSpPr>
          <p:sp>
            <p:nvSpPr>
              <p:cNvPr id="20" name="Freeform 27"/>
              <p:cNvSpPr>
                <a:spLocks/>
              </p:cNvSpPr>
              <p:nvPr/>
            </p:nvSpPr>
            <p:spPr bwMode="auto">
              <a:xfrm>
                <a:off x="261" y="1368"/>
                <a:ext cx="957" cy="336"/>
              </a:xfrm>
              <a:custGeom>
                <a:avLst/>
                <a:gdLst>
                  <a:gd name="T0" fmla="*/ 673 w 957"/>
                  <a:gd name="T1" fmla="*/ 0 h 336"/>
                  <a:gd name="T2" fmla="*/ 673 w 957"/>
                  <a:gd name="T3" fmla="*/ 84 h 336"/>
                  <a:gd name="T4" fmla="*/ 0 w 957"/>
                  <a:gd name="T5" fmla="*/ 84 h 336"/>
                  <a:gd name="T6" fmla="*/ 0 w 957"/>
                  <a:gd name="T7" fmla="*/ 252 h 336"/>
                  <a:gd name="T8" fmla="*/ 673 w 957"/>
                  <a:gd name="T9" fmla="*/ 252 h 336"/>
                  <a:gd name="T10" fmla="*/ 673 w 957"/>
                  <a:gd name="T11" fmla="*/ 336 h 336"/>
                  <a:gd name="T12" fmla="*/ 957 w 957"/>
                  <a:gd name="T13" fmla="*/ 168 h 336"/>
                  <a:gd name="T14" fmla="*/ 673 w 957"/>
                  <a:gd name="T15" fmla="*/ 0 h 336"/>
                  <a:gd name="T16" fmla="*/ 0 60000 65536"/>
                  <a:gd name="T17" fmla="*/ 0 60000 65536"/>
                  <a:gd name="T18" fmla="*/ 0 60000 65536"/>
                  <a:gd name="T19" fmla="*/ 0 60000 65536"/>
                  <a:gd name="T20" fmla="*/ 0 60000 65536"/>
                  <a:gd name="T21" fmla="*/ 0 60000 65536"/>
                  <a:gd name="T22" fmla="*/ 0 60000 65536"/>
                  <a:gd name="T23" fmla="*/ 0 60000 65536"/>
                  <a:gd name="T24" fmla="*/ 0 w 957"/>
                  <a:gd name="T25" fmla="*/ 0 h 336"/>
                  <a:gd name="T26" fmla="*/ 957 w 957"/>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57" h="336">
                    <a:moveTo>
                      <a:pt x="673" y="0"/>
                    </a:moveTo>
                    <a:lnTo>
                      <a:pt x="673" y="84"/>
                    </a:lnTo>
                    <a:lnTo>
                      <a:pt x="0" y="84"/>
                    </a:lnTo>
                    <a:lnTo>
                      <a:pt x="0" y="252"/>
                    </a:lnTo>
                    <a:lnTo>
                      <a:pt x="673" y="252"/>
                    </a:lnTo>
                    <a:lnTo>
                      <a:pt x="673" y="336"/>
                    </a:lnTo>
                    <a:lnTo>
                      <a:pt x="957" y="168"/>
                    </a:lnTo>
                    <a:lnTo>
                      <a:pt x="673" y="0"/>
                    </a:lnTo>
                    <a:close/>
                  </a:path>
                </a:pathLst>
              </a:custGeom>
              <a:solidFill>
                <a:srgbClr val="FF3300"/>
              </a:solidFill>
              <a:ln w="9525">
                <a:solidFill>
                  <a:srgbClr val="000000"/>
                </a:solidFill>
                <a:round/>
                <a:headEnd/>
                <a:tailEnd/>
              </a:ln>
            </p:spPr>
            <p:txBody>
              <a:bodyPr/>
              <a:lstStyle/>
              <a:p>
                <a:endParaRPr lang="fr-FR" dirty="0"/>
              </a:p>
            </p:txBody>
          </p:sp>
          <p:sp>
            <p:nvSpPr>
              <p:cNvPr id="21" name="Rectangle 28"/>
              <p:cNvSpPr>
                <a:spLocks noChangeArrowheads="1"/>
              </p:cNvSpPr>
              <p:nvPr/>
            </p:nvSpPr>
            <p:spPr bwMode="auto">
              <a:xfrm>
                <a:off x="155" y="1452"/>
                <a:ext cx="71" cy="168"/>
              </a:xfrm>
              <a:prstGeom prst="rect">
                <a:avLst/>
              </a:prstGeom>
              <a:solidFill>
                <a:srgbClr val="FF3300"/>
              </a:solidFill>
              <a:ln w="9525">
                <a:solidFill>
                  <a:srgbClr val="000000"/>
                </a:solidFill>
                <a:miter lim="800000"/>
                <a:headEnd/>
                <a:tailEnd/>
              </a:ln>
            </p:spPr>
            <p:txBody>
              <a:bodyPr/>
              <a:lstStyle/>
              <a:p>
                <a:endParaRPr lang="fr-FR" dirty="0"/>
              </a:p>
            </p:txBody>
          </p:sp>
          <p:sp>
            <p:nvSpPr>
              <p:cNvPr id="22" name="Rectangle 29"/>
              <p:cNvSpPr>
                <a:spLocks noChangeArrowheads="1"/>
              </p:cNvSpPr>
              <p:nvPr/>
            </p:nvSpPr>
            <p:spPr bwMode="auto">
              <a:xfrm>
                <a:off x="84" y="1452"/>
                <a:ext cx="35" cy="168"/>
              </a:xfrm>
              <a:prstGeom prst="rect">
                <a:avLst/>
              </a:prstGeom>
              <a:solidFill>
                <a:srgbClr val="FF3300"/>
              </a:solidFill>
              <a:ln w="9525">
                <a:solidFill>
                  <a:srgbClr val="000000"/>
                </a:solidFill>
                <a:miter lim="800000"/>
                <a:headEnd/>
                <a:tailEnd/>
              </a:ln>
            </p:spPr>
            <p:txBody>
              <a:bodyPr/>
              <a:lstStyle/>
              <a:p>
                <a:endParaRPr lang="fr-FR" dirty="0"/>
              </a:p>
            </p:txBody>
          </p:sp>
        </p:grpSp>
        <p:sp>
          <p:nvSpPr>
            <p:cNvPr id="17" name="Oval 30"/>
            <p:cNvSpPr>
              <a:spLocks noChangeArrowheads="1"/>
            </p:cNvSpPr>
            <p:nvPr/>
          </p:nvSpPr>
          <p:spPr bwMode="auto">
            <a:xfrm>
              <a:off x="4973" y="904"/>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18" name="Oval 31"/>
            <p:cNvSpPr>
              <a:spLocks noChangeArrowheads="1"/>
            </p:cNvSpPr>
            <p:nvPr/>
          </p:nvSpPr>
          <p:spPr bwMode="auto">
            <a:xfrm>
              <a:off x="2868" y="593"/>
              <a:ext cx="757" cy="193"/>
            </a:xfrm>
            <a:prstGeom prst="ellipse">
              <a:avLst/>
            </a:prstGeom>
            <a:solidFill>
              <a:srgbClr val="FF3300"/>
            </a:solidFill>
            <a:ln w="9525">
              <a:noFill/>
              <a:round/>
              <a:headEnd/>
              <a:tailEnd/>
            </a:ln>
          </p:spPr>
          <p:txBody>
            <a:bodyPr/>
            <a:lstStyle/>
            <a:p>
              <a:endParaRPr lang="fr-FR" dirty="0"/>
            </a:p>
          </p:txBody>
        </p:sp>
        <p:sp>
          <p:nvSpPr>
            <p:cNvPr id="19" name="Oval 32"/>
            <p:cNvSpPr>
              <a:spLocks noChangeArrowheads="1"/>
            </p:cNvSpPr>
            <p:nvPr/>
          </p:nvSpPr>
          <p:spPr bwMode="auto">
            <a:xfrm>
              <a:off x="2814" y="929"/>
              <a:ext cx="163" cy="97"/>
            </a:xfrm>
            <a:prstGeom prst="ellipse">
              <a:avLst/>
            </a:prstGeom>
            <a:solidFill>
              <a:srgbClr val="EAEAEA"/>
            </a:solidFill>
            <a:ln w="9525">
              <a:solidFill>
                <a:srgbClr val="808080"/>
              </a:solidFill>
              <a:round/>
              <a:headEnd/>
              <a:tailEnd/>
            </a:ln>
          </p:spPr>
          <p:txBody>
            <a:bodyPr/>
            <a:lstStyle/>
            <a:p>
              <a:endParaRPr lang="fr-FR" dirty="0"/>
            </a:p>
          </p:txBody>
        </p:sp>
      </p:grpSp>
      <p:grpSp>
        <p:nvGrpSpPr>
          <p:cNvPr id="35" name="Group 33"/>
          <p:cNvGrpSpPr>
            <a:grpSpLocks/>
          </p:cNvGrpSpPr>
          <p:nvPr/>
        </p:nvGrpSpPr>
        <p:grpSpPr bwMode="auto">
          <a:xfrm>
            <a:off x="1000100" y="2857496"/>
            <a:ext cx="8143900" cy="1571636"/>
            <a:chOff x="384" y="1392"/>
            <a:chExt cx="5076" cy="1392"/>
          </a:xfrm>
        </p:grpSpPr>
        <p:grpSp>
          <p:nvGrpSpPr>
            <p:cNvPr id="36" name="Group 34"/>
            <p:cNvGrpSpPr>
              <a:grpSpLocks/>
            </p:cNvGrpSpPr>
            <p:nvPr/>
          </p:nvGrpSpPr>
          <p:grpSpPr bwMode="auto">
            <a:xfrm>
              <a:off x="384" y="1392"/>
              <a:ext cx="5076" cy="1392"/>
              <a:chOff x="384" y="1481"/>
              <a:chExt cx="5076" cy="1392"/>
            </a:xfrm>
          </p:grpSpPr>
          <p:sp>
            <p:nvSpPr>
              <p:cNvPr id="38" name="Rectangle 35"/>
              <p:cNvSpPr>
                <a:spLocks noChangeArrowheads="1"/>
              </p:cNvSpPr>
              <p:nvPr/>
            </p:nvSpPr>
            <p:spPr bwMode="auto">
              <a:xfrm>
                <a:off x="384" y="2057"/>
                <a:ext cx="5076" cy="672"/>
              </a:xfrm>
              <a:prstGeom prst="rect">
                <a:avLst/>
              </a:prstGeom>
              <a:solidFill>
                <a:srgbClr val="FFCCCC"/>
              </a:solidFill>
              <a:ln w="9525">
                <a:noFill/>
                <a:miter lim="800000"/>
                <a:headEnd/>
                <a:tailEnd/>
              </a:ln>
            </p:spPr>
            <p:txBody>
              <a:bodyPr/>
              <a:lstStyle/>
              <a:p>
                <a:endParaRPr lang="fr-FR" dirty="0"/>
              </a:p>
            </p:txBody>
          </p:sp>
          <p:sp>
            <p:nvSpPr>
              <p:cNvPr id="39" name="Rectangle 36"/>
              <p:cNvSpPr>
                <a:spLocks noChangeArrowheads="1"/>
              </p:cNvSpPr>
              <p:nvPr/>
            </p:nvSpPr>
            <p:spPr bwMode="auto">
              <a:xfrm>
                <a:off x="384" y="1913"/>
                <a:ext cx="5076" cy="144"/>
              </a:xfrm>
              <a:prstGeom prst="rect">
                <a:avLst/>
              </a:prstGeom>
              <a:solidFill>
                <a:srgbClr val="C0C0C0"/>
              </a:solidFill>
              <a:ln w="9525">
                <a:noFill/>
                <a:miter lim="800000"/>
                <a:headEnd/>
                <a:tailEnd/>
              </a:ln>
            </p:spPr>
            <p:txBody>
              <a:bodyPr/>
              <a:lstStyle/>
              <a:p>
                <a:endParaRPr lang="fr-FR" dirty="0"/>
              </a:p>
            </p:txBody>
          </p:sp>
          <p:sp>
            <p:nvSpPr>
              <p:cNvPr id="40" name="Rectangle 37"/>
              <p:cNvSpPr>
                <a:spLocks noChangeArrowheads="1"/>
              </p:cNvSpPr>
              <p:nvPr/>
            </p:nvSpPr>
            <p:spPr bwMode="auto">
              <a:xfrm>
                <a:off x="384" y="2729"/>
                <a:ext cx="5076" cy="144"/>
              </a:xfrm>
              <a:prstGeom prst="rect">
                <a:avLst/>
              </a:prstGeom>
              <a:solidFill>
                <a:srgbClr val="C0C0C0"/>
              </a:solidFill>
              <a:ln w="9525">
                <a:noFill/>
                <a:miter lim="800000"/>
                <a:headEnd/>
                <a:tailEnd/>
              </a:ln>
            </p:spPr>
            <p:txBody>
              <a:bodyPr/>
              <a:lstStyle/>
              <a:p>
                <a:endParaRPr lang="fr-FR" dirty="0"/>
              </a:p>
            </p:txBody>
          </p:sp>
          <p:sp>
            <p:nvSpPr>
              <p:cNvPr id="41" name="Oval 38"/>
              <p:cNvSpPr>
                <a:spLocks noChangeArrowheads="1"/>
              </p:cNvSpPr>
              <p:nvPr/>
            </p:nvSpPr>
            <p:spPr bwMode="auto">
              <a:xfrm>
                <a:off x="1734" y="2345"/>
                <a:ext cx="757" cy="193"/>
              </a:xfrm>
              <a:prstGeom prst="ellipse">
                <a:avLst/>
              </a:prstGeom>
              <a:solidFill>
                <a:srgbClr val="FF3300"/>
              </a:solidFill>
              <a:ln w="9525">
                <a:noFill/>
                <a:round/>
                <a:headEnd/>
                <a:tailEnd/>
              </a:ln>
            </p:spPr>
            <p:txBody>
              <a:bodyPr/>
              <a:lstStyle/>
              <a:p>
                <a:endParaRPr lang="fr-FR" dirty="0"/>
              </a:p>
            </p:txBody>
          </p:sp>
          <p:sp>
            <p:nvSpPr>
              <p:cNvPr id="42" name="Oval 39"/>
              <p:cNvSpPr>
                <a:spLocks noChangeArrowheads="1"/>
              </p:cNvSpPr>
              <p:nvPr/>
            </p:nvSpPr>
            <p:spPr bwMode="auto">
              <a:xfrm>
                <a:off x="1680" y="2153"/>
                <a:ext cx="163" cy="97"/>
              </a:xfrm>
              <a:prstGeom prst="ellipse">
                <a:avLst/>
              </a:prstGeom>
              <a:solidFill>
                <a:srgbClr val="EAEAEA"/>
              </a:solidFill>
              <a:ln w="9525">
                <a:solidFill>
                  <a:srgbClr val="808080"/>
                </a:solidFill>
                <a:round/>
                <a:headEnd/>
                <a:tailEnd/>
              </a:ln>
            </p:spPr>
            <p:txBody>
              <a:bodyPr/>
              <a:lstStyle/>
              <a:p>
                <a:endParaRPr lang="fr-FR" dirty="0"/>
              </a:p>
            </p:txBody>
          </p:sp>
          <p:grpSp>
            <p:nvGrpSpPr>
              <p:cNvPr id="43" name="Group 40"/>
              <p:cNvGrpSpPr>
                <a:grpSpLocks/>
              </p:cNvGrpSpPr>
              <p:nvPr/>
            </p:nvGrpSpPr>
            <p:grpSpPr bwMode="auto">
              <a:xfrm>
                <a:off x="3552" y="2487"/>
                <a:ext cx="272" cy="146"/>
                <a:chOff x="3378" y="1560"/>
                <a:chExt cx="272" cy="146"/>
              </a:xfrm>
            </p:grpSpPr>
            <p:grpSp>
              <p:nvGrpSpPr>
                <p:cNvPr id="59" name="Group 41"/>
                <p:cNvGrpSpPr>
                  <a:grpSpLocks/>
                </p:cNvGrpSpPr>
                <p:nvPr/>
              </p:nvGrpSpPr>
              <p:grpSpPr bwMode="auto">
                <a:xfrm>
                  <a:off x="3378" y="1560"/>
                  <a:ext cx="272" cy="146"/>
                  <a:chOff x="3378" y="1560"/>
                  <a:chExt cx="272" cy="146"/>
                </a:xfrm>
              </p:grpSpPr>
              <p:pic>
                <p:nvPicPr>
                  <p:cNvPr id="61" name="Picture 42"/>
                  <p:cNvPicPr>
                    <a:picLocks noChangeAspect="1" noChangeArrowheads="1"/>
                  </p:cNvPicPr>
                  <p:nvPr/>
                </p:nvPicPr>
                <p:blipFill>
                  <a:blip r:embed="rId3" cstate="print"/>
                  <a:srcRect/>
                  <a:stretch>
                    <a:fillRect/>
                  </a:stretch>
                </p:blipFill>
                <p:spPr bwMode="auto">
                  <a:xfrm>
                    <a:off x="3378" y="1560"/>
                    <a:ext cx="272" cy="146"/>
                  </a:xfrm>
                  <a:prstGeom prst="rect">
                    <a:avLst/>
                  </a:prstGeom>
                  <a:noFill/>
                  <a:ln w="9525">
                    <a:noFill/>
                    <a:miter lim="800000"/>
                    <a:headEnd/>
                    <a:tailEnd/>
                  </a:ln>
                </p:spPr>
              </p:pic>
              <p:sp>
                <p:nvSpPr>
                  <p:cNvPr id="62" name="Freeform 43"/>
                  <p:cNvSpPr>
                    <a:spLocks/>
                  </p:cNvSpPr>
                  <p:nvPr/>
                </p:nvSpPr>
                <p:spPr bwMode="auto">
                  <a:xfrm>
                    <a:off x="3378" y="1560"/>
                    <a:ext cx="270" cy="144"/>
                  </a:xfrm>
                  <a:custGeom>
                    <a:avLst/>
                    <a:gdLst>
                      <a:gd name="T0" fmla="*/ 135 w 270"/>
                      <a:gd name="T1" fmla="*/ 0 h 144"/>
                      <a:gd name="T2" fmla="*/ 108 w 270"/>
                      <a:gd name="T3" fmla="*/ 1 h 144"/>
                      <a:gd name="T4" fmla="*/ 82 w 270"/>
                      <a:gd name="T5" fmla="*/ 6 h 144"/>
                      <a:gd name="T6" fmla="*/ 59 w 270"/>
                      <a:gd name="T7" fmla="*/ 12 h 144"/>
                      <a:gd name="T8" fmla="*/ 39 w 270"/>
                      <a:gd name="T9" fmla="*/ 21 h 144"/>
                      <a:gd name="T10" fmla="*/ 31 w 270"/>
                      <a:gd name="T11" fmla="*/ 26 h 144"/>
                      <a:gd name="T12" fmla="*/ 23 w 270"/>
                      <a:gd name="T13" fmla="*/ 32 h 144"/>
                      <a:gd name="T14" fmla="*/ 16 w 270"/>
                      <a:gd name="T15" fmla="*/ 38 h 144"/>
                      <a:gd name="T16" fmla="*/ 11 w 270"/>
                      <a:gd name="T17" fmla="*/ 44 h 144"/>
                      <a:gd name="T18" fmla="*/ 6 w 270"/>
                      <a:gd name="T19" fmla="*/ 51 h 144"/>
                      <a:gd name="T20" fmla="*/ 3 w 270"/>
                      <a:gd name="T21" fmla="*/ 57 h 144"/>
                      <a:gd name="T22" fmla="*/ 1 w 270"/>
                      <a:gd name="T23" fmla="*/ 65 h 144"/>
                      <a:gd name="T24" fmla="*/ 0 w 270"/>
                      <a:gd name="T25" fmla="*/ 72 h 144"/>
                      <a:gd name="T26" fmla="*/ 1 w 270"/>
                      <a:gd name="T27" fmla="*/ 79 h 144"/>
                      <a:gd name="T28" fmla="*/ 3 w 270"/>
                      <a:gd name="T29" fmla="*/ 87 h 144"/>
                      <a:gd name="T30" fmla="*/ 6 w 270"/>
                      <a:gd name="T31" fmla="*/ 94 h 144"/>
                      <a:gd name="T32" fmla="*/ 11 w 270"/>
                      <a:gd name="T33" fmla="*/ 100 h 144"/>
                      <a:gd name="T34" fmla="*/ 16 w 270"/>
                      <a:gd name="T35" fmla="*/ 106 h 144"/>
                      <a:gd name="T36" fmla="*/ 23 w 270"/>
                      <a:gd name="T37" fmla="*/ 112 h 144"/>
                      <a:gd name="T38" fmla="*/ 31 w 270"/>
                      <a:gd name="T39" fmla="*/ 118 h 144"/>
                      <a:gd name="T40" fmla="*/ 39 w 270"/>
                      <a:gd name="T41" fmla="*/ 123 h 144"/>
                      <a:gd name="T42" fmla="*/ 59 w 270"/>
                      <a:gd name="T43" fmla="*/ 132 h 144"/>
                      <a:gd name="T44" fmla="*/ 82 w 270"/>
                      <a:gd name="T45" fmla="*/ 138 h 144"/>
                      <a:gd name="T46" fmla="*/ 108 w 270"/>
                      <a:gd name="T47" fmla="*/ 143 h 144"/>
                      <a:gd name="T48" fmla="*/ 135 w 270"/>
                      <a:gd name="T49" fmla="*/ 144 h 144"/>
                      <a:gd name="T50" fmla="*/ 162 w 270"/>
                      <a:gd name="T51" fmla="*/ 143 h 144"/>
                      <a:gd name="T52" fmla="*/ 188 w 270"/>
                      <a:gd name="T53" fmla="*/ 138 h 144"/>
                      <a:gd name="T54" fmla="*/ 211 w 270"/>
                      <a:gd name="T55" fmla="*/ 132 h 144"/>
                      <a:gd name="T56" fmla="*/ 231 w 270"/>
                      <a:gd name="T57" fmla="*/ 123 h 144"/>
                      <a:gd name="T58" fmla="*/ 239 w 270"/>
                      <a:gd name="T59" fmla="*/ 118 h 144"/>
                      <a:gd name="T60" fmla="*/ 247 w 270"/>
                      <a:gd name="T61" fmla="*/ 112 h 144"/>
                      <a:gd name="T62" fmla="*/ 254 w 270"/>
                      <a:gd name="T63" fmla="*/ 106 h 144"/>
                      <a:gd name="T64" fmla="*/ 259 w 270"/>
                      <a:gd name="T65" fmla="*/ 100 h 144"/>
                      <a:gd name="T66" fmla="*/ 264 w 270"/>
                      <a:gd name="T67" fmla="*/ 94 h 144"/>
                      <a:gd name="T68" fmla="*/ 267 w 270"/>
                      <a:gd name="T69" fmla="*/ 87 h 144"/>
                      <a:gd name="T70" fmla="*/ 269 w 270"/>
                      <a:gd name="T71" fmla="*/ 79 h 144"/>
                      <a:gd name="T72" fmla="*/ 270 w 270"/>
                      <a:gd name="T73" fmla="*/ 72 h 144"/>
                      <a:gd name="T74" fmla="*/ 269 w 270"/>
                      <a:gd name="T75" fmla="*/ 65 h 144"/>
                      <a:gd name="T76" fmla="*/ 267 w 270"/>
                      <a:gd name="T77" fmla="*/ 57 h 144"/>
                      <a:gd name="T78" fmla="*/ 264 w 270"/>
                      <a:gd name="T79" fmla="*/ 51 h 144"/>
                      <a:gd name="T80" fmla="*/ 259 w 270"/>
                      <a:gd name="T81" fmla="*/ 44 h 144"/>
                      <a:gd name="T82" fmla="*/ 254 w 270"/>
                      <a:gd name="T83" fmla="*/ 38 h 144"/>
                      <a:gd name="T84" fmla="*/ 247 w 270"/>
                      <a:gd name="T85" fmla="*/ 32 h 144"/>
                      <a:gd name="T86" fmla="*/ 239 w 270"/>
                      <a:gd name="T87" fmla="*/ 26 h 144"/>
                      <a:gd name="T88" fmla="*/ 231 w 270"/>
                      <a:gd name="T89" fmla="*/ 21 h 144"/>
                      <a:gd name="T90" fmla="*/ 211 w 270"/>
                      <a:gd name="T91" fmla="*/ 12 h 144"/>
                      <a:gd name="T92" fmla="*/ 188 w 270"/>
                      <a:gd name="T93" fmla="*/ 6 h 144"/>
                      <a:gd name="T94" fmla="*/ 162 w 270"/>
                      <a:gd name="T95" fmla="*/ 1 h 144"/>
                      <a:gd name="T96" fmla="*/ 135 w 270"/>
                      <a:gd name="T97" fmla="*/ 0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0"/>
                      <a:gd name="T148" fmla="*/ 0 h 144"/>
                      <a:gd name="T149" fmla="*/ 270 w 27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0" h="144">
                        <a:moveTo>
                          <a:pt x="135" y="0"/>
                        </a:moveTo>
                        <a:lnTo>
                          <a:pt x="108" y="1"/>
                        </a:lnTo>
                        <a:lnTo>
                          <a:pt x="82" y="6"/>
                        </a:lnTo>
                        <a:lnTo>
                          <a:pt x="59" y="12"/>
                        </a:lnTo>
                        <a:lnTo>
                          <a:pt x="39" y="21"/>
                        </a:lnTo>
                        <a:lnTo>
                          <a:pt x="31" y="26"/>
                        </a:lnTo>
                        <a:lnTo>
                          <a:pt x="23" y="32"/>
                        </a:lnTo>
                        <a:lnTo>
                          <a:pt x="16" y="38"/>
                        </a:lnTo>
                        <a:lnTo>
                          <a:pt x="11" y="44"/>
                        </a:lnTo>
                        <a:lnTo>
                          <a:pt x="6" y="51"/>
                        </a:lnTo>
                        <a:lnTo>
                          <a:pt x="3" y="57"/>
                        </a:lnTo>
                        <a:lnTo>
                          <a:pt x="1" y="65"/>
                        </a:lnTo>
                        <a:lnTo>
                          <a:pt x="0" y="72"/>
                        </a:lnTo>
                        <a:lnTo>
                          <a:pt x="1" y="79"/>
                        </a:lnTo>
                        <a:lnTo>
                          <a:pt x="3" y="87"/>
                        </a:lnTo>
                        <a:lnTo>
                          <a:pt x="6" y="94"/>
                        </a:lnTo>
                        <a:lnTo>
                          <a:pt x="11" y="100"/>
                        </a:lnTo>
                        <a:lnTo>
                          <a:pt x="16" y="106"/>
                        </a:lnTo>
                        <a:lnTo>
                          <a:pt x="23" y="112"/>
                        </a:lnTo>
                        <a:lnTo>
                          <a:pt x="31" y="118"/>
                        </a:lnTo>
                        <a:lnTo>
                          <a:pt x="39" y="123"/>
                        </a:lnTo>
                        <a:lnTo>
                          <a:pt x="59" y="132"/>
                        </a:lnTo>
                        <a:lnTo>
                          <a:pt x="82" y="138"/>
                        </a:lnTo>
                        <a:lnTo>
                          <a:pt x="108" y="143"/>
                        </a:lnTo>
                        <a:lnTo>
                          <a:pt x="135" y="144"/>
                        </a:lnTo>
                        <a:lnTo>
                          <a:pt x="162" y="143"/>
                        </a:lnTo>
                        <a:lnTo>
                          <a:pt x="188" y="138"/>
                        </a:lnTo>
                        <a:lnTo>
                          <a:pt x="211" y="132"/>
                        </a:lnTo>
                        <a:lnTo>
                          <a:pt x="231" y="123"/>
                        </a:lnTo>
                        <a:lnTo>
                          <a:pt x="239" y="118"/>
                        </a:lnTo>
                        <a:lnTo>
                          <a:pt x="247" y="112"/>
                        </a:lnTo>
                        <a:lnTo>
                          <a:pt x="254" y="106"/>
                        </a:lnTo>
                        <a:lnTo>
                          <a:pt x="259" y="100"/>
                        </a:lnTo>
                        <a:lnTo>
                          <a:pt x="264" y="94"/>
                        </a:lnTo>
                        <a:lnTo>
                          <a:pt x="267" y="87"/>
                        </a:lnTo>
                        <a:lnTo>
                          <a:pt x="269" y="79"/>
                        </a:lnTo>
                        <a:lnTo>
                          <a:pt x="270" y="72"/>
                        </a:lnTo>
                        <a:lnTo>
                          <a:pt x="269" y="65"/>
                        </a:lnTo>
                        <a:lnTo>
                          <a:pt x="267" y="57"/>
                        </a:lnTo>
                        <a:lnTo>
                          <a:pt x="264" y="51"/>
                        </a:lnTo>
                        <a:lnTo>
                          <a:pt x="259" y="44"/>
                        </a:lnTo>
                        <a:lnTo>
                          <a:pt x="254" y="38"/>
                        </a:lnTo>
                        <a:lnTo>
                          <a:pt x="247" y="32"/>
                        </a:lnTo>
                        <a:lnTo>
                          <a:pt x="239" y="26"/>
                        </a:lnTo>
                        <a:lnTo>
                          <a:pt x="231" y="21"/>
                        </a:lnTo>
                        <a:lnTo>
                          <a:pt x="211" y="12"/>
                        </a:lnTo>
                        <a:lnTo>
                          <a:pt x="188" y="6"/>
                        </a:lnTo>
                        <a:lnTo>
                          <a:pt x="162" y="1"/>
                        </a:lnTo>
                        <a:lnTo>
                          <a:pt x="135" y="0"/>
                        </a:lnTo>
                        <a:close/>
                      </a:path>
                    </a:pathLst>
                  </a:custGeom>
                  <a:noFill/>
                  <a:ln w="0">
                    <a:solidFill>
                      <a:srgbClr val="FFFFFF"/>
                    </a:solidFill>
                    <a:round/>
                    <a:headEnd/>
                    <a:tailEnd/>
                  </a:ln>
                </p:spPr>
                <p:txBody>
                  <a:bodyPr/>
                  <a:lstStyle/>
                  <a:p>
                    <a:endParaRPr lang="fr-FR" dirty="0"/>
                  </a:p>
                </p:txBody>
              </p:sp>
              <p:sp>
                <p:nvSpPr>
                  <p:cNvPr id="63" name="Oval 44"/>
                  <p:cNvSpPr>
                    <a:spLocks noChangeArrowheads="1"/>
                  </p:cNvSpPr>
                  <p:nvPr/>
                </p:nvSpPr>
                <p:spPr bwMode="auto">
                  <a:xfrm>
                    <a:off x="3378" y="1560"/>
                    <a:ext cx="271" cy="145"/>
                  </a:xfrm>
                  <a:prstGeom prst="ellipse">
                    <a:avLst/>
                  </a:prstGeom>
                  <a:solidFill>
                    <a:srgbClr val="000000"/>
                  </a:solidFill>
                  <a:ln w="9525">
                    <a:noFill/>
                    <a:round/>
                    <a:headEnd/>
                    <a:tailEnd/>
                  </a:ln>
                </p:spPr>
                <p:txBody>
                  <a:bodyPr/>
                  <a:lstStyle/>
                  <a:p>
                    <a:endParaRPr lang="fr-FR" dirty="0"/>
                  </a:p>
                </p:txBody>
              </p:sp>
              <p:pic>
                <p:nvPicPr>
                  <p:cNvPr id="64" name="Picture 45"/>
                  <p:cNvPicPr>
                    <a:picLocks noChangeAspect="1" noChangeArrowheads="1"/>
                  </p:cNvPicPr>
                  <p:nvPr/>
                </p:nvPicPr>
                <p:blipFill>
                  <a:blip r:embed="rId3" cstate="print"/>
                  <a:srcRect/>
                  <a:stretch>
                    <a:fillRect/>
                  </a:stretch>
                </p:blipFill>
                <p:spPr bwMode="auto">
                  <a:xfrm>
                    <a:off x="3378" y="1560"/>
                    <a:ext cx="272" cy="146"/>
                  </a:xfrm>
                  <a:prstGeom prst="rect">
                    <a:avLst/>
                  </a:prstGeom>
                  <a:noFill/>
                  <a:ln w="9525">
                    <a:noFill/>
                    <a:miter lim="800000"/>
                    <a:headEnd/>
                    <a:tailEnd/>
                  </a:ln>
                </p:spPr>
              </p:pic>
            </p:grpSp>
            <p:sp>
              <p:nvSpPr>
                <p:cNvPr id="60" name="Oval 46"/>
                <p:cNvSpPr>
                  <a:spLocks noChangeArrowheads="1"/>
                </p:cNvSpPr>
                <p:nvPr/>
              </p:nvSpPr>
              <p:spPr bwMode="auto">
                <a:xfrm>
                  <a:off x="3378" y="1560"/>
                  <a:ext cx="271" cy="145"/>
                </a:xfrm>
                <a:prstGeom prst="ellipse">
                  <a:avLst/>
                </a:prstGeom>
                <a:noFill/>
                <a:ln w="9525">
                  <a:solidFill>
                    <a:srgbClr val="B2B2B2"/>
                  </a:solidFill>
                  <a:round/>
                  <a:headEnd/>
                  <a:tailEnd/>
                </a:ln>
              </p:spPr>
              <p:txBody>
                <a:bodyPr/>
                <a:lstStyle/>
                <a:p>
                  <a:endParaRPr lang="fr-FR" dirty="0"/>
                </a:p>
              </p:txBody>
            </p:sp>
          </p:grpSp>
          <p:grpSp>
            <p:nvGrpSpPr>
              <p:cNvPr id="44" name="Group 47"/>
              <p:cNvGrpSpPr>
                <a:grpSpLocks/>
              </p:cNvGrpSpPr>
              <p:nvPr/>
            </p:nvGrpSpPr>
            <p:grpSpPr bwMode="auto">
              <a:xfrm>
                <a:off x="2464" y="2153"/>
                <a:ext cx="272" cy="146"/>
                <a:chOff x="1974" y="1272"/>
                <a:chExt cx="272" cy="146"/>
              </a:xfrm>
            </p:grpSpPr>
            <p:grpSp>
              <p:nvGrpSpPr>
                <p:cNvPr id="53" name="Group 48"/>
                <p:cNvGrpSpPr>
                  <a:grpSpLocks/>
                </p:cNvGrpSpPr>
                <p:nvPr/>
              </p:nvGrpSpPr>
              <p:grpSpPr bwMode="auto">
                <a:xfrm>
                  <a:off x="1974" y="1272"/>
                  <a:ext cx="272" cy="146"/>
                  <a:chOff x="1974" y="1272"/>
                  <a:chExt cx="272" cy="146"/>
                </a:xfrm>
              </p:grpSpPr>
              <p:pic>
                <p:nvPicPr>
                  <p:cNvPr id="55" name="Picture 49"/>
                  <p:cNvPicPr>
                    <a:picLocks noChangeAspect="1" noChangeArrowheads="1"/>
                  </p:cNvPicPr>
                  <p:nvPr/>
                </p:nvPicPr>
                <p:blipFill>
                  <a:blip r:embed="rId3" cstate="print"/>
                  <a:srcRect/>
                  <a:stretch>
                    <a:fillRect/>
                  </a:stretch>
                </p:blipFill>
                <p:spPr bwMode="auto">
                  <a:xfrm>
                    <a:off x="1974" y="1272"/>
                    <a:ext cx="272" cy="146"/>
                  </a:xfrm>
                  <a:prstGeom prst="rect">
                    <a:avLst/>
                  </a:prstGeom>
                  <a:noFill/>
                  <a:ln w="9525">
                    <a:noFill/>
                    <a:miter lim="800000"/>
                    <a:headEnd/>
                    <a:tailEnd/>
                  </a:ln>
                </p:spPr>
              </p:pic>
              <p:sp>
                <p:nvSpPr>
                  <p:cNvPr id="56" name="Freeform 50"/>
                  <p:cNvSpPr>
                    <a:spLocks/>
                  </p:cNvSpPr>
                  <p:nvPr/>
                </p:nvSpPr>
                <p:spPr bwMode="auto">
                  <a:xfrm>
                    <a:off x="1974" y="1272"/>
                    <a:ext cx="270" cy="144"/>
                  </a:xfrm>
                  <a:custGeom>
                    <a:avLst/>
                    <a:gdLst>
                      <a:gd name="T0" fmla="*/ 135 w 270"/>
                      <a:gd name="T1" fmla="*/ 0 h 144"/>
                      <a:gd name="T2" fmla="*/ 108 w 270"/>
                      <a:gd name="T3" fmla="*/ 1 h 144"/>
                      <a:gd name="T4" fmla="*/ 82 w 270"/>
                      <a:gd name="T5" fmla="*/ 6 h 144"/>
                      <a:gd name="T6" fmla="*/ 59 w 270"/>
                      <a:gd name="T7" fmla="*/ 12 h 144"/>
                      <a:gd name="T8" fmla="*/ 39 w 270"/>
                      <a:gd name="T9" fmla="*/ 21 h 144"/>
                      <a:gd name="T10" fmla="*/ 31 w 270"/>
                      <a:gd name="T11" fmla="*/ 26 h 144"/>
                      <a:gd name="T12" fmla="*/ 23 w 270"/>
                      <a:gd name="T13" fmla="*/ 32 h 144"/>
                      <a:gd name="T14" fmla="*/ 16 w 270"/>
                      <a:gd name="T15" fmla="*/ 38 h 144"/>
                      <a:gd name="T16" fmla="*/ 11 w 270"/>
                      <a:gd name="T17" fmla="*/ 44 h 144"/>
                      <a:gd name="T18" fmla="*/ 6 w 270"/>
                      <a:gd name="T19" fmla="*/ 51 h 144"/>
                      <a:gd name="T20" fmla="*/ 3 w 270"/>
                      <a:gd name="T21" fmla="*/ 57 h 144"/>
                      <a:gd name="T22" fmla="*/ 1 w 270"/>
                      <a:gd name="T23" fmla="*/ 65 h 144"/>
                      <a:gd name="T24" fmla="*/ 0 w 270"/>
                      <a:gd name="T25" fmla="*/ 72 h 144"/>
                      <a:gd name="T26" fmla="*/ 1 w 270"/>
                      <a:gd name="T27" fmla="*/ 79 h 144"/>
                      <a:gd name="T28" fmla="*/ 3 w 270"/>
                      <a:gd name="T29" fmla="*/ 87 h 144"/>
                      <a:gd name="T30" fmla="*/ 6 w 270"/>
                      <a:gd name="T31" fmla="*/ 94 h 144"/>
                      <a:gd name="T32" fmla="*/ 11 w 270"/>
                      <a:gd name="T33" fmla="*/ 100 h 144"/>
                      <a:gd name="T34" fmla="*/ 16 w 270"/>
                      <a:gd name="T35" fmla="*/ 106 h 144"/>
                      <a:gd name="T36" fmla="*/ 23 w 270"/>
                      <a:gd name="T37" fmla="*/ 112 h 144"/>
                      <a:gd name="T38" fmla="*/ 31 w 270"/>
                      <a:gd name="T39" fmla="*/ 118 h 144"/>
                      <a:gd name="T40" fmla="*/ 39 w 270"/>
                      <a:gd name="T41" fmla="*/ 123 h 144"/>
                      <a:gd name="T42" fmla="*/ 59 w 270"/>
                      <a:gd name="T43" fmla="*/ 132 h 144"/>
                      <a:gd name="T44" fmla="*/ 82 w 270"/>
                      <a:gd name="T45" fmla="*/ 138 h 144"/>
                      <a:gd name="T46" fmla="*/ 108 w 270"/>
                      <a:gd name="T47" fmla="*/ 143 h 144"/>
                      <a:gd name="T48" fmla="*/ 135 w 270"/>
                      <a:gd name="T49" fmla="*/ 144 h 144"/>
                      <a:gd name="T50" fmla="*/ 162 w 270"/>
                      <a:gd name="T51" fmla="*/ 143 h 144"/>
                      <a:gd name="T52" fmla="*/ 188 w 270"/>
                      <a:gd name="T53" fmla="*/ 138 h 144"/>
                      <a:gd name="T54" fmla="*/ 211 w 270"/>
                      <a:gd name="T55" fmla="*/ 132 h 144"/>
                      <a:gd name="T56" fmla="*/ 231 w 270"/>
                      <a:gd name="T57" fmla="*/ 123 h 144"/>
                      <a:gd name="T58" fmla="*/ 239 w 270"/>
                      <a:gd name="T59" fmla="*/ 118 h 144"/>
                      <a:gd name="T60" fmla="*/ 247 w 270"/>
                      <a:gd name="T61" fmla="*/ 112 h 144"/>
                      <a:gd name="T62" fmla="*/ 254 w 270"/>
                      <a:gd name="T63" fmla="*/ 106 h 144"/>
                      <a:gd name="T64" fmla="*/ 259 w 270"/>
                      <a:gd name="T65" fmla="*/ 100 h 144"/>
                      <a:gd name="T66" fmla="*/ 264 w 270"/>
                      <a:gd name="T67" fmla="*/ 94 h 144"/>
                      <a:gd name="T68" fmla="*/ 267 w 270"/>
                      <a:gd name="T69" fmla="*/ 87 h 144"/>
                      <a:gd name="T70" fmla="*/ 269 w 270"/>
                      <a:gd name="T71" fmla="*/ 79 h 144"/>
                      <a:gd name="T72" fmla="*/ 270 w 270"/>
                      <a:gd name="T73" fmla="*/ 72 h 144"/>
                      <a:gd name="T74" fmla="*/ 269 w 270"/>
                      <a:gd name="T75" fmla="*/ 65 h 144"/>
                      <a:gd name="T76" fmla="*/ 267 w 270"/>
                      <a:gd name="T77" fmla="*/ 57 h 144"/>
                      <a:gd name="T78" fmla="*/ 264 w 270"/>
                      <a:gd name="T79" fmla="*/ 51 h 144"/>
                      <a:gd name="T80" fmla="*/ 259 w 270"/>
                      <a:gd name="T81" fmla="*/ 44 h 144"/>
                      <a:gd name="T82" fmla="*/ 254 w 270"/>
                      <a:gd name="T83" fmla="*/ 38 h 144"/>
                      <a:gd name="T84" fmla="*/ 247 w 270"/>
                      <a:gd name="T85" fmla="*/ 32 h 144"/>
                      <a:gd name="T86" fmla="*/ 239 w 270"/>
                      <a:gd name="T87" fmla="*/ 26 h 144"/>
                      <a:gd name="T88" fmla="*/ 231 w 270"/>
                      <a:gd name="T89" fmla="*/ 21 h 144"/>
                      <a:gd name="T90" fmla="*/ 211 w 270"/>
                      <a:gd name="T91" fmla="*/ 12 h 144"/>
                      <a:gd name="T92" fmla="*/ 188 w 270"/>
                      <a:gd name="T93" fmla="*/ 6 h 144"/>
                      <a:gd name="T94" fmla="*/ 162 w 270"/>
                      <a:gd name="T95" fmla="*/ 1 h 144"/>
                      <a:gd name="T96" fmla="*/ 135 w 270"/>
                      <a:gd name="T97" fmla="*/ 0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0"/>
                      <a:gd name="T148" fmla="*/ 0 h 144"/>
                      <a:gd name="T149" fmla="*/ 270 w 27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0" h="144">
                        <a:moveTo>
                          <a:pt x="135" y="0"/>
                        </a:moveTo>
                        <a:lnTo>
                          <a:pt x="108" y="1"/>
                        </a:lnTo>
                        <a:lnTo>
                          <a:pt x="82" y="6"/>
                        </a:lnTo>
                        <a:lnTo>
                          <a:pt x="59" y="12"/>
                        </a:lnTo>
                        <a:lnTo>
                          <a:pt x="39" y="21"/>
                        </a:lnTo>
                        <a:lnTo>
                          <a:pt x="31" y="26"/>
                        </a:lnTo>
                        <a:lnTo>
                          <a:pt x="23" y="32"/>
                        </a:lnTo>
                        <a:lnTo>
                          <a:pt x="16" y="38"/>
                        </a:lnTo>
                        <a:lnTo>
                          <a:pt x="11" y="44"/>
                        </a:lnTo>
                        <a:lnTo>
                          <a:pt x="6" y="51"/>
                        </a:lnTo>
                        <a:lnTo>
                          <a:pt x="3" y="57"/>
                        </a:lnTo>
                        <a:lnTo>
                          <a:pt x="1" y="65"/>
                        </a:lnTo>
                        <a:lnTo>
                          <a:pt x="0" y="72"/>
                        </a:lnTo>
                        <a:lnTo>
                          <a:pt x="1" y="79"/>
                        </a:lnTo>
                        <a:lnTo>
                          <a:pt x="3" y="87"/>
                        </a:lnTo>
                        <a:lnTo>
                          <a:pt x="6" y="94"/>
                        </a:lnTo>
                        <a:lnTo>
                          <a:pt x="11" y="100"/>
                        </a:lnTo>
                        <a:lnTo>
                          <a:pt x="16" y="106"/>
                        </a:lnTo>
                        <a:lnTo>
                          <a:pt x="23" y="112"/>
                        </a:lnTo>
                        <a:lnTo>
                          <a:pt x="31" y="118"/>
                        </a:lnTo>
                        <a:lnTo>
                          <a:pt x="39" y="123"/>
                        </a:lnTo>
                        <a:lnTo>
                          <a:pt x="59" y="132"/>
                        </a:lnTo>
                        <a:lnTo>
                          <a:pt x="82" y="138"/>
                        </a:lnTo>
                        <a:lnTo>
                          <a:pt x="108" y="143"/>
                        </a:lnTo>
                        <a:lnTo>
                          <a:pt x="135" y="144"/>
                        </a:lnTo>
                        <a:lnTo>
                          <a:pt x="162" y="143"/>
                        </a:lnTo>
                        <a:lnTo>
                          <a:pt x="188" y="138"/>
                        </a:lnTo>
                        <a:lnTo>
                          <a:pt x="211" y="132"/>
                        </a:lnTo>
                        <a:lnTo>
                          <a:pt x="231" y="123"/>
                        </a:lnTo>
                        <a:lnTo>
                          <a:pt x="239" y="118"/>
                        </a:lnTo>
                        <a:lnTo>
                          <a:pt x="247" y="112"/>
                        </a:lnTo>
                        <a:lnTo>
                          <a:pt x="254" y="106"/>
                        </a:lnTo>
                        <a:lnTo>
                          <a:pt x="259" y="100"/>
                        </a:lnTo>
                        <a:lnTo>
                          <a:pt x="264" y="94"/>
                        </a:lnTo>
                        <a:lnTo>
                          <a:pt x="267" y="87"/>
                        </a:lnTo>
                        <a:lnTo>
                          <a:pt x="269" y="79"/>
                        </a:lnTo>
                        <a:lnTo>
                          <a:pt x="270" y="72"/>
                        </a:lnTo>
                        <a:lnTo>
                          <a:pt x="269" y="65"/>
                        </a:lnTo>
                        <a:lnTo>
                          <a:pt x="267" y="57"/>
                        </a:lnTo>
                        <a:lnTo>
                          <a:pt x="264" y="51"/>
                        </a:lnTo>
                        <a:lnTo>
                          <a:pt x="259" y="44"/>
                        </a:lnTo>
                        <a:lnTo>
                          <a:pt x="254" y="38"/>
                        </a:lnTo>
                        <a:lnTo>
                          <a:pt x="247" y="32"/>
                        </a:lnTo>
                        <a:lnTo>
                          <a:pt x="239" y="26"/>
                        </a:lnTo>
                        <a:lnTo>
                          <a:pt x="231" y="21"/>
                        </a:lnTo>
                        <a:lnTo>
                          <a:pt x="211" y="12"/>
                        </a:lnTo>
                        <a:lnTo>
                          <a:pt x="188" y="6"/>
                        </a:lnTo>
                        <a:lnTo>
                          <a:pt x="162" y="1"/>
                        </a:lnTo>
                        <a:lnTo>
                          <a:pt x="135" y="0"/>
                        </a:lnTo>
                        <a:close/>
                      </a:path>
                    </a:pathLst>
                  </a:custGeom>
                  <a:noFill/>
                  <a:ln w="0">
                    <a:solidFill>
                      <a:srgbClr val="FFFFFF"/>
                    </a:solidFill>
                    <a:round/>
                    <a:headEnd/>
                    <a:tailEnd/>
                  </a:ln>
                </p:spPr>
                <p:txBody>
                  <a:bodyPr/>
                  <a:lstStyle/>
                  <a:p>
                    <a:endParaRPr lang="fr-FR" dirty="0"/>
                  </a:p>
                </p:txBody>
              </p:sp>
              <p:sp>
                <p:nvSpPr>
                  <p:cNvPr id="57" name="Oval 51"/>
                  <p:cNvSpPr>
                    <a:spLocks noChangeArrowheads="1"/>
                  </p:cNvSpPr>
                  <p:nvPr/>
                </p:nvSpPr>
                <p:spPr bwMode="auto">
                  <a:xfrm>
                    <a:off x="1974" y="1272"/>
                    <a:ext cx="271" cy="145"/>
                  </a:xfrm>
                  <a:prstGeom prst="ellipse">
                    <a:avLst/>
                  </a:prstGeom>
                  <a:solidFill>
                    <a:srgbClr val="000000"/>
                  </a:solidFill>
                  <a:ln w="9525">
                    <a:noFill/>
                    <a:round/>
                    <a:headEnd/>
                    <a:tailEnd/>
                  </a:ln>
                </p:spPr>
                <p:txBody>
                  <a:bodyPr/>
                  <a:lstStyle/>
                  <a:p>
                    <a:endParaRPr lang="fr-FR" dirty="0"/>
                  </a:p>
                </p:txBody>
              </p:sp>
              <p:pic>
                <p:nvPicPr>
                  <p:cNvPr id="58" name="Picture 52"/>
                  <p:cNvPicPr>
                    <a:picLocks noChangeAspect="1" noChangeArrowheads="1"/>
                  </p:cNvPicPr>
                  <p:nvPr/>
                </p:nvPicPr>
                <p:blipFill>
                  <a:blip r:embed="rId3" cstate="print"/>
                  <a:srcRect/>
                  <a:stretch>
                    <a:fillRect/>
                  </a:stretch>
                </p:blipFill>
                <p:spPr bwMode="auto">
                  <a:xfrm>
                    <a:off x="1974" y="1272"/>
                    <a:ext cx="272" cy="146"/>
                  </a:xfrm>
                  <a:prstGeom prst="rect">
                    <a:avLst/>
                  </a:prstGeom>
                  <a:noFill/>
                  <a:ln w="9525">
                    <a:noFill/>
                    <a:miter lim="800000"/>
                    <a:headEnd/>
                    <a:tailEnd/>
                  </a:ln>
                </p:spPr>
              </p:pic>
            </p:grpSp>
            <p:sp>
              <p:nvSpPr>
                <p:cNvPr id="54" name="Oval 53"/>
                <p:cNvSpPr>
                  <a:spLocks noChangeArrowheads="1"/>
                </p:cNvSpPr>
                <p:nvPr/>
              </p:nvSpPr>
              <p:spPr bwMode="auto">
                <a:xfrm>
                  <a:off x="1974" y="1272"/>
                  <a:ext cx="271" cy="145"/>
                </a:xfrm>
                <a:prstGeom prst="ellipse">
                  <a:avLst/>
                </a:prstGeom>
                <a:noFill/>
                <a:ln w="9525">
                  <a:solidFill>
                    <a:srgbClr val="B2B2B2"/>
                  </a:solidFill>
                  <a:round/>
                  <a:headEnd/>
                  <a:tailEnd/>
                </a:ln>
              </p:spPr>
              <p:txBody>
                <a:bodyPr/>
                <a:lstStyle/>
                <a:p>
                  <a:endParaRPr lang="fr-FR" dirty="0"/>
                </a:p>
              </p:txBody>
            </p:sp>
          </p:grpSp>
          <p:sp>
            <p:nvSpPr>
              <p:cNvPr id="45" name="Oval 54"/>
              <p:cNvSpPr>
                <a:spLocks noChangeArrowheads="1"/>
              </p:cNvSpPr>
              <p:nvPr/>
            </p:nvSpPr>
            <p:spPr bwMode="auto">
              <a:xfrm>
                <a:off x="3821" y="2297"/>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46" name="Oval 55"/>
              <p:cNvSpPr>
                <a:spLocks noChangeArrowheads="1"/>
              </p:cNvSpPr>
              <p:nvPr/>
            </p:nvSpPr>
            <p:spPr bwMode="auto">
              <a:xfrm>
                <a:off x="1140" y="2537"/>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47" name="Oval 56"/>
              <p:cNvSpPr>
                <a:spLocks noChangeArrowheads="1"/>
              </p:cNvSpPr>
              <p:nvPr/>
            </p:nvSpPr>
            <p:spPr bwMode="auto">
              <a:xfrm rot="-2163716">
                <a:off x="4877" y="2393"/>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48" name="Oval 57"/>
              <p:cNvSpPr>
                <a:spLocks noChangeArrowheads="1"/>
              </p:cNvSpPr>
              <p:nvPr/>
            </p:nvSpPr>
            <p:spPr bwMode="auto">
              <a:xfrm>
                <a:off x="2868" y="2201"/>
                <a:ext cx="757" cy="193"/>
              </a:xfrm>
              <a:prstGeom prst="ellipse">
                <a:avLst/>
              </a:prstGeom>
              <a:solidFill>
                <a:srgbClr val="FF3300"/>
              </a:solidFill>
              <a:ln w="9525">
                <a:noFill/>
                <a:round/>
                <a:headEnd/>
                <a:tailEnd/>
              </a:ln>
            </p:spPr>
            <p:txBody>
              <a:bodyPr/>
              <a:lstStyle/>
              <a:p>
                <a:endParaRPr lang="fr-FR" dirty="0"/>
              </a:p>
            </p:txBody>
          </p:sp>
          <p:sp>
            <p:nvSpPr>
              <p:cNvPr id="49" name="Oval 58"/>
              <p:cNvSpPr>
                <a:spLocks noChangeArrowheads="1"/>
              </p:cNvSpPr>
              <p:nvPr/>
            </p:nvSpPr>
            <p:spPr bwMode="auto">
              <a:xfrm>
                <a:off x="2814" y="2537"/>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50" name="Rectangle 59"/>
              <p:cNvSpPr>
                <a:spLocks noChangeArrowheads="1"/>
              </p:cNvSpPr>
              <p:nvPr/>
            </p:nvSpPr>
            <p:spPr bwMode="auto">
              <a:xfrm>
                <a:off x="4368" y="1865"/>
                <a:ext cx="816" cy="192"/>
              </a:xfrm>
              <a:prstGeom prst="rect">
                <a:avLst/>
              </a:prstGeom>
              <a:solidFill>
                <a:schemeClr val="bg1"/>
              </a:solidFill>
              <a:ln w="9525">
                <a:noFill/>
                <a:miter lim="800000"/>
                <a:headEnd/>
                <a:tailEnd/>
              </a:ln>
            </p:spPr>
            <p:txBody>
              <a:bodyPr wrap="none" anchor="ctr"/>
              <a:lstStyle/>
              <a:p>
                <a:endParaRPr lang="fr-FR" dirty="0"/>
              </a:p>
            </p:txBody>
          </p:sp>
          <p:sp>
            <p:nvSpPr>
              <p:cNvPr id="51" name="AutoShape 60"/>
              <p:cNvSpPr>
                <a:spLocks noChangeArrowheads="1"/>
              </p:cNvSpPr>
              <p:nvPr/>
            </p:nvSpPr>
            <p:spPr bwMode="auto">
              <a:xfrm>
                <a:off x="3744" y="1481"/>
                <a:ext cx="816" cy="336"/>
              </a:xfrm>
              <a:prstGeom prst="lightningBolt">
                <a:avLst/>
              </a:prstGeom>
              <a:solidFill>
                <a:schemeClr val="bg1"/>
              </a:solidFill>
              <a:ln w="9525">
                <a:solidFill>
                  <a:srgbClr val="FF3300"/>
                </a:solidFill>
                <a:miter lim="800000"/>
                <a:headEnd/>
                <a:tailEnd/>
              </a:ln>
            </p:spPr>
            <p:txBody>
              <a:bodyPr wrap="none" anchor="ctr"/>
              <a:lstStyle/>
              <a:p>
                <a:endParaRPr lang="fr-FR" dirty="0"/>
              </a:p>
            </p:txBody>
          </p:sp>
          <p:sp>
            <p:nvSpPr>
              <p:cNvPr id="52" name="Oval 61"/>
              <p:cNvSpPr>
                <a:spLocks noChangeArrowheads="1"/>
              </p:cNvSpPr>
              <p:nvPr/>
            </p:nvSpPr>
            <p:spPr bwMode="auto">
              <a:xfrm>
                <a:off x="528" y="2297"/>
                <a:ext cx="757" cy="193"/>
              </a:xfrm>
              <a:prstGeom prst="ellipse">
                <a:avLst/>
              </a:prstGeom>
              <a:solidFill>
                <a:srgbClr val="FF3300"/>
              </a:solidFill>
              <a:ln w="9525">
                <a:noFill/>
                <a:round/>
                <a:headEnd/>
                <a:tailEnd/>
              </a:ln>
            </p:spPr>
            <p:txBody>
              <a:bodyPr/>
              <a:lstStyle/>
              <a:p>
                <a:endParaRPr lang="fr-FR" dirty="0"/>
              </a:p>
            </p:txBody>
          </p:sp>
        </p:grpSp>
        <p:sp>
          <p:nvSpPr>
            <p:cNvPr id="37" name="Oval 62"/>
            <p:cNvSpPr>
              <a:spLocks noChangeArrowheads="1"/>
            </p:cNvSpPr>
            <p:nvPr/>
          </p:nvSpPr>
          <p:spPr bwMode="auto">
            <a:xfrm rot="-2707396">
              <a:off x="4133" y="1962"/>
              <a:ext cx="757" cy="193"/>
            </a:xfrm>
            <a:prstGeom prst="ellipse">
              <a:avLst/>
            </a:prstGeom>
            <a:solidFill>
              <a:srgbClr val="FF3300"/>
            </a:solidFill>
            <a:ln w="9525">
              <a:noFill/>
              <a:round/>
              <a:headEnd/>
              <a:tailEnd/>
            </a:ln>
          </p:spPr>
          <p:txBody>
            <a:bodyPr/>
            <a:lstStyle/>
            <a:p>
              <a:endParaRPr lang="fr-FR" dirty="0"/>
            </a:p>
          </p:txBody>
        </p:sp>
      </p:grpSp>
      <p:grpSp>
        <p:nvGrpSpPr>
          <p:cNvPr id="65" name="Group 63"/>
          <p:cNvGrpSpPr>
            <a:grpSpLocks/>
          </p:cNvGrpSpPr>
          <p:nvPr/>
        </p:nvGrpSpPr>
        <p:grpSpPr bwMode="auto">
          <a:xfrm>
            <a:off x="1000100" y="4714884"/>
            <a:ext cx="8143900" cy="1785950"/>
            <a:chOff x="384" y="3065"/>
            <a:chExt cx="5076" cy="1007"/>
          </a:xfrm>
        </p:grpSpPr>
        <p:sp>
          <p:nvSpPr>
            <p:cNvPr id="66" name="Rectangle 64"/>
            <p:cNvSpPr>
              <a:spLocks noChangeArrowheads="1"/>
            </p:cNvSpPr>
            <p:nvPr/>
          </p:nvSpPr>
          <p:spPr bwMode="auto">
            <a:xfrm>
              <a:off x="384" y="3256"/>
              <a:ext cx="5076" cy="672"/>
            </a:xfrm>
            <a:prstGeom prst="rect">
              <a:avLst/>
            </a:prstGeom>
            <a:solidFill>
              <a:srgbClr val="FFCCCC"/>
            </a:solidFill>
            <a:ln w="9525">
              <a:noFill/>
              <a:miter lim="800000"/>
              <a:headEnd/>
              <a:tailEnd/>
            </a:ln>
          </p:spPr>
          <p:txBody>
            <a:bodyPr/>
            <a:lstStyle/>
            <a:p>
              <a:endParaRPr lang="fr-FR" dirty="0"/>
            </a:p>
          </p:txBody>
        </p:sp>
        <p:sp>
          <p:nvSpPr>
            <p:cNvPr id="67" name="Rectangle 65"/>
            <p:cNvSpPr>
              <a:spLocks noChangeArrowheads="1"/>
            </p:cNvSpPr>
            <p:nvPr/>
          </p:nvSpPr>
          <p:spPr bwMode="auto">
            <a:xfrm>
              <a:off x="384" y="3112"/>
              <a:ext cx="5076" cy="144"/>
            </a:xfrm>
            <a:prstGeom prst="rect">
              <a:avLst/>
            </a:prstGeom>
            <a:solidFill>
              <a:srgbClr val="C0C0C0"/>
            </a:solidFill>
            <a:ln w="9525">
              <a:noFill/>
              <a:miter lim="800000"/>
              <a:headEnd/>
              <a:tailEnd/>
            </a:ln>
          </p:spPr>
          <p:txBody>
            <a:bodyPr/>
            <a:lstStyle/>
            <a:p>
              <a:endParaRPr lang="fr-FR" dirty="0"/>
            </a:p>
          </p:txBody>
        </p:sp>
        <p:sp>
          <p:nvSpPr>
            <p:cNvPr id="68" name="Freeform 66"/>
            <p:cNvSpPr>
              <a:spLocks/>
            </p:cNvSpPr>
            <p:nvPr/>
          </p:nvSpPr>
          <p:spPr bwMode="auto">
            <a:xfrm>
              <a:off x="1795" y="3377"/>
              <a:ext cx="742" cy="238"/>
            </a:xfrm>
            <a:custGeom>
              <a:avLst/>
              <a:gdLst>
                <a:gd name="T0" fmla="*/ 314 w 742"/>
                <a:gd name="T1" fmla="*/ 33 h 238"/>
                <a:gd name="T2" fmla="*/ 243 w 742"/>
                <a:gd name="T3" fmla="*/ 51 h 238"/>
                <a:gd name="T4" fmla="*/ 178 w 742"/>
                <a:gd name="T5" fmla="*/ 71 h 238"/>
                <a:gd name="T6" fmla="*/ 121 w 742"/>
                <a:gd name="T7" fmla="*/ 93 h 238"/>
                <a:gd name="T8" fmla="*/ 73 w 742"/>
                <a:gd name="T9" fmla="*/ 115 h 238"/>
                <a:gd name="T10" fmla="*/ 36 w 742"/>
                <a:gd name="T11" fmla="*/ 138 h 238"/>
                <a:gd name="T12" fmla="*/ 11 w 742"/>
                <a:gd name="T13" fmla="*/ 161 h 238"/>
                <a:gd name="T14" fmla="*/ 0 w 742"/>
                <a:gd name="T15" fmla="*/ 182 h 238"/>
                <a:gd name="T16" fmla="*/ 4 w 742"/>
                <a:gd name="T17" fmla="*/ 201 h 238"/>
                <a:gd name="T18" fmla="*/ 22 w 742"/>
                <a:gd name="T19" fmla="*/ 217 h 238"/>
                <a:gd name="T20" fmla="*/ 54 w 742"/>
                <a:gd name="T21" fmla="*/ 228 h 238"/>
                <a:gd name="T22" fmla="*/ 97 w 742"/>
                <a:gd name="T23" fmla="*/ 235 h 238"/>
                <a:gd name="T24" fmla="*/ 150 w 742"/>
                <a:gd name="T25" fmla="*/ 238 h 238"/>
                <a:gd name="T26" fmla="*/ 211 w 742"/>
                <a:gd name="T27" fmla="*/ 237 h 238"/>
                <a:gd name="T28" fmla="*/ 279 w 742"/>
                <a:gd name="T29" fmla="*/ 231 h 238"/>
                <a:gd name="T30" fmla="*/ 352 w 742"/>
                <a:gd name="T31" fmla="*/ 220 h 238"/>
                <a:gd name="T32" fmla="*/ 428 w 742"/>
                <a:gd name="T33" fmla="*/ 205 h 238"/>
                <a:gd name="T34" fmla="*/ 499 w 742"/>
                <a:gd name="T35" fmla="*/ 187 h 238"/>
                <a:gd name="T36" fmla="*/ 564 w 742"/>
                <a:gd name="T37" fmla="*/ 167 h 238"/>
                <a:gd name="T38" fmla="*/ 621 w 742"/>
                <a:gd name="T39" fmla="*/ 145 h 238"/>
                <a:gd name="T40" fmla="*/ 669 w 742"/>
                <a:gd name="T41" fmla="*/ 123 h 238"/>
                <a:gd name="T42" fmla="*/ 706 w 742"/>
                <a:gd name="T43" fmla="*/ 100 h 238"/>
                <a:gd name="T44" fmla="*/ 731 w 742"/>
                <a:gd name="T45" fmla="*/ 77 h 238"/>
                <a:gd name="T46" fmla="*/ 742 w 742"/>
                <a:gd name="T47" fmla="*/ 56 h 238"/>
                <a:gd name="T48" fmla="*/ 738 w 742"/>
                <a:gd name="T49" fmla="*/ 37 h 238"/>
                <a:gd name="T50" fmla="*/ 720 w 742"/>
                <a:gd name="T51" fmla="*/ 21 h 238"/>
                <a:gd name="T52" fmla="*/ 688 w 742"/>
                <a:gd name="T53" fmla="*/ 10 h 238"/>
                <a:gd name="T54" fmla="*/ 645 w 742"/>
                <a:gd name="T55" fmla="*/ 3 h 238"/>
                <a:gd name="T56" fmla="*/ 593 w 742"/>
                <a:gd name="T57" fmla="*/ 0 h 238"/>
                <a:gd name="T58" fmla="*/ 531 w 742"/>
                <a:gd name="T59" fmla="*/ 1 h 238"/>
                <a:gd name="T60" fmla="*/ 463 w 742"/>
                <a:gd name="T61" fmla="*/ 7 h 238"/>
                <a:gd name="T62" fmla="*/ 390 w 742"/>
                <a:gd name="T63" fmla="*/ 18 h 2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
                <a:gd name="T97" fmla="*/ 0 h 238"/>
                <a:gd name="T98" fmla="*/ 742 w 742"/>
                <a:gd name="T99" fmla="*/ 238 h 23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 h="238">
                  <a:moveTo>
                    <a:pt x="352" y="25"/>
                  </a:moveTo>
                  <a:lnTo>
                    <a:pt x="314" y="33"/>
                  </a:lnTo>
                  <a:lnTo>
                    <a:pt x="278" y="42"/>
                  </a:lnTo>
                  <a:lnTo>
                    <a:pt x="243" y="51"/>
                  </a:lnTo>
                  <a:lnTo>
                    <a:pt x="210" y="61"/>
                  </a:lnTo>
                  <a:lnTo>
                    <a:pt x="178" y="71"/>
                  </a:lnTo>
                  <a:lnTo>
                    <a:pt x="148" y="82"/>
                  </a:lnTo>
                  <a:lnTo>
                    <a:pt x="121" y="93"/>
                  </a:lnTo>
                  <a:lnTo>
                    <a:pt x="96" y="104"/>
                  </a:lnTo>
                  <a:lnTo>
                    <a:pt x="73" y="115"/>
                  </a:lnTo>
                  <a:lnTo>
                    <a:pt x="53" y="127"/>
                  </a:lnTo>
                  <a:lnTo>
                    <a:pt x="36" y="138"/>
                  </a:lnTo>
                  <a:lnTo>
                    <a:pt x="22" y="150"/>
                  </a:lnTo>
                  <a:lnTo>
                    <a:pt x="11" y="161"/>
                  </a:lnTo>
                  <a:lnTo>
                    <a:pt x="4" y="172"/>
                  </a:lnTo>
                  <a:lnTo>
                    <a:pt x="0" y="182"/>
                  </a:lnTo>
                  <a:lnTo>
                    <a:pt x="0" y="192"/>
                  </a:lnTo>
                  <a:lnTo>
                    <a:pt x="4" y="201"/>
                  </a:lnTo>
                  <a:lnTo>
                    <a:pt x="11" y="210"/>
                  </a:lnTo>
                  <a:lnTo>
                    <a:pt x="22" y="217"/>
                  </a:lnTo>
                  <a:lnTo>
                    <a:pt x="36" y="223"/>
                  </a:lnTo>
                  <a:lnTo>
                    <a:pt x="54" y="228"/>
                  </a:lnTo>
                  <a:lnTo>
                    <a:pt x="74" y="232"/>
                  </a:lnTo>
                  <a:lnTo>
                    <a:pt x="97" y="235"/>
                  </a:lnTo>
                  <a:lnTo>
                    <a:pt x="122" y="237"/>
                  </a:lnTo>
                  <a:lnTo>
                    <a:pt x="150" y="238"/>
                  </a:lnTo>
                  <a:lnTo>
                    <a:pt x="179" y="238"/>
                  </a:lnTo>
                  <a:lnTo>
                    <a:pt x="211" y="237"/>
                  </a:lnTo>
                  <a:lnTo>
                    <a:pt x="244" y="234"/>
                  </a:lnTo>
                  <a:lnTo>
                    <a:pt x="279" y="231"/>
                  </a:lnTo>
                  <a:lnTo>
                    <a:pt x="315" y="226"/>
                  </a:lnTo>
                  <a:lnTo>
                    <a:pt x="352" y="220"/>
                  </a:lnTo>
                  <a:lnTo>
                    <a:pt x="390" y="213"/>
                  </a:lnTo>
                  <a:lnTo>
                    <a:pt x="428" y="205"/>
                  </a:lnTo>
                  <a:lnTo>
                    <a:pt x="464" y="197"/>
                  </a:lnTo>
                  <a:lnTo>
                    <a:pt x="499" y="187"/>
                  </a:lnTo>
                  <a:lnTo>
                    <a:pt x="533" y="177"/>
                  </a:lnTo>
                  <a:lnTo>
                    <a:pt x="564" y="167"/>
                  </a:lnTo>
                  <a:lnTo>
                    <a:pt x="594" y="156"/>
                  </a:lnTo>
                  <a:lnTo>
                    <a:pt x="621" y="145"/>
                  </a:lnTo>
                  <a:lnTo>
                    <a:pt x="646" y="134"/>
                  </a:lnTo>
                  <a:lnTo>
                    <a:pt x="669" y="123"/>
                  </a:lnTo>
                  <a:lnTo>
                    <a:pt x="689" y="111"/>
                  </a:lnTo>
                  <a:lnTo>
                    <a:pt x="706" y="100"/>
                  </a:lnTo>
                  <a:lnTo>
                    <a:pt x="720" y="88"/>
                  </a:lnTo>
                  <a:lnTo>
                    <a:pt x="731" y="77"/>
                  </a:lnTo>
                  <a:lnTo>
                    <a:pt x="738" y="66"/>
                  </a:lnTo>
                  <a:lnTo>
                    <a:pt x="742" y="56"/>
                  </a:lnTo>
                  <a:lnTo>
                    <a:pt x="742" y="46"/>
                  </a:lnTo>
                  <a:lnTo>
                    <a:pt x="738" y="37"/>
                  </a:lnTo>
                  <a:lnTo>
                    <a:pt x="731" y="29"/>
                  </a:lnTo>
                  <a:lnTo>
                    <a:pt x="720" y="21"/>
                  </a:lnTo>
                  <a:lnTo>
                    <a:pt x="706" y="15"/>
                  </a:lnTo>
                  <a:lnTo>
                    <a:pt x="688" y="10"/>
                  </a:lnTo>
                  <a:lnTo>
                    <a:pt x="668" y="6"/>
                  </a:lnTo>
                  <a:lnTo>
                    <a:pt x="645" y="3"/>
                  </a:lnTo>
                  <a:lnTo>
                    <a:pt x="620" y="1"/>
                  </a:lnTo>
                  <a:lnTo>
                    <a:pt x="593" y="0"/>
                  </a:lnTo>
                  <a:lnTo>
                    <a:pt x="563" y="0"/>
                  </a:lnTo>
                  <a:lnTo>
                    <a:pt x="531" y="1"/>
                  </a:lnTo>
                  <a:lnTo>
                    <a:pt x="498" y="4"/>
                  </a:lnTo>
                  <a:lnTo>
                    <a:pt x="463" y="7"/>
                  </a:lnTo>
                  <a:lnTo>
                    <a:pt x="427" y="12"/>
                  </a:lnTo>
                  <a:lnTo>
                    <a:pt x="390" y="18"/>
                  </a:lnTo>
                  <a:lnTo>
                    <a:pt x="352" y="25"/>
                  </a:lnTo>
                  <a:close/>
                </a:path>
              </a:pathLst>
            </a:custGeom>
            <a:solidFill>
              <a:srgbClr val="FF3300"/>
            </a:solidFill>
            <a:ln w="9525">
              <a:noFill/>
              <a:round/>
              <a:headEnd/>
              <a:tailEnd/>
            </a:ln>
          </p:spPr>
          <p:txBody>
            <a:bodyPr/>
            <a:lstStyle/>
            <a:p>
              <a:endParaRPr lang="fr-FR" dirty="0"/>
            </a:p>
          </p:txBody>
        </p:sp>
        <p:sp>
          <p:nvSpPr>
            <p:cNvPr id="69" name="Freeform 67"/>
            <p:cNvSpPr>
              <a:spLocks/>
            </p:cNvSpPr>
            <p:nvPr/>
          </p:nvSpPr>
          <p:spPr bwMode="auto">
            <a:xfrm>
              <a:off x="1572" y="3640"/>
              <a:ext cx="756" cy="192"/>
            </a:xfrm>
            <a:custGeom>
              <a:avLst/>
              <a:gdLst>
                <a:gd name="T0" fmla="*/ 339 w 756"/>
                <a:gd name="T1" fmla="*/ 1 h 192"/>
                <a:gd name="T2" fmla="*/ 266 w 756"/>
                <a:gd name="T3" fmla="*/ 4 h 192"/>
                <a:gd name="T4" fmla="*/ 198 w 756"/>
                <a:gd name="T5" fmla="*/ 12 h 192"/>
                <a:gd name="T6" fmla="*/ 137 w 756"/>
                <a:gd name="T7" fmla="*/ 22 h 192"/>
                <a:gd name="T8" fmla="*/ 86 w 756"/>
                <a:gd name="T9" fmla="*/ 36 h 192"/>
                <a:gd name="T10" fmla="*/ 46 w 756"/>
                <a:gd name="T11" fmla="*/ 51 h 192"/>
                <a:gd name="T12" fmla="*/ 17 w 756"/>
                <a:gd name="T13" fmla="*/ 68 h 192"/>
                <a:gd name="T14" fmla="*/ 2 w 756"/>
                <a:gd name="T15" fmla="*/ 87 h 192"/>
                <a:gd name="T16" fmla="*/ 2 w 756"/>
                <a:gd name="T17" fmla="*/ 107 h 192"/>
                <a:gd name="T18" fmla="*/ 17 w 756"/>
                <a:gd name="T19" fmla="*/ 125 h 192"/>
                <a:gd name="T20" fmla="*/ 46 w 756"/>
                <a:gd name="T21" fmla="*/ 143 h 192"/>
                <a:gd name="T22" fmla="*/ 86 w 756"/>
                <a:gd name="T23" fmla="*/ 158 h 192"/>
                <a:gd name="T24" fmla="*/ 137 w 756"/>
                <a:gd name="T25" fmla="*/ 171 h 192"/>
                <a:gd name="T26" fmla="*/ 198 w 756"/>
                <a:gd name="T27" fmla="*/ 181 h 192"/>
                <a:gd name="T28" fmla="*/ 266 w 756"/>
                <a:gd name="T29" fmla="*/ 188 h 192"/>
                <a:gd name="T30" fmla="*/ 339 w 756"/>
                <a:gd name="T31" fmla="*/ 192 h 192"/>
                <a:gd name="T32" fmla="*/ 417 w 756"/>
                <a:gd name="T33" fmla="*/ 192 h 192"/>
                <a:gd name="T34" fmla="*/ 491 w 756"/>
                <a:gd name="T35" fmla="*/ 188 h 192"/>
                <a:gd name="T36" fmla="*/ 558 w 756"/>
                <a:gd name="T37" fmla="*/ 180 h 192"/>
                <a:gd name="T38" fmla="*/ 619 w 756"/>
                <a:gd name="T39" fmla="*/ 170 h 192"/>
                <a:gd name="T40" fmla="*/ 670 w 756"/>
                <a:gd name="T41" fmla="*/ 156 h 192"/>
                <a:gd name="T42" fmla="*/ 710 w 756"/>
                <a:gd name="T43" fmla="*/ 141 h 192"/>
                <a:gd name="T44" fmla="*/ 739 w 756"/>
                <a:gd name="T45" fmla="*/ 124 h 192"/>
                <a:gd name="T46" fmla="*/ 754 w 756"/>
                <a:gd name="T47" fmla="*/ 105 h 192"/>
                <a:gd name="T48" fmla="*/ 754 w 756"/>
                <a:gd name="T49" fmla="*/ 85 h 192"/>
                <a:gd name="T50" fmla="*/ 739 w 756"/>
                <a:gd name="T51" fmla="*/ 67 h 192"/>
                <a:gd name="T52" fmla="*/ 710 w 756"/>
                <a:gd name="T53" fmla="*/ 50 h 192"/>
                <a:gd name="T54" fmla="*/ 670 w 756"/>
                <a:gd name="T55" fmla="*/ 34 h 192"/>
                <a:gd name="T56" fmla="*/ 619 w 756"/>
                <a:gd name="T57" fmla="*/ 22 h 192"/>
                <a:gd name="T58" fmla="*/ 558 w 756"/>
                <a:gd name="T59" fmla="*/ 11 h 192"/>
                <a:gd name="T60" fmla="*/ 491 w 756"/>
                <a:gd name="T61" fmla="*/ 4 h 192"/>
                <a:gd name="T62" fmla="*/ 417 w 756"/>
                <a:gd name="T63" fmla="*/ 1 h 1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56"/>
                <a:gd name="T97" fmla="*/ 0 h 192"/>
                <a:gd name="T98" fmla="*/ 756 w 756"/>
                <a:gd name="T99" fmla="*/ 192 h 1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56" h="192">
                  <a:moveTo>
                    <a:pt x="378" y="0"/>
                  </a:moveTo>
                  <a:lnTo>
                    <a:pt x="339" y="1"/>
                  </a:lnTo>
                  <a:lnTo>
                    <a:pt x="302" y="2"/>
                  </a:lnTo>
                  <a:lnTo>
                    <a:pt x="266" y="4"/>
                  </a:lnTo>
                  <a:lnTo>
                    <a:pt x="231" y="8"/>
                  </a:lnTo>
                  <a:lnTo>
                    <a:pt x="198" y="12"/>
                  </a:lnTo>
                  <a:lnTo>
                    <a:pt x="167" y="17"/>
                  </a:lnTo>
                  <a:lnTo>
                    <a:pt x="137" y="22"/>
                  </a:lnTo>
                  <a:lnTo>
                    <a:pt x="111" y="29"/>
                  </a:lnTo>
                  <a:lnTo>
                    <a:pt x="86" y="36"/>
                  </a:lnTo>
                  <a:lnTo>
                    <a:pt x="65" y="43"/>
                  </a:lnTo>
                  <a:lnTo>
                    <a:pt x="46" y="51"/>
                  </a:lnTo>
                  <a:lnTo>
                    <a:pt x="30" y="60"/>
                  </a:lnTo>
                  <a:lnTo>
                    <a:pt x="17" y="68"/>
                  </a:lnTo>
                  <a:lnTo>
                    <a:pt x="8" y="78"/>
                  </a:lnTo>
                  <a:lnTo>
                    <a:pt x="2" y="87"/>
                  </a:lnTo>
                  <a:lnTo>
                    <a:pt x="0" y="97"/>
                  </a:lnTo>
                  <a:lnTo>
                    <a:pt x="2" y="107"/>
                  </a:lnTo>
                  <a:lnTo>
                    <a:pt x="8" y="116"/>
                  </a:lnTo>
                  <a:lnTo>
                    <a:pt x="17" y="125"/>
                  </a:lnTo>
                  <a:lnTo>
                    <a:pt x="30" y="134"/>
                  </a:lnTo>
                  <a:lnTo>
                    <a:pt x="46" y="143"/>
                  </a:lnTo>
                  <a:lnTo>
                    <a:pt x="65" y="150"/>
                  </a:lnTo>
                  <a:lnTo>
                    <a:pt x="86" y="158"/>
                  </a:lnTo>
                  <a:lnTo>
                    <a:pt x="111" y="164"/>
                  </a:lnTo>
                  <a:lnTo>
                    <a:pt x="137" y="171"/>
                  </a:lnTo>
                  <a:lnTo>
                    <a:pt x="167" y="176"/>
                  </a:lnTo>
                  <a:lnTo>
                    <a:pt x="198" y="181"/>
                  </a:lnTo>
                  <a:lnTo>
                    <a:pt x="231" y="185"/>
                  </a:lnTo>
                  <a:lnTo>
                    <a:pt x="266" y="188"/>
                  </a:lnTo>
                  <a:lnTo>
                    <a:pt x="302" y="190"/>
                  </a:lnTo>
                  <a:lnTo>
                    <a:pt x="339" y="192"/>
                  </a:lnTo>
                  <a:lnTo>
                    <a:pt x="378" y="192"/>
                  </a:lnTo>
                  <a:lnTo>
                    <a:pt x="417" y="192"/>
                  </a:lnTo>
                  <a:lnTo>
                    <a:pt x="454" y="190"/>
                  </a:lnTo>
                  <a:lnTo>
                    <a:pt x="491" y="188"/>
                  </a:lnTo>
                  <a:lnTo>
                    <a:pt x="525" y="184"/>
                  </a:lnTo>
                  <a:lnTo>
                    <a:pt x="558" y="180"/>
                  </a:lnTo>
                  <a:lnTo>
                    <a:pt x="589" y="175"/>
                  </a:lnTo>
                  <a:lnTo>
                    <a:pt x="619" y="170"/>
                  </a:lnTo>
                  <a:lnTo>
                    <a:pt x="645" y="163"/>
                  </a:lnTo>
                  <a:lnTo>
                    <a:pt x="670" y="156"/>
                  </a:lnTo>
                  <a:lnTo>
                    <a:pt x="692" y="149"/>
                  </a:lnTo>
                  <a:lnTo>
                    <a:pt x="710" y="141"/>
                  </a:lnTo>
                  <a:lnTo>
                    <a:pt x="726" y="133"/>
                  </a:lnTo>
                  <a:lnTo>
                    <a:pt x="739" y="124"/>
                  </a:lnTo>
                  <a:lnTo>
                    <a:pt x="748" y="114"/>
                  </a:lnTo>
                  <a:lnTo>
                    <a:pt x="754" y="105"/>
                  </a:lnTo>
                  <a:lnTo>
                    <a:pt x="756" y="95"/>
                  </a:lnTo>
                  <a:lnTo>
                    <a:pt x="754" y="85"/>
                  </a:lnTo>
                  <a:lnTo>
                    <a:pt x="748" y="76"/>
                  </a:lnTo>
                  <a:lnTo>
                    <a:pt x="739" y="67"/>
                  </a:lnTo>
                  <a:lnTo>
                    <a:pt x="726" y="58"/>
                  </a:lnTo>
                  <a:lnTo>
                    <a:pt x="710" y="50"/>
                  </a:lnTo>
                  <a:lnTo>
                    <a:pt x="692" y="42"/>
                  </a:lnTo>
                  <a:lnTo>
                    <a:pt x="670" y="34"/>
                  </a:lnTo>
                  <a:lnTo>
                    <a:pt x="645" y="28"/>
                  </a:lnTo>
                  <a:lnTo>
                    <a:pt x="619" y="22"/>
                  </a:lnTo>
                  <a:lnTo>
                    <a:pt x="589" y="16"/>
                  </a:lnTo>
                  <a:lnTo>
                    <a:pt x="558" y="11"/>
                  </a:lnTo>
                  <a:lnTo>
                    <a:pt x="525" y="7"/>
                  </a:lnTo>
                  <a:lnTo>
                    <a:pt x="491" y="4"/>
                  </a:lnTo>
                  <a:lnTo>
                    <a:pt x="454" y="2"/>
                  </a:lnTo>
                  <a:lnTo>
                    <a:pt x="417" y="1"/>
                  </a:lnTo>
                  <a:lnTo>
                    <a:pt x="378" y="0"/>
                  </a:lnTo>
                  <a:close/>
                </a:path>
              </a:pathLst>
            </a:custGeom>
            <a:solidFill>
              <a:srgbClr val="FF3300"/>
            </a:solidFill>
            <a:ln w="9525">
              <a:noFill/>
              <a:round/>
              <a:headEnd/>
              <a:tailEnd/>
            </a:ln>
          </p:spPr>
          <p:txBody>
            <a:bodyPr/>
            <a:lstStyle/>
            <a:p>
              <a:endParaRPr lang="fr-FR" dirty="0"/>
            </a:p>
          </p:txBody>
        </p:sp>
        <p:grpSp>
          <p:nvGrpSpPr>
            <p:cNvPr id="70" name="Group 68"/>
            <p:cNvGrpSpPr>
              <a:grpSpLocks/>
            </p:cNvGrpSpPr>
            <p:nvPr/>
          </p:nvGrpSpPr>
          <p:grpSpPr bwMode="auto">
            <a:xfrm>
              <a:off x="1410" y="3352"/>
              <a:ext cx="272" cy="146"/>
              <a:chOff x="1650" y="2952"/>
              <a:chExt cx="272" cy="146"/>
            </a:xfrm>
          </p:grpSpPr>
          <p:grpSp>
            <p:nvGrpSpPr>
              <p:cNvPr id="78" name="Group 69"/>
              <p:cNvGrpSpPr>
                <a:grpSpLocks/>
              </p:cNvGrpSpPr>
              <p:nvPr/>
            </p:nvGrpSpPr>
            <p:grpSpPr bwMode="auto">
              <a:xfrm>
                <a:off x="1650" y="2952"/>
                <a:ext cx="272" cy="146"/>
                <a:chOff x="1650" y="2952"/>
                <a:chExt cx="272" cy="146"/>
              </a:xfrm>
            </p:grpSpPr>
            <p:pic>
              <p:nvPicPr>
                <p:cNvPr id="80" name="Picture 70"/>
                <p:cNvPicPr>
                  <a:picLocks noChangeAspect="1" noChangeArrowheads="1"/>
                </p:cNvPicPr>
                <p:nvPr/>
              </p:nvPicPr>
              <p:blipFill>
                <a:blip r:embed="rId3" cstate="print"/>
                <a:srcRect/>
                <a:stretch>
                  <a:fillRect/>
                </a:stretch>
              </p:blipFill>
              <p:spPr bwMode="auto">
                <a:xfrm>
                  <a:off x="1650" y="2952"/>
                  <a:ext cx="272" cy="146"/>
                </a:xfrm>
                <a:prstGeom prst="rect">
                  <a:avLst/>
                </a:prstGeom>
                <a:noFill/>
                <a:ln w="9525">
                  <a:noFill/>
                  <a:miter lim="800000"/>
                  <a:headEnd/>
                  <a:tailEnd/>
                </a:ln>
              </p:spPr>
            </p:pic>
            <p:sp>
              <p:nvSpPr>
                <p:cNvPr id="81" name="Freeform 71"/>
                <p:cNvSpPr>
                  <a:spLocks/>
                </p:cNvSpPr>
                <p:nvPr/>
              </p:nvSpPr>
              <p:spPr bwMode="auto">
                <a:xfrm>
                  <a:off x="1650" y="2952"/>
                  <a:ext cx="270" cy="144"/>
                </a:xfrm>
                <a:custGeom>
                  <a:avLst/>
                  <a:gdLst>
                    <a:gd name="T0" fmla="*/ 135 w 270"/>
                    <a:gd name="T1" fmla="*/ 0 h 144"/>
                    <a:gd name="T2" fmla="*/ 108 w 270"/>
                    <a:gd name="T3" fmla="*/ 1 h 144"/>
                    <a:gd name="T4" fmla="*/ 82 w 270"/>
                    <a:gd name="T5" fmla="*/ 6 h 144"/>
                    <a:gd name="T6" fmla="*/ 59 w 270"/>
                    <a:gd name="T7" fmla="*/ 12 h 144"/>
                    <a:gd name="T8" fmla="*/ 39 w 270"/>
                    <a:gd name="T9" fmla="*/ 21 h 144"/>
                    <a:gd name="T10" fmla="*/ 31 w 270"/>
                    <a:gd name="T11" fmla="*/ 26 h 144"/>
                    <a:gd name="T12" fmla="*/ 23 w 270"/>
                    <a:gd name="T13" fmla="*/ 32 h 144"/>
                    <a:gd name="T14" fmla="*/ 16 w 270"/>
                    <a:gd name="T15" fmla="*/ 38 h 144"/>
                    <a:gd name="T16" fmla="*/ 11 w 270"/>
                    <a:gd name="T17" fmla="*/ 44 h 144"/>
                    <a:gd name="T18" fmla="*/ 6 w 270"/>
                    <a:gd name="T19" fmla="*/ 51 h 144"/>
                    <a:gd name="T20" fmla="*/ 3 w 270"/>
                    <a:gd name="T21" fmla="*/ 57 h 144"/>
                    <a:gd name="T22" fmla="*/ 1 w 270"/>
                    <a:gd name="T23" fmla="*/ 65 h 144"/>
                    <a:gd name="T24" fmla="*/ 0 w 270"/>
                    <a:gd name="T25" fmla="*/ 72 h 144"/>
                    <a:gd name="T26" fmla="*/ 1 w 270"/>
                    <a:gd name="T27" fmla="*/ 79 h 144"/>
                    <a:gd name="T28" fmla="*/ 3 w 270"/>
                    <a:gd name="T29" fmla="*/ 87 h 144"/>
                    <a:gd name="T30" fmla="*/ 6 w 270"/>
                    <a:gd name="T31" fmla="*/ 94 h 144"/>
                    <a:gd name="T32" fmla="*/ 11 w 270"/>
                    <a:gd name="T33" fmla="*/ 100 h 144"/>
                    <a:gd name="T34" fmla="*/ 16 w 270"/>
                    <a:gd name="T35" fmla="*/ 106 h 144"/>
                    <a:gd name="T36" fmla="*/ 23 w 270"/>
                    <a:gd name="T37" fmla="*/ 112 h 144"/>
                    <a:gd name="T38" fmla="*/ 31 w 270"/>
                    <a:gd name="T39" fmla="*/ 118 h 144"/>
                    <a:gd name="T40" fmla="*/ 39 w 270"/>
                    <a:gd name="T41" fmla="*/ 123 h 144"/>
                    <a:gd name="T42" fmla="*/ 59 w 270"/>
                    <a:gd name="T43" fmla="*/ 132 h 144"/>
                    <a:gd name="T44" fmla="*/ 82 w 270"/>
                    <a:gd name="T45" fmla="*/ 138 h 144"/>
                    <a:gd name="T46" fmla="*/ 108 w 270"/>
                    <a:gd name="T47" fmla="*/ 143 h 144"/>
                    <a:gd name="T48" fmla="*/ 135 w 270"/>
                    <a:gd name="T49" fmla="*/ 144 h 144"/>
                    <a:gd name="T50" fmla="*/ 162 w 270"/>
                    <a:gd name="T51" fmla="*/ 143 h 144"/>
                    <a:gd name="T52" fmla="*/ 188 w 270"/>
                    <a:gd name="T53" fmla="*/ 138 h 144"/>
                    <a:gd name="T54" fmla="*/ 211 w 270"/>
                    <a:gd name="T55" fmla="*/ 132 h 144"/>
                    <a:gd name="T56" fmla="*/ 231 w 270"/>
                    <a:gd name="T57" fmla="*/ 123 h 144"/>
                    <a:gd name="T58" fmla="*/ 239 w 270"/>
                    <a:gd name="T59" fmla="*/ 118 h 144"/>
                    <a:gd name="T60" fmla="*/ 247 w 270"/>
                    <a:gd name="T61" fmla="*/ 112 h 144"/>
                    <a:gd name="T62" fmla="*/ 254 w 270"/>
                    <a:gd name="T63" fmla="*/ 106 h 144"/>
                    <a:gd name="T64" fmla="*/ 259 w 270"/>
                    <a:gd name="T65" fmla="*/ 100 h 144"/>
                    <a:gd name="T66" fmla="*/ 264 w 270"/>
                    <a:gd name="T67" fmla="*/ 94 h 144"/>
                    <a:gd name="T68" fmla="*/ 267 w 270"/>
                    <a:gd name="T69" fmla="*/ 87 h 144"/>
                    <a:gd name="T70" fmla="*/ 269 w 270"/>
                    <a:gd name="T71" fmla="*/ 79 h 144"/>
                    <a:gd name="T72" fmla="*/ 270 w 270"/>
                    <a:gd name="T73" fmla="*/ 72 h 144"/>
                    <a:gd name="T74" fmla="*/ 269 w 270"/>
                    <a:gd name="T75" fmla="*/ 65 h 144"/>
                    <a:gd name="T76" fmla="*/ 267 w 270"/>
                    <a:gd name="T77" fmla="*/ 57 h 144"/>
                    <a:gd name="T78" fmla="*/ 264 w 270"/>
                    <a:gd name="T79" fmla="*/ 51 h 144"/>
                    <a:gd name="T80" fmla="*/ 259 w 270"/>
                    <a:gd name="T81" fmla="*/ 44 h 144"/>
                    <a:gd name="T82" fmla="*/ 254 w 270"/>
                    <a:gd name="T83" fmla="*/ 38 h 144"/>
                    <a:gd name="T84" fmla="*/ 247 w 270"/>
                    <a:gd name="T85" fmla="*/ 32 h 144"/>
                    <a:gd name="T86" fmla="*/ 239 w 270"/>
                    <a:gd name="T87" fmla="*/ 26 h 144"/>
                    <a:gd name="T88" fmla="*/ 231 w 270"/>
                    <a:gd name="T89" fmla="*/ 21 h 144"/>
                    <a:gd name="T90" fmla="*/ 211 w 270"/>
                    <a:gd name="T91" fmla="*/ 12 h 144"/>
                    <a:gd name="T92" fmla="*/ 188 w 270"/>
                    <a:gd name="T93" fmla="*/ 6 h 144"/>
                    <a:gd name="T94" fmla="*/ 162 w 270"/>
                    <a:gd name="T95" fmla="*/ 1 h 144"/>
                    <a:gd name="T96" fmla="*/ 135 w 270"/>
                    <a:gd name="T97" fmla="*/ 0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0"/>
                    <a:gd name="T148" fmla="*/ 0 h 144"/>
                    <a:gd name="T149" fmla="*/ 270 w 27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0" h="144">
                      <a:moveTo>
                        <a:pt x="135" y="0"/>
                      </a:moveTo>
                      <a:lnTo>
                        <a:pt x="108" y="1"/>
                      </a:lnTo>
                      <a:lnTo>
                        <a:pt x="82" y="6"/>
                      </a:lnTo>
                      <a:lnTo>
                        <a:pt x="59" y="12"/>
                      </a:lnTo>
                      <a:lnTo>
                        <a:pt x="39" y="21"/>
                      </a:lnTo>
                      <a:lnTo>
                        <a:pt x="31" y="26"/>
                      </a:lnTo>
                      <a:lnTo>
                        <a:pt x="23" y="32"/>
                      </a:lnTo>
                      <a:lnTo>
                        <a:pt x="16" y="38"/>
                      </a:lnTo>
                      <a:lnTo>
                        <a:pt x="11" y="44"/>
                      </a:lnTo>
                      <a:lnTo>
                        <a:pt x="6" y="51"/>
                      </a:lnTo>
                      <a:lnTo>
                        <a:pt x="3" y="57"/>
                      </a:lnTo>
                      <a:lnTo>
                        <a:pt x="1" y="65"/>
                      </a:lnTo>
                      <a:lnTo>
                        <a:pt x="0" y="72"/>
                      </a:lnTo>
                      <a:lnTo>
                        <a:pt x="1" y="79"/>
                      </a:lnTo>
                      <a:lnTo>
                        <a:pt x="3" y="87"/>
                      </a:lnTo>
                      <a:lnTo>
                        <a:pt x="6" y="94"/>
                      </a:lnTo>
                      <a:lnTo>
                        <a:pt x="11" y="100"/>
                      </a:lnTo>
                      <a:lnTo>
                        <a:pt x="16" y="106"/>
                      </a:lnTo>
                      <a:lnTo>
                        <a:pt x="23" y="112"/>
                      </a:lnTo>
                      <a:lnTo>
                        <a:pt x="31" y="118"/>
                      </a:lnTo>
                      <a:lnTo>
                        <a:pt x="39" y="123"/>
                      </a:lnTo>
                      <a:lnTo>
                        <a:pt x="59" y="132"/>
                      </a:lnTo>
                      <a:lnTo>
                        <a:pt x="82" y="138"/>
                      </a:lnTo>
                      <a:lnTo>
                        <a:pt x="108" y="143"/>
                      </a:lnTo>
                      <a:lnTo>
                        <a:pt x="135" y="144"/>
                      </a:lnTo>
                      <a:lnTo>
                        <a:pt x="162" y="143"/>
                      </a:lnTo>
                      <a:lnTo>
                        <a:pt x="188" y="138"/>
                      </a:lnTo>
                      <a:lnTo>
                        <a:pt x="211" y="132"/>
                      </a:lnTo>
                      <a:lnTo>
                        <a:pt x="231" y="123"/>
                      </a:lnTo>
                      <a:lnTo>
                        <a:pt x="239" y="118"/>
                      </a:lnTo>
                      <a:lnTo>
                        <a:pt x="247" y="112"/>
                      </a:lnTo>
                      <a:lnTo>
                        <a:pt x="254" y="106"/>
                      </a:lnTo>
                      <a:lnTo>
                        <a:pt x="259" y="100"/>
                      </a:lnTo>
                      <a:lnTo>
                        <a:pt x="264" y="94"/>
                      </a:lnTo>
                      <a:lnTo>
                        <a:pt x="267" y="87"/>
                      </a:lnTo>
                      <a:lnTo>
                        <a:pt x="269" y="79"/>
                      </a:lnTo>
                      <a:lnTo>
                        <a:pt x="270" y="72"/>
                      </a:lnTo>
                      <a:lnTo>
                        <a:pt x="269" y="65"/>
                      </a:lnTo>
                      <a:lnTo>
                        <a:pt x="267" y="57"/>
                      </a:lnTo>
                      <a:lnTo>
                        <a:pt x="264" y="51"/>
                      </a:lnTo>
                      <a:lnTo>
                        <a:pt x="259" y="44"/>
                      </a:lnTo>
                      <a:lnTo>
                        <a:pt x="254" y="38"/>
                      </a:lnTo>
                      <a:lnTo>
                        <a:pt x="247" y="32"/>
                      </a:lnTo>
                      <a:lnTo>
                        <a:pt x="239" y="26"/>
                      </a:lnTo>
                      <a:lnTo>
                        <a:pt x="231" y="21"/>
                      </a:lnTo>
                      <a:lnTo>
                        <a:pt x="211" y="12"/>
                      </a:lnTo>
                      <a:lnTo>
                        <a:pt x="188" y="6"/>
                      </a:lnTo>
                      <a:lnTo>
                        <a:pt x="162" y="1"/>
                      </a:lnTo>
                      <a:lnTo>
                        <a:pt x="135" y="0"/>
                      </a:lnTo>
                      <a:close/>
                    </a:path>
                  </a:pathLst>
                </a:custGeom>
                <a:noFill/>
                <a:ln w="0">
                  <a:solidFill>
                    <a:srgbClr val="FFFFFF"/>
                  </a:solidFill>
                  <a:round/>
                  <a:headEnd/>
                  <a:tailEnd/>
                </a:ln>
              </p:spPr>
              <p:txBody>
                <a:bodyPr/>
                <a:lstStyle/>
                <a:p>
                  <a:endParaRPr lang="fr-FR" dirty="0"/>
                </a:p>
              </p:txBody>
            </p:sp>
            <p:sp>
              <p:nvSpPr>
                <p:cNvPr id="82" name="Oval 72"/>
                <p:cNvSpPr>
                  <a:spLocks noChangeArrowheads="1"/>
                </p:cNvSpPr>
                <p:nvPr/>
              </p:nvSpPr>
              <p:spPr bwMode="auto">
                <a:xfrm>
                  <a:off x="1650" y="2952"/>
                  <a:ext cx="271" cy="145"/>
                </a:xfrm>
                <a:prstGeom prst="ellipse">
                  <a:avLst/>
                </a:prstGeom>
                <a:solidFill>
                  <a:srgbClr val="000000"/>
                </a:solidFill>
                <a:ln w="9525">
                  <a:noFill/>
                  <a:round/>
                  <a:headEnd/>
                  <a:tailEnd/>
                </a:ln>
              </p:spPr>
              <p:txBody>
                <a:bodyPr/>
                <a:lstStyle/>
                <a:p>
                  <a:endParaRPr lang="fr-FR" dirty="0"/>
                </a:p>
              </p:txBody>
            </p:sp>
            <p:pic>
              <p:nvPicPr>
                <p:cNvPr id="83" name="Picture 73"/>
                <p:cNvPicPr>
                  <a:picLocks noChangeAspect="1" noChangeArrowheads="1"/>
                </p:cNvPicPr>
                <p:nvPr/>
              </p:nvPicPr>
              <p:blipFill>
                <a:blip r:embed="rId3" cstate="print"/>
                <a:srcRect/>
                <a:stretch>
                  <a:fillRect/>
                </a:stretch>
              </p:blipFill>
              <p:spPr bwMode="auto">
                <a:xfrm>
                  <a:off x="1650" y="2952"/>
                  <a:ext cx="272" cy="146"/>
                </a:xfrm>
                <a:prstGeom prst="rect">
                  <a:avLst/>
                </a:prstGeom>
                <a:noFill/>
                <a:ln w="9525">
                  <a:noFill/>
                  <a:miter lim="800000"/>
                  <a:headEnd/>
                  <a:tailEnd/>
                </a:ln>
              </p:spPr>
            </p:pic>
          </p:grpSp>
          <p:sp>
            <p:nvSpPr>
              <p:cNvPr id="79" name="Oval 74"/>
              <p:cNvSpPr>
                <a:spLocks noChangeArrowheads="1"/>
              </p:cNvSpPr>
              <p:nvPr/>
            </p:nvSpPr>
            <p:spPr bwMode="auto">
              <a:xfrm>
                <a:off x="1650" y="2952"/>
                <a:ext cx="271" cy="145"/>
              </a:xfrm>
              <a:prstGeom prst="ellipse">
                <a:avLst/>
              </a:prstGeom>
              <a:noFill/>
              <a:ln w="9525">
                <a:solidFill>
                  <a:srgbClr val="B2B2B2"/>
                </a:solidFill>
                <a:round/>
                <a:headEnd/>
                <a:tailEnd/>
              </a:ln>
            </p:spPr>
            <p:txBody>
              <a:bodyPr/>
              <a:lstStyle/>
              <a:p>
                <a:endParaRPr lang="fr-FR" dirty="0"/>
              </a:p>
            </p:txBody>
          </p:sp>
        </p:grpSp>
        <p:sp>
          <p:nvSpPr>
            <p:cNvPr id="71" name="Oval 75"/>
            <p:cNvSpPr>
              <a:spLocks noChangeArrowheads="1"/>
            </p:cNvSpPr>
            <p:nvPr/>
          </p:nvSpPr>
          <p:spPr bwMode="auto">
            <a:xfrm>
              <a:off x="1032" y="3400"/>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72" name="Oval 76"/>
            <p:cNvSpPr>
              <a:spLocks noChangeArrowheads="1"/>
            </p:cNvSpPr>
            <p:nvPr/>
          </p:nvSpPr>
          <p:spPr bwMode="auto">
            <a:xfrm>
              <a:off x="816" y="3784"/>
              <a:ext cx="163" cy="97"/>
            </a:xfrm>
            <a:prstGeom prst="ellipse">
              <a:avLst/>
            </a:prstGeom>
            <a:solidFill>
              <a:srgbClr val="EAEAEA"/>
            </a:solidFill>
            <a:ln w="9525">
              <a:solidFill>
                <a:srgbClr val="808080"/>
              </a:solidFill>
              <a:round/>
              <a:headEnd/>
              <a:tailEnd/>
            </a:ln>
          </p:spPr>
          <p:txBody>
            <a:bodyPr/>
            <a:lstStyle/>
            <a:p>
              <a:endParaRPr lang="fr-FR" dirty="0"/>
            </a:p>
          </p:txBody>
        </p:sp>
        <p:sp>
          <p:nvSpPr>
            <p:cNvPr id="73" name="Freeform 77"/>
            <p:cNvSpPr>
              <a:spLocks/>
            </p:cNvSpPr>
            <p:nvPr/>
          </p:nvSpPr>
          <p:spPr bwMode="auto">
            <a:xfrm>
              <a:off x="2586" y="3744"/>
              <a:ext cx="918" cy="240"/>
            </a:xfrm>
            <a:custGeom>
              <a:avLst/>
              <a:gdLst>
                <a:gd name="T0" fmla="*/ 230 w 918"/>
                <a:gd name="T1" fmla="*/ 228 h 240"/>
                <a:gd name="T2" fmla="*/ 239 w 918"/>
                <a:gd name="T3" fmla="*/ 204 h 240"/>
                <a:gd name="T4" fmla="*/ 257 w 918"/>
                <a:gd name="T5" fmla="*/ 183 h 240"/>
                <a:gd name="T6" fmla="*/ 282 w 918"/>
                <a:gd name="T7" fmla="*/ 164 h 240"/>
                <a:gd name="T8" fmla="*/ 313 w 918"/>
                <a:gd name="T9" fmla="*/ 148 h 240"/>
                <a:gd name="T10" fmla="*/ 349 w 918"/>
                <a:gd name="T11" fmla="*/ 135 h 240"/>
                <a:gd name="T12" fmla="*/ 391 w 918"/>
                <a:gd name="T13" fmla="*/ 125 h 240"/>
                <a:gd name="T14" fmla="*/ 436 w 918"/>
                <a:gd name="T15" fmla="*/ 121 h 240"/>
                <a:gd name="T16" fmla="*/ 483 w 918"/>
                <a:gd name="T17" fmla="*/ 121 h 240"/>
                <a:gd name="T18" fmla="*/ 527 w 918"/>
                <a:gd name="T19" fmla="*/ 125 h 240"/>
                <a:gd name="T20" fmla="*/ 568 w 918"/>
                <a:gd name="T21" fmla="*/ 135 h 240"/>
                <a:gd name="T22" fmla="*/ 605 w 918"/>
                <a:gd name="T23" fmla="*/ 148 h 240"/>
                <a:gd name="T24" fmla="*/ 636 w 918"/>
                <a:gd name="T25" fmla="*/ 164 h 240"/>
                <a:gd name="T26" fmla="*/ 660 w 918"/>
                <a:gd name="T27" fmla="*/ 183 h 240"/>
                <a:gd name="T28" fmla="*/ 678 w 918"/>
                <a:gd name="T29" fmla="*/ 204 h 240"/>
                <a:gd name="T30" fmla="*/ 687 w 918"/>
                <a:gd name="T31" fmla="*/ 228 h 240"/>
                <a:gd name="T32" fmla="*/ 918 w 918"/>
                <a:gd name="T33" fmla="*/ 240 h 240"/>
                <a:gd name="T34" fmla="*/ 916 w 918"/>
                <a:gd name="T35" fmla="*/ 215 h 240"/>
                <a:gd name="T36" fmla="*/ 909 w 918"/>
                <a:gd name="T37" fmla="*/ 192 h 240"/>
                <a:gd name="T38" fmla="*/ 897 w 918"/>
                <a:gd name="T39" fmla="*/ 168 h 240"/>
                <a:gd name="T40" fmla="*/ 882 w 918"/>
                <a:gd name="T41" fmla="*/ 146 h 240"/>
                <a:gd name="T42" fmla="*/ 840 w 918"/>
                <a:gd name="T43" fmla="*/ 106 h 240"/>
                <a:gd name="T44" fmla="*/ 783 w 918"/>
                <a:gd name="T45" fmla="*/ 70 h 240"/>
                <a:gd name="T46" fmla="*/ 715 w 918"/>
                <a:gd name="T47" fmla="*/ 41 h 240"/>
                <a:gd name="T48" fmla="*/ 637 w 918"/>
                <a:gd name="T49" fmla="*/ 19 h 240"/>
                <a:gd name="T50" fmla="*/ 551 w 918"/>
                <a:gd name="T51" fmla="*/ 5 h 240"/>
                <a:gd name="T52" fmla="*/ 459 w 918"/>
                <a:gd name="T53" fmla="*/ 0 h 240"/>
                <a:gd name="T54" fmla="*/ 366 w 918"/>
                <a:gd name="T55" fmla="*/ 5 h 240"/>
                <a:gd name="T56" fmla="*/ 280 w 918"/>
                <a:gd name="T57" fmla="*/ 19 h 240"/>
                <a:gd name="T58" fmla="*/ 202 w 918"/>
                <a:gd name="T59" fmla="*/ 41 h 240"/>
                <a:gd name="T60" fmla="*/ 134 w 918"/>
                <a:gd name="T61" fmla="*/ 70 h 240"/>
                <a:gd name="T62" fmla="*/ 78 w 918"/>
                <a:gd name="T63" fmla="*/ 106 h 240"/>
                <a:gd name="T64" fmla="*/ 36 w 918"/>
                <a:gd name="T65" fmla="*/ 146 h 240"/>
                <a:gd name="T66" fmla="*/ 21 w 918"/>
                <a:gd name="T67" fmla="*/ 168 h 240"/>
                <a:gd name="T68" fmla="*/ 9 w 918"/>
                <a:gd name="T69" fmla="*/ 192 h 240"/>
                <a:gd name="T70" fmla="*/ 2 w 918"/>
                <a:gd name="T71" fmla="*/ 215 h 240"/>
                <a:gd name="T72" fmla="*/ 0 w 918"/>
                <a:gd name="T73" fmla="*/ 240 h 2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18"/>
                <a:gd name="T112" fmla="*/ 0 h 240"/>
                <a:gd name="T113" fmla="*/ 918 w 918"/>
                <a:gd name="T114" fmla="*/ 240 h 2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18" h="240">
                  <a:moveTo>
                    <a:pt x="229" y="240"/>
                  </a:moveTo>
                  <a:lnTo>
                    <a:pt x="230" y="228"/>
                  </a:lnTo>
                  <a:lnTo>
                    <a:pt x="234" y="216"/>
                  </a:lnTo>
                  <a:lnTo>
                    <a:pt x="239" y="204"/>
                  </a:lnTo>
                  <a:lnTo>
                    <a:pt x="247" y="193"/>
                  </a:lnTo>
                  <a:lnTo>
                    <a:pt x="257" y="183"/>
                  </a:lnTo>
                  <a:lnTo>
                    <a:pt x="268" y="173"/>
                  </a:lnTo>
                  <a:lnTo>
                    <a:pt x="282" y="164"/>
                  </a:lnTo>
                  <a:lnTo>
                    <a:pt x="296" y="155"/>
                  </a:lnTo>
                  <a:lnTo>
                    <a:pt x="313" y="148"/>
                  </a:lnTo>
                  <a:lnTo>
                    <a:pt x="330" y="141"/>
                  </a:lnTo>
                  <a:lnTo>
                    <a:pt x="349" y="135"/>
                  </a:lnTo>
                  <a:lnTo>
                    <a:pt x="370" y="130"/>
                  </a:lnTo>
                  <a:lnTo>
                    <a:pt x="391" y="125"/>
                  </a:lnTo>
                  <a:lnTo>
                    <a:pt x="413" y="122"/>
                  </a:lnTo>
                  <a:lnTo>
                    <a:pt x="436" y="121"/>
                  </a:lnTo>
                  <a:lnTo>
                    <a:pt x="459" y="120"/>
                  </a:lnTo>
                  <a:lnTo>
                    <a:pt x="483" y="121"/>
                  </a:lnTo>
                  <a:lnTo>
                    <a:pt x="505" y="122"/>
                  </a:lnTo>
                  <a:lnTo>
                    <a:pt x="527" y="125"/>
                  </a:lnTo>
                  <a:lnTo>
                    <a:pt x="548" y="130"/>
                  </a:lnTo>
                  <a:lnTo>
                    <a:pt x="568" y="135"/>
                  </a:lnTo>
                  <a:lnTo>
                    <a:pt x="587" y="141"/>
                  </a:lnTo>
                  <a:lnTo>
                    <a:pt x="605" y="148"/>
                  </a:lnTo>
                  <a:lnTo>
                    <a:pt x="621" y="155"/>
                  </a:lnTo>
                  <a:lnTo>
                    <a:pt x="636" y="164"/>
                  </a:lnTo>
                  <a:lnTo>
                    <a:pt x="649" y="173"/>
                  </a:lnTo>
                  <a:lnTo>
                    <a:pt x="660" y="183"/>
                  </a:lnTo>
                  <a:lnTo>
                    <a:pt x="670" y="193"/>
                  </a:lnTo>
                  <a:lnTo>
                    <a:pt x="678" y="204"/>
                  </a:lnTo>
                  <a:lnTo>
                    <a:pt x="683" y="216"/>
                  </a:lnTo>
                  <a:lnTo>
                    <a:pt x="687" y="228"/>
                  </a:lnTo>
                  <a:lnTo>
                    <a:pt x="688" y="240"/>
                  </a:lnTo>
                  <a:lnTo>
                    <a:pt x="918" y="240"/>
                  </a:lnTo>
                  <a:lnTo>
                    <a:pt x="917" y="228"/>
                  </a:lnTo>
                  <a:lnTo>
                    <a:pt x="916" y="215"/>
                  </a:lnTo>
                  <a:lnTo>
                    <a:pt x="913" y="203"/>
                  </a:lnTo>
                  <a:lnTo>
                    <a:pt x="909" y="192"/>
                  </a:lnTo>
                  <a:lnTo>
                    <a:pt x="904" y="180"/>
                  </a:lnTo>
                  <a:lnTo>
                    <a:pt x="897" y="168"/>
                  </a:lnTo>
                  <a:lnTo>
                    <a:pt x="890" y="157"/>
                  </a:lnTo>
                  <a:lnTo>
                    <a:pt x="882" y="146"/>
                  </a:lnTo>
                  <a:lnTo>
                    <a:pt x="863" y="125"/>
                  </a:lnTo>
                  <a:lnTo>
                    <a:pt x="840" y="106"/>
                  </a:lnTo>
                  <a:lnTo>
                    <a:pt x="813" y="87"/>
                  </a:lnTo>
                  <a:lnTo>
                    <a:pt x="783" y="70"/>
                  </a:lnTo>
                  <a:lnTo>
                    <a:pt x="751" y="55"/>
                  </a:lnTo>
                  <a:lnTo>
                    <a:pt x="715" y="41"/>
                  </a:lnTo>
                  <a:lnTo>
                    <a:pt x="678" y="29"/>
                  </a:lnTo>
                  <a:lnTo>
                    <a:pt x="637" y="19"/>
                  </a:lnTo>
                  <a:lnTo>
                    <a:pt x="595" y="11"/>
                  </a:lnTo>
                  <a:lnTo>
                    <a:pt x="551" y="5"/>
                  </a:lnTo>
                  <a:lnTo>
                    <a:pt x="506" y="1"/>
                  </a:lnTo>
                  <a:lnTo>
                    <a:pt x="459" y="0"/>
                  </a:lnTo>
                  <a:lnTo>
                    <a:pt x="412" y="1"/>
                  </a:lnTo>
                  <a:lnTo>
                    <a:pt x="366" y="5"/>
                  </a:lnTo>
                  <a:lnTo>
                    <a:pt x="322" y="11"/>
                  </a:lnTo>
                  <a:lnTo>
                    <a:pt x="280" y="19"/>
                  </a:lnTo>
                  <a:lnTo>
                    <a:pt x="240" y="29"/>
                  </a:lnTo>
                  <a:lnTo>
                    <a:pt x="202" y="41"/>
                  </a:lnTo>
                  <a:lnTo>
                    <a:pt x="167" y="55"/>
                  </a:lnTo>
                  <a:lnTo>
                    <a:pt x="134" y="70"/>
                  </a:lnTo>
                  <a:lnTo>
                    <a:pt x="105" y="87"/>
                  </a:lnTo>
                  <a:lnTo>
                    <a:pt x="78" y="106"/>
                  </a:lnTo>
                  <a:lnTo>
                    <a:pt x="55" y="125"/>
                  </a:lnTo>
                  <a:lnTo>
                    <a:pt x="36" y="146"/>
                  </a:lnTo>
                  <a:lnTo>
                    <a:pt x="28" y="157"/>
                  </a:lnTo>
                  <a:lnTo>
                    <a:pt x="21" y="168"/>
                  </a:lnTo>
                  <a:lnTo>
                    <a:pt x="14" y="180"/>
                  </a:lnTo>
                  <a:lnTo>
                    <a:pt x="9" y="192"/>
                  </a:lnTo>
                  <a:lnTo>
                    <a:pt x="5" y="203"/>
                  </a:lnTo>
                  <a:lnTo>
                    <a:pt x="2" y="215"/>
                  </a:lnTo>
                  <a:lnTo>
                    <a:pt x="1" y="228"/>
                  </a:lnTo>
                  <a:lnTo>
                    <a:pt x="0" y="240"/>
                  </a:lnTo>
                  <a:lnTo>
                    <a:pt x="229" y="240"/>
                  </a:lnTo>
                  <a:close/>
                </a:path>
              </a:pathLst>
            </a:custGeom>
            <a:solidFill>
              <a:srgbClr val="C0C0C0"/>
            </a:solidFill>
            <a:ln w="9525">
              <a:noFill/>
              <a:round/>
              <a:headEnd/>
              <a:tailEnd/>
            </a:ln>
          </p:spPr>
          <p:txBody>
            <a:bodyPr/>
            <a:lstStyle/>
            <a:p>
              <a:endParaRPr lang="fr-FR" dirty="0"/>
            </a:p>
          </p:txBody>
        </p:sp>
        <p:sp>
          <p:nvSpPr>
            <p:cNvPr id="74" name="Rectangle 78"/>
            <p:cNvSpPr>
              <a:spLocks noChangeArrowheads="1"/>
            </p:cNvSpPr>
            <p:nvPr/>
          </p:nvSpPr>
          <p:spPr bwMode="auto">
            <a:xfrm>
              <a:off x="384" y="3928"/>
              <a:ext cx="5076" cy="144"/>
            </a:xfrm>
            <a:prstGeom prst="rect">
              <a:avLst/>
            </a:prstGeom>
            <a:solidFill>
              <a:srgbClr val="C0C0C0"/>
            </a:solidFill>
            <a:ln w="9525">
              <a:noFill/>
              <a:miter lim="800000"/>
              <a:headEnd/>
              <a:tailEnd/>
            </a:ln>
          </p:spPr>
          <p:txBody>
            <a:bodyPr/>
            <a:lstStyle/>
            <a:p>
              <a:endParaRPr lang="fr-FR" dirty="0"/>
            </a:p>
          </p:txBody>
        </p:sp>
        <p:sp>
          <p:nvSpPr>
            <p:cNvPr id="75" name="Freeform 79"/>
            <p:cNvSpPr>
              <a:spLocks/>
            </p:cNvSpPr>
            <p:nvPr/>
          </p:nvSpPr>
          <p:spPr bwMode="auto">
            <a:xfrm>
              <a:off x="2586" y="3120"/>
              <a:ext cx="918" cy="243"/>
            </a:xfrm>
            <a:custGeom>
              <a:avLst/>
              <a:gdLst>
                <a:gd name="T0" fmla="*/ 687 w 918"/>
                <a:gd name="T1" fmla="*/ 13 h 243"/>
                <a:gd name="T2" fmla="*/ 678 w 918"/>
                <a:gd name="T3" fmla="*/ 37 h 243"/>
                <a:gd name="T4" fmla="*/ 661 w 918"/>
                <a:gd name="T5" fmla="*/ 59 h 243"/>
                <a:gd name="T6" fmla="*/ 637 w 918"/>
                <a:gd name="T7" fmla="*/ 78 h 243"/>
                <a:gd name="T8" fmla="*/ 606 w 918"/>
                <a:gd name="T9" fmla="*/ 95 h 243"/>
                <a:gd name="T10" fmla="*/ 569 w 918"/>
                <a:gd name="T11" fmla="*/ 108 h 243"/>
                <a:gd name="T12" fmla="*/ 528 w 918"/>
                <a:gd name="T13" fmla="*/ 117 h 243"/>
                <a:gd name="T14" fmla="*/ 484 w 918"/>
                <a:gd name="T15" fmla="*/ 122 h 243"/>
                <a:gd name="T16" fmla="*/ 437 w 918"/>
                <a:gd name="T17" fmla="*/ 123 h 243"/>
                <a:gd name="T18" fmla="*/ 392 w 918"/>
                <a:gd name="T19" fmla="*/ 118 h 243"/>
                <a:gd name="T20" fmla="*/ 350 w 918"/>
                <a:gd name="T21" fmla="*/ 109 h 243"/>
                <a:gd name="T22" fmla="*/ 314 w 918"/>
                <a:gd name="T23" fmla="*/ 97 h 243"/>
                <a:gd name="T24" fmla="*/ 283 w 918"/>
                <a:gd name="T25" fmla="*/ 81 h 243"/>
                <a:gd name="T26" fmla="*/ 258 w 918"/>
                <a:gd name="T27" fmla="*/ 62 h 243"/>
                <a:gd name="T28" fmla="*/ 240 w 918"/>
                <a:gd name="T29" fmla="*/ 41 h 243"/>
                <a:gd name="T30" fmla="*/ 231 w 918"/>
                <a:gd name="T31" fmla="*/ 17 h 243"/>
                <a:gd name="T32" fmla="*/ 0 w 918"/>
                <a:gd name="T33" fmla="*/ 6 h 243"/>
                <a:gd name="T34" fmla="*/ 3 w 918"/>
                <a:gd name="T35" fmla="*/ 31 h 243"/>
                <a:gd name="T36" fmla="*/ 10 w 918"/>
                <a:gd name="T37" fmla="*/ 54 h 243"/>
                <a:gd name="T38" fmla="*/ 21 w 918"/>
                <a:gd name="T39" fmla="*/ 77 h 243"/>
                <a:gd name="T40" fmla="*/ 37 w 918"/>
                <a:gd name="T41" fmla="*/ 99 h 243"/>
                <a:gd name="T42" fmla="*/ 79 w 918"/>
                <a:gd name="T43" fmla="*/ 140 h 243"/>
                <a:gd name="T44" fmla="*/ 136 w 918"/>
                <a:gd name="T45" fmla="*/ 175 h 243"/>
                <a:gd name="T46" fmla="*/ 204 w 918"/>
                <a:gd name="T47" fmla="*/ 204 h 243"/>
                <a:gd name="T48" fmla="*/ 282 w 918"/>
                <a:gd name="T49" fmla="*/ 226 h 243"/>
                <a:gd name="T50" fmla="*/ 368 w 918"/>
                <a:gd name="T51" fmla="*/ 239 h 243"/>
                <a:gd name="T52" fmla="*/ 461 w 918"/>
                <a:gd name="T53" fmla="*/ 243 h 243"/>
                <a:gd name="T54" fmla="*/ 553 w 918"/>
                <a:gd name="T55" fmla="*/ 237 h 243"/>
                <a:gd name="T56" fmla="*/ 639 w 918"/>
                <a:gd name="T57" fmla="*/ 223 h 243"/>
                <a:gd name="T58" fmla="*/ 717 w 918"/>
                <a:gd name="T59" fmla="*/ 200 h 243"/>
                <a:gd name="T60" fmla="*/ 785 w 918"/>
                <a:gd name="T61" fmla="*/ 170 h 243"/>
                <a:gd name="T62" fmla="*/ 841 w 918"/>
                <a:gd name="T63" fmla="*/ 134 h 243"/>
                <a:gd name="T64" fmla="*/ 883 w 918"/>
                <a:gd name="T65" fmla="*/ 93 h 243"/>
                <a:gd name="T66" fmla="*/ 898 w 918"/>
                <a:gd name="T67" fmla="*/ 71 h 243"/>
                <a:gd name="T68" fmla="*/ 909 w 918"/>
                <a:gd name="T69" fmla="*/ 48 h 243"/>
                <a:gd name="T70" fmla="*/ 916 w 918"/>
                <a:gd name="T71" fmla="*/ 24 h 243"/>
                <a:gd name="T72" fmla="*/ 918 w 918"/>
                <a:gd name="T73" fmla="*/ 0 h 2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18"/>
                <a:gd name="T112" fmla="*/ 0 h 243"/>
                <a:gd name="T113" fmla="*/ 918 w 918"/>
                <a:gd name="T114" fmla="*/ 243 h 24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18" h="243">
                  <a:moveTo>
                    <a:pt x="688" y="1"/>
                  </a:moveTo>
                  <a:lnTo>
                    <a:pt x="687" y="13"/>
                  </a:lnTo>
                  <a:lnTo>
                    <a:pt x="684" y="25"/>
                  </a:lnTo>
                  <a:lnTo>
                    <a:pt x="678" y="37"/>
                  </a:lnTo>
                  <a:lnTo>
                    <a:pt x="671" y="48"/>
                  </a:lnTo>
                  <a:lnTo>
                    <a:pt x="661" y="59"/>
                  </a:lnTo>
                  <a:lnTo>
                    <a:pt x="650" y="69"/>
                  </a:lnTo>
                  <a:lnTo>
                    <a:pt x="637" y="78"/>
                  </a:lnTo>
                  <a:lnTo>
                    <a:pt x="622" y="87"/>
                  </a:lnTo>
                  <a:lnTo>
                    <a:pt x="606" y="95"/>
                  </a:lnTo>
                  <a:lnTo>
                    <a:pt x="588" y="102"/>
                  </a:lnTo>
                  <a:lnTo>
                    <a:pt x="569" y="108"/>
                  </a:lnTo>
                  <a:lnTo>
                    <a:pt x="549" y="113"/>
                  </a:lnTo>
                  <a:lnTo>
                    <a:pt x="528" y="117"/>
                  </a:lnTo>
                  <a:lnTo>
                    <a:pt x="506" y="120"/>
                  </a:lnTo>
                  <a:lnTo>
                    <a:pt x="484" y="122"/>
                  </a:lnTo>
                  <a:lnTo>
                    <a:pt x="460" y="123"/>
                  </a:lnTo>
                  <a:lnTo>
                    <a:pt x="437" y="123"/>
                  </a:lnTo>
                  <a:lnTo>
                    <a:pt x="414" y="121"/>
                  </a:lnTo>
                  <a:lnTo>
                    <a:pt x="392" y="118"/>
                  </a:lnTo>
                  <a:lnTo>
                    <a:pt x="371" y="114"/>
                  </a:lnTo>
                  <a:lnTo>
                    <a:pt x="350" y="109"/>
                  </a:lnTo>
                  <a:lnTo>
                    <a:pt x="331" y="104"/>
                  </a:lnTo>
                  <a:lnTo>
                    <a:pt x="314" y="97"/>
                  </a:lnTo>
                  <a:lnTo>
                    <a:pt x="297" y="89"/>
                  </a:lnTo>
                  <a:lnTo>
                    <a:pt x="283" y="81"/>
                  </a:lnTo>
                  <a:lnTo>
                    <a:pt x="269" y="72"/>
                  </a:lnTo>
                  <a:lnTo>
                    <a:pt x="258" y="62"/>
                  </a:lnTo>
                  <a:lnTo>
                    <a:pt x="248" y="51"/>
                  </a:lnTo>
                  <a:lnTo>
                    <a:pt x="240" y="41"/>
                  </a:lnTo>
                  <a:lnTo>
                    <a:pt x="235" y="29"/>
                  </a:lnTo>
                  <a:lnTo>
                    <a:pt x="231" y="17"/>
                  </a:lnTo>
                  <a:lnTo>
                    <a:pt x="230" y="5"/>
                  </a:lnTo>
                  <a:lnTo>
                    <a:pt x="0" y="6"/>
                  </a:lnTo>
                  <a:lnTo>
                    <a:pt x="1" y="18"/>
                  </a:lnTo>
                  <a:lnTo>
                    <a:pt x="3" y="31"/>
                  </a:lnTo>
                  <a:lnTo>
                    <a:pt x="6" y="43"/>
                  </a:lnTo>
                  <a:lnTo>
                    <a:pt x="10" y="54"/>
                  </a:lnTo>
                  <a:lnTo>
                    <a:pt x="15" y="66"/>
                  </a:lnTo>
                  <a:lnTo>
                    <a:pt x="21" y="77"/>
                  </a:lnTo>
                  <a:lnTo>
                    <a:pt x="28" y="89"/>
                  </a:lnTo>
                  <a:lnTo>
                    <a:pt x="37" y="99"/>
                  </a:lnTo>
                  <a:lnTo>
                    <a:pt x="56" y="120"/>
                  </a:lnTo>
                  <a:lnTo>
                    <a:pt x="79" y="140"/>
                  </a:lnTo>
                  <a:lnTo>
                    <a:pt x="106" y="158"/>
                  </a:lnTo>
                  <a:lnTo>
                    <a:pt x="136" y="175"/>
                  </a:lnTo>
                  <a:lnTo>
                    <a:pt x="168" y="190"/>
                  </a:lnTo>
                  <a:lnTo>
                    <a:pt x="204" y="204"/>
                  </a:lnTo>
                  <a:lnTo>
                    <a:pt x="242" y="216"/>
                  </a:lnTo>
                  <a:lnTo>
                    <a:pt x="282" y="226"/>
                  </a:lnTo>
                  <a:lnTo>
                    <a:pt x="324" y="233"/>
                  </a:lnTo>
                  <a:lnTo>
                    <a:pt x="368" y="239"/>
                  </a:lnTo>
                  <a:lnTo>
                    <a:pt x="414" y="242"/>
                  </a:lnTo>
                  <a:lnTo>
                    <a:pt x="461" y="243"/>
                  </a:lnTo>
                  <a:lnTo>
                    <a:pt x="508" y="241"/>
                  </a:lnTo>
                  <a:lnTo>
                    <a:pt x="553" y="237"/>
                  </a:lnTo>
                  <a:lnTo>
                    <a:pt x="597" y="231"/>
                  </a:lnTo>
                  <a:lnTo>
                    <a:pt x="639" y="223"/>
                  </a:lnTo>
                  <a:lnTo>
                    <a:pt x="679" y="212"/>
                  </a:lnTo>
                  <a:lnTo>
                    <a:pt x="717" y="200"/>
                  </a:lnTo>
                  <a:lnTo>
                    <a:pt x="752" y="186"/>
                  </a:lnTo>
                  <a:lnTo>
                    <a:pt x="785" y="170"/>
                  </a:lnTo>
                  <a:lnTo>
                    <a:pt x="814" y="153"/>
                  </a:lnTo>
                  <a:lnTo>
                    <a:pt x="841" y="134"/>
                  </a:lnTo>
                  <a:lnTo>
                    <a:pt x="863" y="114"/>
                  </a:lnTo>
                  <a:lnTo>
                    <a:pt x="883" y="93"/>
                  </a:lnTo>
                  <a:lnTo>
                    <a:pt x="891" y="82"/>
                  </a:lnTo>
                  <a:lnTo>
                    <a:pt x="898" y="71"/>
                  </a:lnTo>
                  <a:lnTo>
                    <a:pt x="904" y="60"/>
                  </a:lnTo>
                  <a:lnTo>
                    <a:pt x="909" y="48"/>
                  </a:lnTo>
                  <a:lnTo>
                    <a:pt x="913" y="36"/>
                  </a:lnTo>
                  <a:lnTo>
                    <a:pt x="916" y="24"/>
                  </a:lnTo>
                  <a:lnTo>
                    <a:pt x="918" y="12"/>
                  </a:lnTo>
                  <a:lnTo>
                    <a:pt x="918" y="0"/>
                  </a:lnTo>
                  <a:lnTo>
                    <a:pt x="688" y="1"/>
                  </a:lnTo>
                  <a:close/>
                </a:path>
              </a:pathLst>
            </a:custGeom>
            <a:solidFill>
              <a:srgbClr val="C0C0C0"/>
            </a:solidFill>
            <a:ln w="9525">
              <a:noFill/>
              <a:round/>
              <a:headEnd/>
              <a:tailEnd/>
            </a:ln>
          </p:spPr>
          <p:txBody>
            <a:bodyPr/>
            <a:lstStyle/>
            <a:p>
              <a:endParaRPr lang="fr-FR" dirty="0"/>
            </a:p>
          </p:txBody>
        </p:sp>
        <p:sp>
          <p:nvSpPr>
            <p:cNvPr id="76" name="Freeform 80"/>
            <p:cNvSpPr>
              <a:spLocks/>
            </p:cNvSpPr>
            <p:nvPr/>
          </p:nvSpPr>
          <p:spPr bwMode="auto">
            <a:xfrm>
              <a:off x="816" y="3544"/>
              <a:ext cx="756" cy="192"/>
            </a:xfrm>
            <a:custGeom>
              <a:avLst/>
              <a:gdLst>
                <a:gd name="T0" fmla="*/ 339 w 756"/>
                <a:gd name="T1" fmla="*/ 1 h 192"/>
                <a:gd name="T2" fmla="*/ 266 w 756"/>
                <a:gd name="T3" fmla="*/ 4 h 192"/>
                <a:gd name="T4" fmla="*/ 198 w 756"/>
                <a:gd name="T5" fmla="*/ 12 h 192"/>
                <a:gd name="T6" fmla="*/ 137 w 756"/>
                <a:gd name="T7" fmla="*/ 22 h 192"/>
                <a:gd name="T8" fmla="*/ 86 w 756"/>
                <a:gd name="T9" fmla="*/ 36 h 192"/>
                <a:gd name="T10" fmla="*/ 46 w 756"/>
                <a:gd name="T11" fmla="*/ 51 h 192"/>
                <a:gd name="T12" fmla="*/ 17 w 756"/>
                <a:gd name="T13" fmla="*/ 68 h 192"/>
                <a:gd name="T14" fmla="*/ 2 w 756"/>
                <a:gd name="T15" fmla="*/ 87 h 192"/>
                <a:gd name="T16" fmla="*/ 2 w 756"/>
                <a:gd name="T17" fmla="*/ 107 h 192"/>
                <a:gd name="T18" fmla="*/ 17 w 756"/>
                <a:gd name="T19" fmla="*/ 125 h 192"/>
                <a:gd name="T20" fmla="*/ 46 w 756"/>
                <a:gd name="T21" fmla="*/ 143 h 192"/>
                <a:gd name="T22" fmla="*/ 86 w 756"/>
                <a:gd name="T23" fmla="*/ 158 h 192"/>
                <a:gd name="T24" fmla="*/ 137 w 756"/>
                <a:gd name="T25" fmla="*/ 171 h 192"/>
                <a:gd name="T26" fmla="*/ 198 w 756"/>
                <a:gd name="T27" fmla="*/ 181 h 192"/>
                <a:gd name="T28" fmla="*/ 266 w 756"/>
                <a:gd name="T29" fmla="*/ 188 h 192"/>
                <a:gd name="T30" fmla="*/ 339 w 756"/>
                <a:gd name="T31" fmla="*/ 192 h 192"/>
                <a:gd name="T32" fmla="*/ 417 w 756"/>
                <a:gd name="T33" fmla="*/ 192 h 192"/>
                <a:gd name="T34" fmla="*/ 491 w 756"/>
                <a:gd name="T35" fmla="*/ 188 h 192"/>
                <a:gd name="T36" fmla="*/ 558 w 756"/>
                <a:gd name="T37" fmla="*/ 180 h 192"/>
                <a:gd name="T38" fmla="*/ 619 w 756"/>
                <a:gd name="T39" fmla="*/ 170 h 192"/>
                <a:gd name="T40" fmla="*/ 670 w 756"/>
                <a:gd name="T41" fmla="*/ 156 h 192"/>
                <a:gd name="T42" fmla="*/ 710 w 756"/>
                <a:gd name="T43" fmla="*/ 141 h 192"/>
                <a:gd name="T44" fmla="*/ 739 w 756"/>
                <a:gd name="T45" fmla="*/ 124 h 192"/>
                <a:gd name="T46" fmla="*/ 754 w 756"/>
                <a:gd name="T47" fmla="*/ 105 h 192"/>
                <a:gd name="T48" fmla="*/ 754 w 756"/>
                <a:gd name="T49" fmla="*/ 85 h 192"/>
                <a:gd name="T50" fmla="*/ 739 w 756"/>
                <a:gd name="T51" fmla="*/ 67 h 192"/>
                <a:gd name="T52" fmla="*/ 710 w 756"/>
                <a:gd name="T53" fmla="*/ 50 h 192"/>
                <a:gd name="T54" fmla="*/ 670 w 756"/>
                <a:gd name="T55" fmla="*/ 34 h 192"/>
                <a:gd name="T56" fmla="*/ 619 w 756"/>
                <a:gd name="T57" fmla="*/ 22 h 192"/>
                <a:gd name="T58" fmla="*/ 558 w 756"/>
                <a:gd name="T59" fmla="*/ 11 h 192"/>
                <a:gd name="T60" fmla="*/ 491 w 756"/>
                <a:gd name="T61" fmla="*/ 4 h 192"/>
                <a:gd name="T62" fmla="*/ 417 w 756"/>
                <a:gd name="T63" fmla="*/ 1 h 1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56"/>
                <a:gd name="T97" fmla="*/ 0 h 192"/>
                <a:gd name="T98" fmla="*/ 756 w 756"/>
                <a:gd name="T99" fmla="*/ 192 h 1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56" h="192">
                  <a:moveTo>
                    <a:pt x="378" y="0"/>
                  </a:moveTo>
                  <a:lnTo>
                    <a:pt x="339" y="1"/>
                  </a:lnTo>
                  <a:lnTo>
                    <a:pt x="302" y="2"/>
                  </a:lnTo>
                  <a:lnTo>
                    <a:pt x="266" y="4"/>
                  </a:lnTo>
                  <a:lnTo>
                    <a:pt x="231" y="8"/>
                  </a:lnTo>
                  <a:lnTo>
                    <a:pt x="198" y="12"/>
                  </a:lnTo>
                  <a:lnTo>
                    <a:pt x="167" y="17"/>
                  </a:lnTo>
                  <a:lnTo>
                    <a:pt x="137" y="22"/>
                  </a:lnTo>
                  <a:lnTo>
                    <a:pt x="111" y="29"/>
                  </a:lnTo>
                  <a:lnTo>
                    <a:pt x="86" y="36"/>
                  </a:lnTo>
                  <a:lnTo>
                    <a:pt x="65" y="43"/>
                  </a:lnTo>
                  <a:lnTo>
                    <a:pt x="46" y="51"/>
                  </a:lnTo>
                  <a:lnTo>
                    <a:pt x="30" y="60"/>
                  </a:lnTo>
                  <a:lnTo>
                    <a:pt x="17" y="68"/>
                  </a:lnTo>
                  <a:lnTo>
                    <a:pt x="8" y="78"/>
                  </a:lnTo>
                  <a:lnTo>
                    <a:pt x="2" y="87"/>
                  </a:lnTo>
                  <a:lnTo>
                    <a:pt x="0" y="97"/>
                  </a:lnTo>
                  <a:lnTo>
                    <a:pt x="2" y="107"/>
                  </a:lnTo>
                  <a:lnTo>
                    <a:pt x="8" y="116"/>
                  </a:lnTo>
                  <a:lnTo>
                    <a:pt x="17" y="125"/>
                  </a:lnTo>
                  <a:lnTo>
                    <a:pt x="30" y="134"/>
                  </a:lnTo>
                  <a:lnTo>
                    <a:pt x="46" y="143"/>
                  </a:lnTo>
                  <a:lnTo>
                    <a:pt x="65" y="150"/>
                  </a:lnTo>
                  <a:lnTo>
                    <a:pt x="86" y="158"/>
                  </a:lnTo>
                  <a:lnTo>
                    <a:pt x="111" y="164"/>
                  </a:lnTo>
                  <a:lnTo>
                    <a:pt x="137" y="171"/>
                  </a:lnTo>
                  <a:lnTo>
                    <a:pt x="167" y="176"/>
                  </a:lnTo>
                  <a:lnTo>
                    <a:pt x="198" y="181"/>
                  </a:lnTo>
                  <a:lnTo>
                    <a:pt x="231" y="185"/>
                  </a:lnTo>
                  <a:lnTo>
                    <a:pt x="266" y="188"/>
                  </a:lnTo>
                  <a:lnTo>
                    <a:pt x="302" y="190"/>
                  </a:lnTo>
                  <a:lnTo>
                    <a:pt x="339" y="192"/>
                  </a:lnTo>
                  <a:lnTo>
                    <a:pt x="378" y="192"/>
                  </a:lnTo>
                  <a:lnTo>
                    <a:pt x="417" y="192"/>
                  </a:lnTo>
                  <a:lnTo>
                    <a:pt x="454" y="190"/>
                  </a:lnTo>
                  <a:lnTo>
                    <a:pt x="491" y="188"/>
                  </a:lnTo>
                  <a:lnTo>
                    <a:pt x="525" y="184"/>
                  </a:lnTo>
                  <a:lnTo>
                    <a:pt x="558" y="180"/>
                  </a:lnTo>
                  <a:lnTo>
                    <a:pt x="589" y="175"/>
                  </a:lnTo>
                  <a:lnTo>
                    <a:pt x="619" y="170"/>
                  </a:lnTo>
                  <a:lnTo>
                    <a:pt x="645" y="163"/>
                  </a:lnTo>
                  <a:lnTo>
                    <a:pt x="670" y="156"/>
                  </a:lnTo>
                  <a:lnTo>
                    <a:pt x="692" y="149"/>
                  </a:lnTo>
                  <a:lnTo>
                    <a:pt x="710" y="141"/>
                  </a:lnTo>
                  <a:lnTo>
                    <a:pt x="726" y="133"/>
                  </a:lnTo>
                  <a:lnTo>
                    <a:pt x="739" y="124"/>
                  </a:lnTo>
                  <a:lnTo>
                    <a:pt x="748" y="114"/>
                  </a:lnTo>
                  <a:lnTo>
                    <a:pt x="754" y="105"/>
                  </a:lnTo>
                  <a:lnTo>
                    <a:pt x="756" y="95"/>
                  </a:lnTo>
                  <a:lnTo>
                    <a:pt x="754" y="85"/>
                  </a:lnTo>
                  <a:lnTo>
                    <a:pt x="748" y="76"/>
                  </a:lnTo>
                  <a:lnTo>
                    <a:pt x="739" y="67"/>
                  </a:lnTo>
                  <a:lnTo>
                    <a:pt x="726" y="58"/>
                  </a:lnTo>
                  <a:lnTo>
                    <a:pt x="710" y="50"/>
                  </a:lnTo>
                  <a:lnTo>
                    <a:pt x="692" y="42"/>
                  </a:lnTo>
                  <a:lnTo>
                    <a:pt x="670" y="34"/>
                  </a:lnTo>
                  <a:lnTo>
                    <a:pt x="645" y="28"/>
                  </a:lnTo>
                  <a:lnTo>
                    <a:pt x="619" y="22"/>
                  </a:lnTo>
                  <a:lnTo>
                    <a:pt x="589" y="16"/>
                  </a:lnTo>
                  <a:lnTo>
                    <a:pt x="558" y="11"/>
                  </a:lnTo>
                  <a:lnTo>
                    <a:pt x="525" y="7"/>
                  </a:lnTo>
                  <a:lnTo>
                    <a:pt x="491" y="4"/>
                  </a:lnTo>
                  <a:lnTo>
                    <a:pt x="454" y="2"/>
                  </a:lnTo>
                  <a:lnTo>
                    <a:pt x="417" y="1"/>
                  </a:lnTo>
                  <a:lnTo>
                    <a:pt x="378" y="0"/>
                  </a:lnTo>
                  <a:close/>
                </a:path>
              </a:pathLst>
            </a:custGeom>
            <a:solidFill>
              <a:srgbClr val="FF3300"/>
            </a:solidFill>
            <a:ln w="9525">
              <a:noFill/>
              <a:round/>
              <a:headEnd/>
              <a:tailEnd/>
            </a:ln>
          </p:spPr>
          <p:txBody>
            <a:bodyPr/>
            <a:lstStyle/>
            <a:p>
              <a:endParaRPr lang="fr-FR" dirty="0"/>
            </a:p>
          </p:txBody>
        </p:sp>
        <p:sp>
          <p:nvSpPr>
            <p:cNvPr id="77" name="Rectangle 81"/>
            <p:cNvSpPr>
              <a:spLocks noChangeArrowheads="1"/>
            </p:cNvSpPr>
            <p:nvPr/>
          </p:nvSpPr>
          <p:spPr bwMode="auto">
            <a:xfrm>
              <a:off x="4368" y="3065"/>
              <a:ext cx="816" cy="192"/>
            </a:xfrm>
            <a:prstGeom prst="rect">
              <a:avLst/>
            </a:prstGeom>
            <a:solidFill>
              <a:schemeClr val="bg1"/>
            </a:solidFill>
            <a:ln w="9525">
              <a:noFill/>
              <a:miter lim="800000"/>
              <a:headEnd/>
              <a:tailEnd/>
            </a:ln>
          </p:spPr>
          <p:txBody>
            <a:bodyPr wrap="none" anchor="ctr"/>
            <a:lstStyle/>
            <a:p>
              <a:endParaRPr lang="fr-FR" dirty="0"/>
            </a:p>
          </p:txBody>
        </p:sp>
      </p:grpSp>
      <p:sp>
        <p:nvSpPr>
          <p:cNvPr id="84" name="Rectangle 83"/>
          <p:cNvSpPr/>
          <p:nvPr/>
        </p:nvSpPr>
        <p:spPr>
          <a:xfrm>
            <a:off x="5357818" y="5357826"/>
            <a:ext cx="1764778" cy="369332"/>
          </a:xfrm>
          <a:prstGeom prst="rect">
            <a:avLst/>
          </a:prstGeom>
        </p:spPr>
        <p:txBody>
          <a:bodyPr wrap="none">
            <a:spAutoFit/>
          </a:bodyPr>
          <a:lstStyle/>
          <a:p>
            <a:r>
              <a:rPr lang="fr-FR" b="1" dirty="0" smtClean="0"/>
              <a:t>Vasoconstriction</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8662" y="0"/>
            <a:ext cx="7862150" cy="1000108"/>
          </a:xfrm>
        </p:spPr>
        <p:txBody>
          <a:bodyPr>
            <a:normAutofit/>
          </a:bodyPr>
          <a:lstStyle/>
          <a:p>
            <a:r>
              <a:rPr lang="fr-FR" sz="4000" b="1" dirty="0" smtClean="0">
                <a:solidFill>
                  <a:srgbClr val="C00000"/>
                </a:solidFill>
                <a:latin typeface="Times New Roman" pitchFamily="18" charset="0"/>
                <a:cs typeface="Times New Roman" pitchFamily="18" charset="0"/>
              </a:rPr>
              <a:t>Trois étapes essentielles</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1357298"/>
            <a:ext cx="7715304" cy="4800600"/>
          </a:xfrm>
        </p:spPr>
        <p:txBody>
          <a:bodyPr>
            <a:normAutofit fontScale="85000" lnSpcReduction="10000"/>
          </a:bodyPr>
          <a:lstStyle/>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Trois étapes essentielles à la réparation du</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vaisseau endommagé et à sa réimperméabilisation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ultérieure.</a:t>
            </a:r>
          </a:p>
          <a:p>
            <a:pPr>
              <a:buNone/>
            </a:pPr>
            <a:endParaRPr lang="fr-FR" sz="28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rPr>
              <a:t>L’hémostase primaire                 clou plaquettaire</a:t>
            </a:r>
          </a:p>
          <a:p>
            <a:pPr>
              <a:buNone/>
            </a:pPr>
            <a:r>
              <a:rPr lang="fr-FR" dirty="0" smtClean="0">
                <a:effectLst>
                  <a:outerShdw blurRad="38100" dist="38100" dir="2700000" algn="tl">
                    <a:srgbClr val="000000">
                      <a:alpha val="43137"/>
                    </a:srgbClr>
                  </a:outerShdw>
                </a:effectLst>
              </a:rPr>
              <a:t>                                                          thrombus blanc</a:t>
            </a:r>
          </a:p>
          <a:p>
            <a:pPr>
              <a:buNone/>
            </a:pPr>
            <a:endParaRPr lang="fr-FR" dirty="0" smtClean="0">
              <a:effectLst>
                <a:outerShdw blurRad="38100" dist="38100" dir="2700000" algn="tl">
                  <a:srgbClr val="000000">
                    <a:alpha val="43137"/>
                  </a:srgbClr>
                </a:outerShdw>
              </a:effectLst>
            </a:endParaRPr>
          </a:p>
          <a:p>
            <a:pPr>
              <a:buFont typeface="Wingdings" pitchFamily="2" charset="2"/>
              <a:buChar char="Ø"/>
            </a:pPr>
            <a:r>
              <a:rPr lang="fr-FR" dirty="0" smtClean="0">
                <a:effectLst>
                  <a:outerShdw blurRad="38100" dist="38100" dir="2700000" algn="tl">
                    <a:srgbClr val="000000">
                      <a:alpha val="43137"/>
                    </a:srgbClr>
                  </a:outerShdw>
                </a:effectLst>
              </a:rPr>
              <a:t>La coagulation                 caillot de fibrine insoluble</a:t>
            </a:r>
          </a:p>
          <a:p>
            <a:pPr>
              <a:buFont typeface="Wingdings" pitchFamily="2" charset="2"/>
              <a:buChar char="Ø"/>
            </a:pPr>
            <a:endParaRPr lang="fr-FR" dirty="0" smtClean="0">
              <a:effectLst>
                <a:outerShdw blurRad="38100" dist="38100" dir="2700000" algn="tl">
                  <a:srgbClr val="000000">
                    <a:alpha val="43137"/>
                  </a:srgbClr>
                </a:outerShdw>
              </a:effectLst>
            </a:endParaRPr>
          </a:p>
          <a:p>
            <a:pPr>
              <a:buFont typeface="Wingdings" pitchFamily="2" charset="2"/>
              <a:buChar char="Ø"/>
            </a:pPr>
            <a:r>
              <a:rPr lang="fr-FR" dirty="0" smtClean="0">
                <a:effectLst>
                  <a:outerShdw blurRad="38100" dist="38100" dir="2700000" algn="tl">
                    <a:srgbClr val="000000">
                      <a:alpha val="43137"/>
                    </a:srgbClr>
                  </a:outerShdw>
                </a:effectLst>
              </a:rPr>
              <a:t>La fibrinolyse                    dissolution du caillot                    </a:t>
            </a:r>
          </a:p>
          <a:p>
            <a:pPr>
              <a:buNone/>
            </a:pPr>
            <a:endParaRPr lang="fr-FR" dirty="0"/>
          </a:p>
        </p:txBody>
      </p:sp>
      <p:sp>
        <p:nvSpPr>
          <p:cNvPr id="4" name="Flèche droite 3"/>
          <p:cNvSpPr/>
          <p:nvPr/>
        </p:nvSpPr>
        <p:spPr>
          <a:xfrm>
            <a:off x="4643438" y="3143248"/>
            <a:ext cx="1285884" cy="21431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accent3">
                  <a:lumMod val="60000"/>
                  <a:lumOff val="40000"/>
                </a:schemeClr>
              </a:solidFill>
            </a:endParaRPr>
          </a:p>
        </p:txBody>
      </p:sp>
      <p:sp>
        <p:nvSpPr>
          <p:cNvPr id="5" name="Flèche droite 4"/>
          <p:cNvSpPr/>
          <p:nvPr/>
        </p:nvSpPr>
        <p:spPr>
          <a:xfrm>
            <a:off x="3643306" y="4857760"/>
            <a:ext cx="1357322" cy="21431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Flèche droite 5"/>
          <p:cNvSpPr/>
          <p:nvPr/>
        </p:nvSpPr>
        <p:spPr>
          <a:xfrm>
            <a:off x="3571868" y="5786454"/>
            <a:ext cx="1571636" cy="21431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862150" cy="1082660"/>
          </a:xfrm>
        </p:spPr>
        <p:txBody>
          <a:bodyPr>
            <a:normAutofit/>
          </a:bodyPr>
          <a:lstStyle/>
          <a:p>
            <a:r>
              <a:rPr lang="fr-FR" sz="4000" b="1" dirty="0" smtClean="0">
                <a:solidFill>
                  <a:srgbClr val="C00000"/>
                </a:solidFill>
                <a:latin typeface="Times New Roman" pitchFamily="18" charset="0"/>
                <a:cs typeface="Times New Roman" pitchFamily="18" charset="0"/>
              </a:rPr>
              <a:t>L’hémostase primaire</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214422"/>
            <a:ext cx="7715304" cy="4800600"/>
          </a:xfrm>
        </p:spPr>
        <p:txBody>
          <a:bodyPr>
            <a:normAutofit lnSpcReduction="1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acteurs: le vaisseau, les plaquettes, le facteur von willebrand, le fibrinogène.</a:t>
            </a:r>
          </a:p>
          <a:p>
            <a:pPr>
              <a:buFont typeface="Wingdings" pitchFamily="2" charset="2"/>
              <a:buChar char="Ø"/>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Deux phases</a:t>
            </a:r>
          </a:p>
          <a:p>
            <a:pPr>
              <a:buFont typeface="Wingdings" pitchFamily="2" charset="2"/>
              <a:buChar char="ü"/>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Temps vasculaire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Font typeface="Arial" pitchFamily="34" charset="0"/>
              <a:buChar cha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vasoconstriction réflexe immédiate</a:t>
            </a:r>
          </a:p>
          <a:p>
            <a:pPr>
              <a:buFont typeface="Arial" pitchFamily="34" charset="0"/>
              <a:buChar cha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ralentissement du flux sanguin</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ü"/>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Temps plaquettaire</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142900"/>
            <a:ext cx="7933588" cy="1143000"/>
          </a:xfrm>
        </p:spPr>
        <p:txBody>
          <a:bodyPr>
            <a:normAutofit/>
          </a:bodyPr>
          <a:lstStyle/>
          <a:p>
            <a:r>
              <a:rPr lang="fr-FR" sz="4000" b="1" dirty="0" smtClean="0">
                <a:solidFill>
                  <a:srgbClr val="C00000"/>
                </a:solidFill>
                <a:latin typeface="Times New Roman" pitchFamily="18" charset="0"/>
                <a:cs typeface="Times New Roman" pitchFamily="18" charset="0"/>
              </a:rPr>
              <a:t>Temps plaquettaire</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1357298"/>
            <a:ext cx="8072462" cy="5286412"/>
          </a:xfrm>
        </p:spPr>
        <p:txBody>
          <a:bodyPr/>
          <a:lstStyle/>
          <a:p>
            <a:pPr>
              <a:buNone/>
            </a:pPr>
            <a:endParaRPr lang="fr-FR" b="1" dirty="0" smtClean="0"/>
          </a:p>
          <a:p>
            <a:pPr>
              <a:buNone/>
            </a:pPr>
            <a:endParaRPr lang="fr-FR" dirty="0" smtClean="0"/>
          </a:p>
          <a:p>
            <a:pPr>
              <a:buNone/>
            </a:pPr>
            <a:endParaRPr lang="fr-FR" dirty="0"/>
          </a:p>
        </p:txBody>
      </p:sp>
      <p:sp>
        <p:nvSpPr>
          <p:cNvPr id="4" name="Rectangle 3"/>
          <p:cNvSpPr/>
          <p:nvPr/>
        </p:nvSpPr>
        <p:spPr>
          <a:xfrm>
            <a:off x="1857356" y="1357298"/>
            <a:ext cx="6215106" cy="714380"/>
          </a:xfrm>
          <a:prstGeom prst="rect">
            <a:avLst/>
          </a:prstGeom>
          <a:solidFill>
            <a:schemeClr val="accent3">
              <a:lumMod val="60000"/>
              <a:lumOff val="40000"/>
            </a:schemeClr>
          </a:solidFill>
          <a:ln w="76200"/>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Lésion vasculaire</a:t>
            </a:r>
          </a:p>
          <a:p>
            <a:pPr algn="ctr"/>
            <a:r>
              <a:rPr lang="fr-FR"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mise à nu » des structures sous-endothéliales</a:t>
            </a:r>
          </a:p>
        </p:txBody>
      </p:sp>
      <p:sp>
        <p:nvSpPr>
          <p:cNvPr id="5" name="Rectangle 4"/>
          <p:cNvSpPr/>
          <p:nvPr/>
        </p:nvSpPr>
        <p:spPr>
          <a:xfrm>
            <a:off x="1928794" y="2857496"/>
            <a:ext cx="6215106" cy="500066"/>
          </a:xfrm>
          <a:prstGeom prst="rect">
            <a:avLst/>
          </a:prstGeom>
          <a:solidFill>
            <a:schemeClr val="accent3">
              <a:lumMod val="60000"/>
              <a:lumOff val="40000"/>
            </a:schemeClr>
          </a:solidFill>
          <a:ln w="76200"/>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Adhésion plaquettaire (F.Willebrand)</a:t>
            </a:r>
            <a:endParaRPr lang="fr-FR"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Rectangle 5"/>
          <p:cNvSpPr/>
          <p:nvPr/>
        </p:nvSpPr>
        <p:spPr>
          <a:xfrm>
            <a:off x="2857488" y="4071942"/>
            <a:ext cx="4286280" cy="571504"/>
          </a:xfrm>
          <a:prstGeom prst="rect">
            <a:avLst/>
          </a:prstGeom>
          <a:solidFill>
            <a:schemeClr val="accent3">
              <a:lumMod val="60000"/>
              <a:lumOff val="40000"/>
            </a:schemeClr>
          </a:solidFill>
          <a:ln w="76200"/>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Activation plaquettaire</a:t>
            </a:r>
            <a:endParaRPr lang="fr-FR"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Rectangle 6"/>
          <p:cNvSpPr/>
          <p:nvPr/>
        </p:nvSpPr>
        <p:spPr>
          <a:xfrm>
            <a:off x="3428992" y="5786454"/>
            <a:ext cx="3429024" cy="785818"/>
          </a:xfrm>
          <a:prstGeom prst="rect">
            <a:avLst/>
          </a:prstGeom>
          <a:solidFill>
            <a:schemeClr val="accent3">
              <a:lumMod val="60000"/>
              <a:lumOff val="40000"/>
            </a:schemeClr>
          </a:solidFill>
          <a:ln w="76200"/>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effectLst>
                  <a:outerShdw blurRad="38100" dist="38100" dir="2700000" algn="tl">
                    <a:srgbClr val="000000">
                      <a:alpha val="43137"/>
                    </a:srgbClr>
                  </a:outerShdw>
                </a:effectLst>
              </a:rPr>
              <a:t>« Thrombus blanc »</a:t>
            </a:r>
            <a:endParaRPr lang="fr-FR" sz="2400" b="1" dirty="0">
              <a:solidFill>
                <a:schemeClr val="tx1"/>
              </a:solidFill>
              <a:effectLst>
                <a:outerShdw blurRad="38100" dist="38100" dir="2700000" algn="tl">
                  <a:srgbClr val="000000">
                    <a:alpha val="43137"/>
                  </a:srgbClr>
                </a:outerShdw>
              </a:effectLst>
            </a:endParaRPr>
          </a:p>
        </p:txBody>
      </p:sp>
      <p:sp>
        <p:nvSpPr>
          <p:cNvPr id="8" name="ZoneTexte 7"/>
          <p:cNvSpPr txBox="1"/>
          <p:nvPr/>
        </p:nvSpPr>
        <p:spPr>
          <a:xfrm>
            <a:off x="4286248" y="5143512"/>
            <a:ext cx="164307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Agrégation</a:t>
            </a:r>
            <a:endParaRPr lang="fr-FR"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Flèche vers le bas 8"/>
          <p:cNvSpPr/>
          <p:nvPr/>
        </p:nvSpPr>
        <p:spPr>
          <a:xfrm flipH="1">
            <a:off x="4786314" y="2214554"/>
            <a:ext cx="285752" cy="571504"/>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vers le bas 10"/>
          <p:cNvSpPr/>
          <p:nvPr/>
        </p:nvSpPr>
        <p:spPr>
          <a:xfrm>
            <a:off x="4786314" y="3500438"/>
            <a:ext cx="285752" cy="428628"/>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vers le bas 11"/>
          <p:cNvSpPr/>
          <p:nvPr/>
        </p:nvSpPr>
        <p:spPr>
          <a:xfrm>
            <a:off x="4786314" y="4714884"/>
            <a:ext cx="357190" cy="500066"/>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658096" cy="1000108"/>
          </a:xfrm>
        </p:spPr>
        <p:txBody>
          <a:bodyPr>
            <a:normAutofit/>
          </a:bodyPr>
          <a:lstStyle/>
          <a:p>
            <a:r>
              <a:rPr lang="en-US" sz="4000" b="1" dirty="0" smtClean="0">
                <a:solidFill>
                  <a:srgbClr val="C00000"/>
                </a:solidFill>
                <a:latin typeface="Times New Roman" pitchFamily="18" charset="0"/>
                <a:cs typeface="Times New Roman" pitchFamily="18" charset="0"/>
              </a:rPr>
              <a:t>Plaquettes</a:t>
            </a:r>
            <a:endParaRPr lang="fr-FR" sz="4000" b="1" dirty="0">
              <a:solidFill>
                <a:srgbClr val="C00000"/>
              </a:solidFill>
              <a:latin typeface="Times New Roman" pitchFamily="18" charset="0"/>
              <a:cs typeface="Times New Roman" pitchFamily="18" charset="0"/>
            </a:endParaRPr>
          </a:p>
        </p:txBody>
      </p:sp>
      <p:grpSp>
        <p:nvGrpSpPr>
          <p:cNvPr id="4" name="Group 4"/>
          <p:cNvGrpSpPr>
            <a:grpSpLocks noGrp="1"/>
          </p:cNvGrpSpPr>
          <p:nvPr>
            <p:ph idx="1"/>
          </p:nvPr>
        </p:nvGrpSpPr>
        <p:grpSpPr bwMode="auto">
          <a:xfrm>
            <a:off x="1500166" y="1071546"/>
            <a:ext cx="6900882" cy="2000264"/>
            <a:chOff x="1020" y="709"/>
            <a:chExt cx="3720" cy="1496"/>
          </a:xfrm>
        </p:grpSpPr>
        <p:pic>
          <p:nvPicPr>
            <p:cNvPr id="5" name="Picture 5"/>
            <p:cNvPicPr>
              <a:picLocks noChangeAspect="1" noChangeArrowheads="1"/>
            </p:cNvPicPr>
            <p:nvPr/>
          </p:nvPicPr>
          <p:blipFill>
            <a:blip r:embed="rId2" cstate="print"/>
            <a:srcRect l="7010" t="1773" r="1814"/>
            <a:stretch>
              <a:fillRect/>
            </a:stretch>
          </p:blipFill>
          <p:spPr bwMode="auto">
            <a:xfrm>
              <a:off x="1020" y="709"/>
              <a:ext cx="3720" cy="1496"/>
            </a:xfrm>
            <a:prstGeom prst="rect">
              <a:avLst/>
            </a:prstGeom>
            <a:noFill/>
            <a:ln w="9525">
              <a:solidFill>
                <a:schemeClr val="tx1"/>
              </a:solidFill>
              <a:miter lim="800000"/>
              <a:headEnd/>
              <a:tailEnd/>
            </a:ln>
          </p:spPr>
        </p:pic>
        <p:sp>
          <p:nvSpPr>
            <p:cNvPr id="6" name="Rectangle 6"/>
            <p:cNvSpPr>
              <a:spLocks noChangeArrowheads="1"/>
            </p:cNvSpPr>
            <p:nvPr/>
          </p:nvSpPr>
          <p:spPr bwMode="auto">
            <a:xfrm>
              <a:off x="1020" y="845"/>
              <a:ext cx="272" cy="226"/>
            </a:xfrm>
            <a:prstGeom prst="rect">
              <a:avLst/>
            </a:prstGeom>
            <a:solidFill>
              <a:schemeClr val="bg1"/>
            </a:solidFill>
            <a:ln w="9525">
              <a:noFill/>
              <a:miter lim="800000"/>
              <a:headEnd/>
              <a:tailEnd/>
            </a:ln>
          </p:spPr>
          <p:txBody>
            <a:bodyPr wrap="none" anchor="ctr"/>
            <a:lstStyle/>
            <a:p>
              <a:endParaRPr lang="fr-FR"/>
            </a:p>
          </p:txBody>
        </p:sp>
        <p:sp>
          <p:nvSpPr>
            <p:cNvPr id="7" name="Rectangle 7"/>
            <p:cNvSpPr>
              <a:spLocks noChangeArrowheads="1"/>
            </p:cNvSpPr>
            <p:nvPr/>
          </p:nvSpPr>
          <p:spPr bwMode="auto">
            <a:xfrm>
              <a:off x="4377" y="799"/>
              <a:ext cx="272" cy="226"/>
            </a:xfrm>
            <a:prstGeom prst="rect">
              <a:avLst/>
            </a:prstGeom>
            <a:solidFill>
              <a:schemeClr val="bg1"/>
            </a:solidFill>
            <a:ln w="9525">
              <a:noFill/>
              <a:miter lim="800000"/>
              <a:headEnd/>
              <a:tailEnd/>
            </a:ln>
          </p:spPr>
          <p:txBody>
            <a:bodyPr wrap="none" anchor="ctr"/>
            <a:lstStyle/>
            <a:p>
              <a:endParaRPr lang="fr-FR"/>
            </a:p>
          </p:txBody>
        </p:sp>
      </p:grpSp>
      <p:sp>
        <p:nvSpPr>
          <p:cNvPr id="8" name="Rectangle 7"/>
          <p:cNvSpPr/>
          <p:nvPr/>
        </p:nvSpPr>
        <p:spPr>
          <a:xfrm>
            <a:off x="1000100" y="3357562"/>
            <a:ext cx="8001056" cy="2554545"/>
          </a:xfrm>
          <a:prstGeom prst="rect">
            <a:avLst/>
          </a:prstGeom>
        </p:spPr>
        <p:txBody>
          <a:bodyPr wrap="square">
            <a:spAutoFit/>
          </a:bodyPr>
          <a:lstStyle/>
          <a:p>
            <a:pPr>
              <a:lnSpc>
                <a:spcPct val="80000"/>
              </a:lnSpc>
              <a:buFont typeface="Wingdings" pitchFamily="2" charset="2"/>
              <a:buChar char="Ø"/>
            </a:pPr>
            <a:r>
              <a:rPr lang="fr-FR" sz="2000" dirty="0">
                <a:effectLst>
                  <a:outerShdw blurRad="38100" dist="38100" dir="2700000" algn="tl">
                    <a:srgbClr val="000000">
                      <a:alpha val="43137"/>
                    </a:srgbClr>
                  </a:outerShdw>
                </a:effectLst>
                <a:latin typeface="Times New Roman" pitchFamily="18" charset="0"/>
                <a:cs typeface="Times New Roman" pitchFamily="18" charset="0"/>
              </a:rPr>
              <a:t>Cellules anucléées produites par les mégacaryocytes</a:t>
            </a:r>
          </a:p>
          <a:p>
            <a:pPr>
              <a:lnSpc>
                <a:spcPct val="80000"/>
              </a:lnSpc>
              <a:buFont typeface="Wingdings" pitchFamily="2" charset="2"/>
              <a:buChar char="Ø"/>
            </a:pPr>
            <a:r>
              <a:rPr lang="fr-FR" sz="2000" dirty="0">
                <a:effectLst>
                  <a:outerShdw blurRad="38100" dist="38100" dir="2700000" algn="tl">
                    <a:srgbClr val="000000">
                      <a:alpha val="43137"/>
                    </a:srgbClr>
                  </a:outerShdw>
                </a:effectLst>
                <a:latin typeface="Times New Roman" pitchFamily="18" charset="0"/>
                <a:cs typeface="Times New Roman" pitchFamily="18" charset="0"/>
              </a:rPr>
              <a:t>150 à 450 G/L</a:t>
            </a:r>
          </a:p>
          <a:p>
            <a:pPr>
              <a:lnSpc>
                <a:spcPct val="80000"/>
              </a:lnSpc>
              <a:buFont typeface="Wingdings" pitchFamily="2" charset="2"/>
              <a:buChar char="Ø"/>
            </a:pPr>
            <a:r>
              <a:rPr lang="fr-FR" sz="2000" dirty="0">
                <a:effectLst>
                  <a:outerShdw blurRad="38100" dist="38100" dir="2700000" algn="tl">
                    <a:srgbClr val="000000">
                      <a:alpha val="43137"/>
                    </a:srgbClr>
                  </a:outerShdw>
                </a:effectLst>
                <a:latin typeface="Times New Roman" pitchFamily="18" charset="0"/>
                <a:cs typeface="Times New Roman" pitchFamily="18" charset="0"/>
              </a:rPr>
              <a:t>Durée de vie : 10 jours</a:t>
            </a:r>
          </a:p>
          <a:p>
            <a:pPr>
              <a:lnSpc>
                <a:spcPct val="80000"/>
              </a:lnSpc>
              <a:buFont typeface="Wingdings" pitchFamily="2" charset="2"/>
              <a:buChar char="Ø"/>
            </a:pPr>
            <a:r>
              <a:rPr lang="fr-FR" sz="2000" dirty="0">
                <a:effectLst>
                  <a:outerShdw blurRad="38100" dist="38100" dir="2700000" algn="tl">
                    <a:srgbClr val="000000">
                      <a:alpha val="43137"/>
                    </a:srgbClr>
                  </a:outerShdw>
                </a:effectLst>
                <a:latin typeface="Times New Roman" pitchFamily="18" charset="0"/>
                <a:cs typeface="Times New Roman" pitchFamily="18" charset="0"/>
              </a:rPr>
              <a:t>Structure</a:t>
            </a:r>
          </a:p>
          <a:p>
            <a:pPr lvl="1">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Membrane : bicouche phospholipidique et glycoprotéines</a:t>
            </a:r>
          </a:p>
          <a:p>
            <a:pPr lvl="1">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Cytosquelette</a:t>
            </a:r>
          </a:p>
          <a:p>
            <a:pPr lvl="1">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Granules </a:t>
            </a:r>
          </a:p>
          <a:p>
            <a:pPr lvl="2">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Denses (ADP, ATP, calcium, sérotonine</a:t>
            </a:r>
          </a:p>
          <a:p>
            <a:pPr lvl="2">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Alpha : FP4, </a:t>
            </a:r>
            <a:r>
              <a:rPr lang="fr-FR" sz="2000" dirty="0" err="1">
                <a:effectLst>
                  <a:outerShdw blurRad="38100" dist="38100" dir="2700000" algn="tl">
                    <a:srgbClr val="000000">
                      <a:alpha val="43137"/>
                    </a:srgbClr>
                  </a:outerShdw>
                </a:effectLst>
                <a:latin typeface="Times New Roman" pitchFamily="18" charset="0"/>
                <a:cs typeface="Times New Roman" pitchFamily="18" charset="0"/>
              </a:rPr>
              <a:t>bTG</a:t>
            </a:r>
            <a:r>
              <a:rPr lang="fr-FR" sz="2000" dirty="0">
                <a:effectLst>
                  <a:outerShdw blurRad="38100" dist="38100" dir="2700000" algn="tl">
                    <a:srgbClr val="000000">
                      <a:alpha val="43137"/>
                    </a:srgbClr>
                  </a:outerShdw>
                </a:effectLst>
                <a:latin typeface="Times New Roman" pitchFamily="18" charset="0"/>
                <a:cs typeface="Times New Roman" pitchFamily="18" charset="0"/>
              </a:rPr>
              <a:t>, FV, PS, TGF-b, PDGF</a:t>
            </a:r>
          </a:p>
          <a:p>
            <a:pPr>
              <a:lnSpc>
                <a:spcPct val="80000"/>
              </a:lnSpc>
            </a:pPr>
            <a:r>
              <a:rPr lang="fr-FR" sz="2000" dirty="0">
                <a:effectLst>
                  <a:outerShdw blurRad="38100" dist="38100" dir="2700000" algn="tl">
                    <a:srgbClr val="000000">
                      <a:alpha val="43137"/>
                    </a:srgbClr>
                  </a:outerShdw>
                </a:effectLst>
                <a:latin typeface="Times New Roman" pitchFamily="18" charset="0"/>
                <a:cs typeface="Times New Roman" pitchFamily="18" charset="0"/>
              </a:rPr>
              <a:t>Système tubulaire dense (stockage du calcium intracellulaire)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8662" y="0"/>
            <a:ext cx="7929618" cy="785818"/>
          </a:xfrm>
        </p:spPr>
        <p:txBody>
          <a:bodyPr>
            <a:normAutofit fontScale="90000"/>
          </a:bodyPr>
          <a:lstStyle/>
          <a:p>
            <a:r>
              <a:rPr lang="fr-FR" dirty="0" smtClean="0"/>
              <a:t/>
            </a:r>
            <a:br>
              <a:rPr lang="fr-FR" dirty="0" smtClean="0"/>
            </a:br>
            <a:r>
              <a:rPr lang="fr-FR" sz="4000" b="1" dirty="0" smtClean="0">
                <a:solidFill>
                  <a:srgbClr val="C00000"/>
                </a:solidFill>
                <a:latin typeface="Times New Roman" pitchFamily="18" charset="0"/>
                <a:cs typeface="Times New Roman" pitchFamily="18" charset="0"/>
              </a:rPr>
              <a:t>Les intervenants : hémostase primaire </a:t>
            </a:r>
            <a:endParaRPr lang="fr-FR" dirty="0">
              <a:solidFill>
                <a:srgbClr val="C00000"/>
              </a:solidFill>
            </a:endParaRPr>
          </a:p>
        </p:txBody>
      </p:sp>
      <p:sp>
        <p:nvSpPr>
          <p:cNvPr id="3" name="Espace réservé du contenu 2"/>
          <p:cNvSpPr>
            <a:spLocks noGrp="1"/>
          </p:cNvSpPr>
          <p:nvPr>
            <p:ph idx="1"/>
          </p:nvPr>
        </p:nvSpPr>
        <p:spPr>
          <a:xfrm>
            <a:off x="928662" y="1447800"/>
            <a:ext cx="8005026" cy="5053034"/>
          </a:xfrm>
        </p:spPr>
        <p:txBody>
          <a:bodyPr>
            <a:normAutofit fontScale="85000" lnSpcReduction="2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3 étapes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adhésion, activation, agrégation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Liaison de GpIb-IX-V au facteur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Von Willebrand</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Changement de forme des plaquettes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Sécrétion du contenu des granules (ADP, fibrinogène)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Production de métabolites: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Thromboxane A2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(TxA2)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Activation de GPIIbIIIa: liaison du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fibrinogène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Flip-flop des phospholipides membranaires cad externalisation de phosphatidylsérine (PS); PS chargée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qui a la capacité de </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fixer des protéines de la coagulation à la surface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DONC Prérequis </a:t>
            </a:r>
          </a:p>
          <a:p>
            <a:pPr>
              <a:buNone/>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indispensable.</a:t>
            </a:r>
            <a:endParaRPr lang="fr-FR"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Autofit/>
          </a:bodyPr>
          <a:lstStyle/>
          <a:p>
            <a:r>
              <a:rPr lang="fr-FR" sz="3600" b="1" dirty="0" smtClean="0">
                <a:solidFill>
                  <a:srgbClr val="C00000"/>
                </a:solidFill>
                <a:latin typeface="Times New Roman" pitchFamily="18" charset="0"/>
                <a:cs typeface="Times New Roman" pitchFamily="18" charset="0"/>
              </a:rPr>
              <a:t>HEMOSTASE PRIMAIRE</a:t>
            </a:r>
            <a:br>
              <a:rPr lang="fr-FR" sz="3600" b="1" dirty="0" smtClean="0">
                <a:solidFill>
                  <a:srgbClr val="C00000"/>
                </a:solidFill>
                <a:latin typeface="Times New Roman" pitchFamily="18" charset="0"/>
                <a:cs typeface="Times New Roman" pitchFamily="18" charset="0"/>
              </a:rPr>
            </a:br>
            <a:r>
              <a:rPr lang="fr-FR" sz="3600" b="1" dirty="0" smtClean="0">
                <a:solidFill>
                  <a:srgbClr val="C00000"/>
                </a:solidFill>
                <a:latin typeface="Times New Roman" pitchFamily="18" charset="0"/>
                <a:cs typeface="Times New Roman" pitchFamily="18" charset="0"/>
              </a:rPr>
              <a:t>DEROULEMENT</a:t>
            </a:r>
            <a:endParaRPr lang="fr-FR" sz="3600" b="1" dirty="0">
              <a:solidFill>
                <a:srgbClr val="C00000"/>
              </a:solidFill>
              <a:latin typeface="Times New Roman" pitchFamily="18" charset="0"/>
              <a:cs typeface="Times New Roman" pitchFamily="18" charset="0"/>
            </a:endParaRPr>
          </a:p>
        </p:txBody>
      </p:sp>
      <p:pic>
        <p:nvPicPr>
          <p:cNvPr id="4" name="Espace réservé du contenu 3"/>
          <p:cNvPicPr>
            <a:picLocks noGrp="1"/>
          </p:cNvPicPr>
          <p:nvPr>
            <p:ph idx="1"/>
          </p:nvPr>
        </p:nvPicPr>
        <p:blipFill>
          <a:blip r:embed="rId2" cstate="print"/>
          <a:srcRect/>
          <a:stretch>
            <a:fillRect/>
          </a:stretch>
        </p:blipFill>
        <p:spPr bwMode="auto">
          <a:xfrm>
            <a:off x="1000100" y="1571612"/>
            <a:ext cx="7929618" cy="4643469"/>
          </a:xfrm>
          <a:prstGeom prst="rect">
            <a:avLst/>
          </a:prstGeom>
          <a:noFill/>
          <a:ln w="9525">
            <a:noFill/>
            <a:miter lim="800000"/>
            <a:headEnd/>
            <a:tailEnd/>
          </a:ln>
        </p:spPr>
      </p:pic>
      <p:sp>
        <p:nvSpPr>
          <p:cNvPr id="5" name="Rectangle 4"/>
          <p:cNvSpPr/>
          <p:nvPr/>
        </p:nvSpPr>
        <p:spPr>
          <a:xfrm>
            <a:off x="5286380" y="6286520"/>
            <a:ext cx="3493264" cy="369332"/>
          </a:xfrm>
          <a:prstGeom prst="rect">
            <a:avLst/>
          </a:prstGeom>
        </p:spPr>
        <p:txBody>
          <a:bodyPr wrap="none">
            <a:spAutoFit/>
          </a:bodyPr>
          <a:lstStyle/>
          <a:p>
            <a:r>
              <a:rPr lang="fr-FR" dirty="0" smtClean="0">
                <a:latin typeface="Times New Roman" pitchFamily="18" charset="0"/>
                <a:cs typeface="Times New Roman" pitchFamily="18" charset="0"/>
              </a:rPr>
              <a:t>(d ’après Boneu et Cazenave, 1997)</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0"/>
            <a:ext cx="7586658" cy="1000108"/>
          </a:xfrm>
        </p:spPr>
        <p:txBody>
          <a:bodyPr>
            <a:normAutofit/>
          </a:bodyPr>
          <a:lstStyle/>
          <a:p>
            <a:r>
              <a:rPr lang="en-US" sz="4000" b="1" dirty="0" smtClean="0">
                <a:solidFill>
                  <a:srgbClr val="C00000"/>
                </a:solidFill>
                <a:latin typeface="Times New Roman" pitchFamily="18" charset="0"/>
                <a:cs typeface="Times New Roman" pitchFamily="18" charset="0"/>
              </a:rPr>
              <a:t>PLAN</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928670"/>
            <a:ext cx="7858180" cy="5715040"/>
          </a:xfrm>
        </p:spPr>
        <p:txBody>
          <a:bodyPr>
            <a:normAutofit fontScale="25000" lnSpcReduction="20000"/>
          </a:bodyPr>
          <a:lstStyle/>
          <a:p>
            <a:pPr>
              <a:buNone/>
            </a:pPr>
            <a:r>
              <a:rPr lang="fr-FR" sz="9600" b="1" dirty="0" smtClean="0">
                <a:effectLst>
                  <a:outerShdw blurRad="38100" dist="38100" dir="2700000" algn="tl">
                    <a:srgbClr val="000000">
                      <a:alpha val="43137"/>
                    </a:srgbClr>
                  </a:outerShdw>
                </a:effectLst>
                <a:latin typeface="Times New Roman" pitchFamily="18" charset="0"/>
                <a:cs typeface="Times New Roman" pitchFamily="18" charset="0"/>
              </a:rPr>
              <a:t>1- PHYSIOLOGIE</a:t>
            </a:r>
          </a:p>
          <a:p>
            <a:pPr>
              <a:buFont typeface="Wingdings" pitchFamily="2" charset="2"/>
              <a:buChar char="Ø"/>
            </a:pPr>
            <a:r>
              <a:rPr lang="fr-FR" sz="8000" b="1" dirty="0" smtClean="0">
                <a:effectLst>
                  <a:outerShdw blurRad="38100" dist="38100" dir="2700000" algn="tl">
                    <a:srgbClr val="000000">
                      <a:alpha val="43137"/>
                    </a:srgbClr>
                  </a:outerShdw>
                </a:effectLst>
                <a:latin typeface="Times New Roman" pitchFamily="18" charset="0"/>
                <a:cs typeface="Times New Roman" pitchFamily="18" charset="0"/>
              </a:rPr>
              <a:t>Hémostase primaire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 - Les intervenants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II - Les différentes étapes         </a:t>
            </a:r>
          </a:p>
          <a:p>
            <a:pPr>
              <a:buFont typeface="Wingdings" pitchFamily="2" charset="2"/>
              <a:buChar char="Ø"/>
            </a:pPr>
            <a:r>
              <a:rPr lang="fr-FR" sz="8000" b="1" dirty="0" smtClean="0">
                <a:effectLst>
                  <a:outerShdw blurRad="38100" dist="38100" dir="2700000" algn="tl">
                    <a:srgbClr val="000000">
                      <a:alpha val="43137"/>
                    </a:srgbClr>
                  </a:outerShdw>
                </a:effectLst>
                <a:latin typeface="Times New Roman" pitchFamily="18" charset="0"/>
                <a:cs typeface="Times New Roman" pitchFamily="18" charset="0"/>
              </a:rPr>
              <a:t>Coagulation plasmatique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 -  Les protéines plasmatiques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II - Le rôle de la vitamine K dans la synthèse des protéines de la coagulation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III - Initiation par le facteur tissulaire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IV - Le rôle des cofacteurs protéiques de la coagulation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V - Phase contact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VI - Formation du caillot de fibrine </a:t>
            </a:r>
            <a:r>
              <a:rPr lang="fr-FR" sz="55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Font typeface="Wingdings" pitchFamily="2" charset="2"/>
              <a:buChar char="Ø"/>
            </a:pPr>
            <a:r>
              <a:rPr lang="fr-FR" sz="8000" b="1" dirty="0" smtClean="0">
                <a:effectLst>
                  <a:outerShdw blurRad="38100" dist="38100" dir="2700000" algn="tl">
                    <a:srgbClr val="000000">
                      <a:alpha val="43137"/>
                    </a:srgbClr>
                  </a:outerShdw>
                </a:effectLst>
                <a:latin typeface="Times New Roman" pitchFamily="18" charset="0"/>
                <a:cs typeface="Times New Roman" pitchFamily="18" charset="0"/>
              </a:rPr>
              <a:t>La fibrinolyse: Inhibiteurs physiologiques    </a:t>
            </a:r>
            <a:r>
              <a:rPr lang="fr-FR" sz="80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 - Contrôle de l’activation des plaquettes      </a:t>
            </a:r>
          </a:p>
          <a:p>
            <a:pPr>
              <a:buNone/>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II - Contrôle de la coagulation plasmatique</a:t>
            </a:r>
          </a:p>
          <a:p>
            <a:pPr>
              <a:buNone/>
            </a:pPr>
            <a:r>
              <a:rPr lang="fr-FR" sz="9600" b="1" dirty="0" smtClean="0">
                <a:effectLst>
                  <a:outerShdw blurRad="38100" dist="38100" dir="2700000" algn="tl">
                    <a:srgbClr val="000000">
                      <a:alpha val="43137"/>
                    </a:srgbClr>
                  </a:outerShdw>
                </a:effectLst>
                <a:latin typeface="Times New Roman" pitchFamily="18" charset="0"/>
                <a:cs typeface="Times New Roman" pitchFamily="18" charset="0"/>
              </a:rPr>
              <a:t>2 – Exploration</a:t>
            </a:r>
          </a:p>
          <a:p>
            <a:pPr>
              <a:buNone/>
            </a:pPr>
            <a:r>
              <a:rPr lang="fr-FR" sz="9600" b="1" dirty="0" smtClean="0">
                <a:effectLst>
                  <a:outerShdw blurRad="38100" dist="38100" dir="2700000" algn="tl">
                    <a:srgbClr val="000000">
                      <a:alpha val="43137"/>
                    </a:srgbClr>
                  </a:outerShdw>
                </a:effectLst>
                <a:latin typeface="Times New Roman" pitchFamily="18" charset="0"/>
                <a:cs typeface="Times New Roman" pitchFamily="18" charset="0"/>
              </a:rPr>
              <a:t>3 – Physiopathologie</a:t>
            </a:r>
          </a:p>
          <a:p>
            <a:pPr>
              <a:buFont typeface="Wingdings" pitchFamily="2" charset="2"/>
              <a:buChar char="Ø"/>
            </a:pPr>
            <a:r>
              <a:rPr lang="fr-FR" sz="7200" dirty="0" smtClean="0">
                <a:effectLst>
                  <a:outerShdw blurRad="38100" dist="38100" dir="2700000" algn="tl">
                    <a:srgbClr val="000000">
                      <a:alpha val="43137"/>
                    </a:srgbClr>
                  </a:outerShdw>
                </a:effectLst>
                <a:latin typeface="Times New Roman" pitchFamily="18" charset="0"/>
                <a:cs typeface="Times New Roman" pitchFamily="18" charset="0"/>
              </a:rPr>
              <a:t> Syndrome hémorragique (CIVD)</a:t>
            </a:r>
          </a:p>
          <a:p>
            <a:pPr>
              <a:buFont typeface="Wingdings" pitchFamily="2" charset="2"/>
              <a:buChar char="Ø"/>
            </a:pPr>
            <a:r>
              <a:rPr lang="en-US" sz="7200" dirty="0" smtClean="0">
                <a:effectLst>
                  <a:outerShdw blurRad="38100" dist="38100" dir="2700000" algn="tl">
                    <a:srgbClr val="000000">
                      <a:alpha val="43137"/>
                    </a:srgbClr>
                  </a:outerShdw>
                </a:effectLst>
                <a:latin typeface="Times New Roman" pitchFamily="18" charset="0"/>
                <a:cs typeface="Times New Roman" pitchFamily="18" charset="0"/>
              </a:rPr>
              <a:t> Thromboses: Maladie thromboembolique  veineuse (MTEV)</a:t>
            </a:r>
            <a:endParaRPr lang="fr-FR" sz="7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Rectangle 3"/>
          <p:cNvSpPr/>
          <p:nvPr/>
        </p:nvSpPr>
        <p:spPr>
          <a:xfrm>
            <a:off x="714348" y="5000636"/>
            <a:ext cx="237566" cy="369332"/>
          </a:xfrm>
          <a:prstGeom prst="rect">
            <a:avLst/>
          </a:prstGeom>
        </p:spPr>
        <p:txBody>
          <a:bodyPr wrap="none">
            <a:spAutoFit/>
          </a:bodyPr>
          <a:lstStyle/>
          <a:p>
            <a:r>
              <a:rPr lang="fr-FR" dirty="0" smtClean="0"/>
              <a:t> </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868346"/>
          </a:xfrm>
        </p:spPr>
        <p:txBody>
          <a:bodyPr>
            <a:normAutofit/>
          </a:bodyPr>
          <a:lstStyle/>
          <a:p>
            <a:r>
              <a:rPr lang="fr-FR" sz="4000" b="1" dirty="0" smtClean="0">
                <a:solidFill>
                  <a:srgbClr val="C00000"/>
                </a:solidFill>
                <a:latin typeface="Times New Roman" pitchFamily="18" charset="0"/>
                <a:cs typeface="Times New Roman" pitchFamily="18" charset="0"/>
              </a:rPr>
              <a:t>La coagulation</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000108"/>
            <a:ext cx="7858180" cy="5429288"/>
          </a:xfrm>
        </p:spPr>
        <p:txBody>
          <a:bodyPr>
            <a:normAutofit fontScale="85000" lnSpcReduction="2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La coagulation assure la consolidation du thrombus et met en jeu:</a:t>
            </a:r>
          </a:p>
          <a:p>
            <a:pPr>
              <a:buFont typeface="Wingdings" pitchFamily="2" charset="2"/>
              <a:buChar char="ü"/>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facteurs plasmatiques de la coagulation</a:t>
            </a:r>
          </a:p>
          <a:p>
            <a:pPr>
              <a:buFont typeface="Wingdings" pitchFamily="2" charset="2"/>
              <a:buChar char="ü"/>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phospholipides plaquettaires (F3P) et tissulaires (Facteur tissulaire)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facteurs de la coagulation:</a:t>
            </a:r>
          </a:p>
          <a:p>
            <a:pPr>
              <a:buFont typeface="Wingdings" pitchFamily="2" charset="2"/>
              <a:buChar char="ü"/>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Ils ont été décrits à partir de déficits génétiques entrainant un syndrome hémorragique dû à la réduction de synthèse d’un de ces facteurs.</a:t>
            </a:r>
          </a:p>
          <a:p>
            <a:pPr>
              <a:buFont typeface="Wingdings" pitchFamily="2" charset="2"/>
              <a:buChar char="ü"/>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Ces facteurs sont définis tout à la fois par un nom et par un numéro correspondant à une nomenclature internationale.</a:t>
            </a:r>
          </a:p>
          <a:p>
            <a:pPr>
              <a:buFont typeface="Wingdings" pitchFamily="2" charset="2"/>
              <a:buChar char="ü"/>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Leur valeur s’exprime en %. La valeur normale de chacun des facteurs est comprise entre 60 et 100 %.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569518" cy="1000108"/>
          </a:xfrm>
        </p:spPr>
        <p:txBody>
          <a:bodyPr>
            <a:normAutofit/>
          </a:bodyPr>
          <a:lstStyle/>
          <a:p>
            <a:r>
              <a:rPr lang="fr-FR" sz="4000" b="1" dirty="0" smtClean="0">
                <a:solidFill>
                  <a:srgbClr val="C00000"/>
                </a:solidFill>
                <a:latin typeface="Times New Roman" pitchFamily="18" charset="0"/>
                <a:cs typeface="Times New Roman" pitchFamily="18" charset="0"/>
              </a:rPr>
              <a:t>Facteurs de la coagulation</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857224" y="928670"/>
            <a:ext cx="8001056" cy="5715016"/>
          </a:xfrm>
        </p:spPr>
        <p:txBody>
          <a:bodyPr>
            <a:normAutofit fontScale="70000" lnSpcReduction="20000"/>
          </a:bodyPr>
          <a:lstStyle/>
          <a:p>
            <a:pPr>
              <a:buFont typeface="Arial" pitchFamily="34" charset="0"/>
              <a:buChar cha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Fibrinogène (I) (synthèse hépatique.)</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Prothrombine (II) (synthèse hépatique et vit K-dépendante.)</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Thromboplastine tissulaire ou facteur tissulaire (III)</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Ca (IV)</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Proaccélérine (V) (synthèse hépatique.)</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Proconvertine (VII) (synthèse hépatique et vit k-dépendante.)</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anti hémophilique A (VIII)</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anti hémophilique B (IX) (synthèse hépatique et vit k-dépendant.)</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de Stuart (X) (synthèse hépatique et vit K-dépendant.</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Rosenthal (XI)</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Hageman (XII)</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facteur sensibilisant la Fibrine (XIII)</a:t>
            </a:r>
          </a:p>
          <a:p>
            <a:pPr>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facteurs II, V, VII et X font partis du système prothrombinique.</a:t>
            </a:r>
          </a:p>
          <a:p>
            <a:endParaRPr lang="fr-FR"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000108"/>
          </a:xfrm>
        </p:spPr>
        <p:txBody>
          <a:bodyPr>
            <a:normAutofit/>
          </a:bodyPr>
          <a:lstStyle/>
          <a:p>
            <a:r>
              <a:rPr lang="en-US" sz="4000" b="1" dirty="0" smtClean="0">
                <a:solidFill>
                  <a:srgbClr val="C00000"/>
                </a:solidFill>
                <a:latin typeface="Times New Roman" pitchFamily="18" charset="0"/>
                <a:cs typeface="Times New Roman" pitchFamily="18" charset="0"/>
              </a:rPr>
              <a:t>Etapes de la coagulation</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142984"/>
            <a:ext cx="8143900" cy="4800600"/>
          </a:xfrm>
        </p:spPr>
        <p:txBody>
          <a:bodyPr>
            <a:normAutofit lnSpcReduction="1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Concomitante in vivo à l’hémostase primaire.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Cascade régulée et ordonnée de réactions enzymatiques qui surviennent à la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surface de cellules activées (PL anioniques), et qui aboutissent à la génération de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thrombine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fact. IIa).</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 substrat de la thrombine est le fibrinogène  → fibrine, avec pour conséquence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gélification du plasma.</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000108"/>
          </a:xfrm>
        </p:spPr>
        <p:txBody>
          <a:bodyPr>
            <a:normAutofit/>
          </a:bodyPr>
          <a:lstStyle/>
          <a:p>
            <a:r>
              <a:rPr lang="fr-FR" sz="4000" b="1" dirty="0" smtClean="0">
                <a:solidFill>
                  <a:srgbClr val="C00000"/>
                </a:solidFill>
                <a:latin typeface="Times New Roman" pitchFamily="18" charset="0"/>
                <a:cs typeface="Times New Roman" pitchFamily="18" charset="0"/>
              </a:rPr>
              <a:t>Etapes de la coagulation</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071546"/>
            <a:ext cx="7640956" cy="5500726"/>
          </a:xfrm>
        </p:spPr>
        <p:txBody>
          <a:bodyPr>
            <a:normAutofit fontScale="47500" lnSpcReduction="20000"/>
          </a:bodyPr>
          <a:lstStyle/>
          <a:p>
            <a:pPr>
              <a:buNone/>
            </a:pPr>
            <a:r>
              <a:rPr lang="fr-FR" sz="59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1- Formation de prothrombinase</a:t>
            </a:r>
          </a:p>
          <a:p>
            <a:pPr>
              <a:buNone/>
            </a:pPr>
            <a:endParaRPr lang="fr-FR" sz="26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5100" b="1" dirty="0" smtClean="0">
                <a:effectLst>
                  <a:outerShdw blurRad="38100" dist="38100" dir="2700000" algn="tl">
                    <a:srgbClr val="000000">
                      <a:alpha val="43137"/>
                    </a:srgbClr>
                  </a:outerShdw>
                </a:effectLst>
                <a:latin typeface="Times New Roman" pitchFamily="18" charset="0"/>
                <a:cs typeface="Times New Roman" pitchFamily="18" charset="0"/>
              </a:rPr>
              <a:t>Voie endogène                                 Voie exogène</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(surface contact)                               thromboplastines</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XII-PK-KHPM-XI                           tissulaires</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              IX</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                   VIIIc</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                         Ca++                    VII</a:t>
            </a:r>
          </a:p>
          <a:p>
            <a:pPr>
              <a:buNone/>
            </a:pPr>
            <a:r>
              <a:rPr lang="fr-FR" sz="5100" dirty="0" smtClean="0">
                <a:effectLst>
                  <a:outerShdw blurRad="38100" dist="38100" dir="2700000" algn="tl">
                    <a:srgbClr val="000000">
                      <a:alpha val="43137"/>
                    </a:srgbClr>
                  </a:outerShdw>
                </a:effectLst>
                <a:latin typeface="Times New Roman" pitchFamily="18" charset="0"/>
                <a:cs typeface="Times New Roman" pitchFamily="18" charset="0"/>
              </a:rPr>
              <a:t>                           PL                    Ca++  </a:t>
            </a:r>
          </a:p>
          <a:p>
            <a:pPr>
              <a:buNone/>
            </a:pPr>
            <a:r>
              <a:rPr lang="fr-FR" sz="5100" dirty="0" smtClean="0">
                <a:effectLst>
                  <a:outerShdw blurRad="38100" dist="38100" dir="2700000" algn="tl">
                    <a:srgbClr val="000000">
                      <a:alpha val="43137"/>
                    </a:srgbClr>
                  </a:outerShdw>
                </a:effectLst>
              </a:rPr>
              <a:t> </a:t>
            </a:r>
          </a:p>
          <a:p>
            <a:pPr>
              <a:buNone/>
            </a:pPr>
            <a:endParaRPr lang="fr-FR" sz="2800" b="1" dirty="0" smtClean="0">
              <a:effectLst>
                <a:outerShdw blurRad="38100" dist="38100" dir="2700000" algn="tl">
                  <a:srgbClr val="000000">
                    <a:alpha val="43137"/>
                  </a:srgbClr>
                </a:outerShdw>
              </a:effectLst>
            </a:endParaRPr>
          </a:p>
          <a:p>
            <a:pPr>
              <a:buNone/>
            </a:pPr>
            <a:endParaRPr lang="fr-FR" sz="2800" b="1" dirty="0" smtClean="0">
              <a:effectLst>
                <a:outerShdw blurRad="38100" dist="38100" dir="2700000" algn="tl">
                  <a:srgbClr val="000000">
                    <a:alpha val="43137"/>
                  </a:srgbClr>
                </a:outerShdw>
              </a:effectLst>
            </a:endParaRPr>
          </a:p>
          <a:p>
            <a:pPr>
              <a:buNone/>
            </a:pPr>
            <a:r>
              <a:rPr lang="fr-FR" sz="2800" b="1" dirty="0" smtClean="0">
                <a:effectLst>
                  <a:outerShdw blurRad="38100" dist="38100" dir="2700000" algn="tl">
                    <a:srgbClr val="000000">
                      <a:alpha val="43137"/>
                    </a:srgbClr>
                  </a:outerShdw>
                </a:effectLst>
              </a:rPr>
              <a:t>                                           </a:t>
            </a:r>
            <a:r>
              <a:rPr lang="fr-FR" sz="5900" b="1" dirty="0" smtClean="0">
                <a:effectLst>
                  <a:outerShdw blurRad="38100" dist="38100" dir="2700000" algn="tl">
                    <a:srgbClr val="000000">
                      <a:alpha val="43137"/>
                    </a:srgbClr>
                  </a:outerShdw>
                </a:effectLst>
              </a:rPr>
              <a:t> Prothrombinase</a:t>
            </a:r>
            <a:endParaRPr lang="en-US" sz="59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en-US" sz="2600" dirty="0" smtClean="0">
              <a:latin typeface="Times New Roman" pitchFamily="18" charset="0"/>
              <a:cs typeface="Times New Roman" pitchFamily="18" charset="0"/>
            </a:endParaRPr>
          </a:p>
          <a:p>
            <a:pPr>
              <a:buNone/>
            </a:pPr>
            <a:endParaRPr lang="fr-FR" sz="2600" dirty="0" smtClean="0">
              <a:latin typeface="Times New Roman" pitchFamily="18" charset="0"/>
              <a:cs typeface="Times New Roman" pitchFamily="18" charset="0"/>
            </a:endParaRPr>
          </a:p>
          <a:p>
            <a:pPr>
              <a:buNone/>
            </a:pPr>
            <a:r>
              <a:rPr lang="fr-FR" sz="2600" dirty="0" smtClean="0">
                <a:latin typeface="Times New Roman" pitchFamily="18" charset="0"/>
                <a:cs typeface="Times New Roman" pitchFamily="18" charset="0"/>
              </a:rPr>
              <a:t>           </a:t>
            </a:r>
            <a:endParaRPr lang="fr-FR" sz="2600" dirty="0">
              <a:latin typeface="Times New Roman" pitchFamily="18" charset="0"/>
              <a:cs typeface="Times New Roman" pitchFamily="18" charset="0"/>
            </a:endParaRPr>
          </a:p>
        </p:txBody>
      </p:sp>
      <p:cxnSp>
        <p:nvCxnSpPr>
          <p:cNvPr id="5" name="Connecteur droit avec flèche 4"/>
          <p:cNvCxnSpPr/>
          <p:nvPr/>
        </p:nvCxnSpPr>
        <p:spPr>
          <a:xfrm rot="16200000" flipH="1">
            <a:off x="3357554" y="4357694"/>
            <a:ext cx="57150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rot="5400000">
            <a:off x="5143504" y="4357694"/>
            <a:ext cx="64294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26708" cy="1143000"/>
          </a:xfrm>
        </p:spPr>
        <p:txBody>
          <a:bodyPr>
            <a:normAutofit/>
          </a:bodyPr>
          <a:lstStyle/>
          <a:p>
            <a:r>
              <a:rPr lang="fr-FR" sz="4000" b="1" dirty="0" smtClean="0">
                <a:solidFill>
                  <a:srgbClr val="C00000"/>
                </a:solidFill>
                <a:latin typeface="Times New Roman" pitchFamily="18" charset="0"/>
                <a:cs typeface="Times New Roman" pitchFamily="18" charset="0"/>
              </a:rPr>
              <a:t>Etapes de la coagulation</a:t>
            </a:r>
            <a:endParaRPr lang="fr-FR" sz="4000" dirty="0">
              <a:solidFill>
                <a:srgbClr val="C00000"/>
              </a:solidFill>
            </a:endParaRPr>
          </a:p>
        </p:txBody>
      </p:sp>
      <p:sp>
        <p:nvSpPr>
          <p:cNvPr id="3" name="Espace réservé du contenu 2"/>
          <p:cNvSpPr>
            <a:spLocks noGrp="1"/>
          </p:cNvSpPr>
          <p:nvPr>
            <p:ph idx="1"/>
          </p:nvPr>
        </p:nvSpPr>
        <p:spPr>
          <a:xfrm>
            <a:off x="1142976" y="1142984"/>
            <a:ext cx="7498080" cy="4800600"/>
          </a:xfrm>
        </p:spPr>
        <p:txBody>
          <a:bodyPr/>
          <a:lstStyle/>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2 – Thrombino-formation</a:t>
            </a:r>
            <a:r>
              <a:rPr lang="fr-FR" sz="2400" dirty="0" smtClean="0">
                <a:effectLst>
                  <a:outerShdw blurRad="38100" dist="38100" dir="2700000" algn="tl">
                    <a:srgbClr val="000000">
                      <a:alpha val="43137"/>
                    </a:srgbClr>
                  </a:outerShdw>
                </a:effectLst>
              </a:rPr>
              <a:t> </a:t>
            </a:r>
          </a:p>
          <a:p>
            <a:pPr>
              <a:buNone/>
            </a:pPr>
            <a:endParaRPr lang="en-US" sz="2400" dirty="0" smtClean="0">
              <a:effectLst>
                <a:outerShdw blurRad="38100" dist="38100" dir="2700000" algn="tl">
                  <a:srgbClr val="000000">
                    <a:alpha val="43137"/>
                  </a:srgbClr>
                </a:outerShdw>
              </a:effectLst>
            </a:endParaRPr>
          </a:p>
          <a:p>
            <a:pPr>
              <a:buNone/>
            </a:pPr>
            <a:endParaRPr lang="fr-FR" sz="2400" dirty="0" smtClean="0">
              <a:effectLst>
                <a:outerShdw blurRad="38100" dist="38100" dir="2700000" algn="tl">
                  <a:srgbClr val="000000">
                    <a:alpha val="43137"/>
                  </a:srgbClr>
                </a:outerShdw>
              </a:effectLst>
            </a:endParaRP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Prothrombinase</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V- X-Ca++-PL</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II                   IIa</a:t>
            </a:r>
          </a:p>
          <a:p>
            <a:pPr>
              <a:buNone/>
            </a:pPr>
            <a:endParaRPr lang="en-US" dirty="0" smtClean="0">
              <a:effectLst>
                <a:outerShdw blurRad="38100" dist="38100" dir="2700000" algn="tl">
                  <a:srgbClr val="000000">
                    <a:alpha val="43137"/>
                  </a:srgbClr>
                </a:outerShdw>
              </a:effectLst>
            </a:endParaRPr>
          </a:p>
          <a:p>
            <a:pPr>
              <a:buNone/>
            </a:pPr>
            <a:endParaRPr lang="fr-FR" dirty="0">
              <a:effectLst>
                <a:outerShdw blurRad="38100" dist="38100" dir="2700000" algn="tl">
                  <a:srgbClr val="000000">
                    <a:alpha val="43137"/>
                  </a:srgbClr>
                </a:outerShdw>
              </a:effectLst>
            </a:endParaRPr>
          </a:p>
        </p:txBody>
      </p:sp>
      <p:sp>
        <p:nvSpPr>
          <p:cNvPr id="4" name="Flèche vers le bas 3"/>
          <p:cNvSpPr/>
          <p:nvPr/>
        </p:nvSpPr>
        <p:spPr>
          <a:xfrm>
            <a:off x="4357686" y="3429000"/>
            <a:ext cx="214314"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droite 4"/>
          <p:cNvSpPr/>
          <p:nvPr/>
        </p:nvSpPr>
        <p:spPr>
          <a:xfrm>
            <a:off x="3929058" y="4429132"/>
            <a:ext cx="121444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862150" cy="1143000"/>
          </a:xfrm>
        </p:spPr>
        <p:txBody>
          <a:bodyPr>
            <a:normAutofit/>
          </a:bodyPr>
          <a:lstStyle/>
          <a:p>
            <a:r>
              <a:rPr lang="fr-FR" sz="4000" b="1" dirty="0" smtClean="0">
                <a:solidFill>
                  <a:srgbClr val="C00000"/>
                </a:solidFill>
                <a:latin typeface="Times New Roman" pitchFamily="18" charset="0"/>
                <a:cs typeface="Times New Roman" pitchFamily="18" charset="0"/>
              </a:rPr>
              <a:t>Etapes de la coagulation</a:t>
            </a:r>
            <a:endParaRPr lang="fr-FR" sz="4000" dirty="0">
              <a:solidFill>
                <a:srgbClr val="C00000"/>
              </a:solidFill>
            </a:endParaRPr>
          </a:p>
        </p:txBody>
      </p:sp>
      <p:sp>
        <p:nvSpPr>
          <p:cNvPr id="3" name="Espace réservé du contenu 2"/>
          <p:cNvSpPr>
            <a:spLocks noGrp="1"/>
          </p:cNvSpPr>
          <p:nvPr>
            <p:ph idx="1"/>
          </p:nvPr>
        </p:nvSpPr>
        <p:spPr>
          <a:xfrm>
            <a:off x="1000100" y="1214422"/>
            <a:ext cx="7933588" cy="5357850"/>
          </a:xfrm>
        </p:spPr>
        <p:txBody>
          <a:bodyPr>
            <a:normAutofit fontScale="77500" lnSpcReduction="20000"/>
          </a:bodyPr>
          <a:lstStyle/>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3 – Fibrinoformation </a:t>
            </a:r>
            <a:r>
              <a:rPr lang="fr-FR" dirty="0" smtClean="0">
                <a:effectLst>
                  <a:outerShdw blurRad="38100" dist="38100" dir="2700000" algn="tl">
                    <a:srgbClr val="000000">
                      <a:alpha val="43137"/>
                    </a:srgbClr>
                  </a:outerShdw>
                </a:effectLst>
              </a:rPr>
              <a:t> </a:t>
            </a:r>
          </a:p>
          <a:p>
            <a:pPr>
              <a:buNone/>
            </a:pPr>
            <a:r>
              <a:rPr lang="fr-FR" dirty="0" smtClean="0">
                <a:effectLst>
                  <a:outerShdw blurRad="38100" dist="38100" dir="2700000" algn="tl">
                    <a:srgbClr val="000000">
                      <a:alpha val="43137"/>
                    </a:srgbClr>
                  </a:outerShdw>
                </a:effectLst>
              </a:rPr>
              <a:t>                      II                    IIa</a:t>
            </a:r>
          </a:p>
          <a:p>
            <a:pPr>
              <a:buNone/>
            </a:pPr>
            <a:endParaRPr lang="fr-FR" dirty="0" smtClean="0">
              <a:effectLst>
                <a:outerShdw blurRad="38100" dist="38100" dir="2700000" algn="tl">
                  <a:srgbClr val="000000">
                    <a:alpha val="43137"/>
                  </a:srgbClr>
                </a:outerShdw>
              </a:effectLst>
            </a:endParaRP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Fibrinogène </a:t>
            </a:r>
            <a:r>
              <a:rPr lang="fr-FR" dirty="0" smtClean="0">
                <a:effectLst>
                  <a:outerShdw blurRad="38100" dist="38100" dir="2700000" algn="tl">
                    <a:srgbClr val="000000">
                      <a:alpha val="43137"/>
                    </a:srgbClr>
                  </a:outerShdw>
                </a:effectLst>
              </a:rPr>
              <a: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Monomère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Fibrine</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polymère de fibrine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XIII             XIII a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Fibrine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insoluble dans l’urée </a:t>
            </a:r>
          </a:p>
          <a:p>
            <a:pPr>
              <a:buNone/>
            </a:pPr>
            <a:endParaRPr lang="fr-FR" dirty="0" smtClean="0">
              <a:effectLst>
                <a:outerShdw blurRad="38100" dist="38100" dir="2700000" algn="tl">
                  <a:srgbClr val="000000">
                    <a:alpha val="43137"/>
                  </a:srgbClr>
                </a:outerShdw>
              </a:effectLst>
            </a:endParaRP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Voie endogène → XII – XI – IX → TCA</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Voie exogène  → VII – IX – VIIIc → TP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Voie commune → X – II → TT (temps de thrombine)</a:t>
            </a:r>
          </a:p>
          <a:p>
            <a:pPr>
              <a:buNone/>
            </a:pPr>
            <a:endParaRPr lang="fr-FR" dirty="0" smtClean="0">
              <a:latin typeface="Times New Roman" pitchFamily="18" charset="0"/>
              <a:cs typeface="Times New Roman" pitchFamily="18" charset="0"/>
            </a:endParaRPr>
          </a:p>
          <a:p>
            <a:pPr>
              <a:buNone/>
            </a:pPr>
            <a:endParaRPr lang="fr-FR" dirty="0"/>
          </a:p>
        </p:txBody>
      </p:sp>
      <p:sp>
        <p:nvSpPr>
          <p:cNvPr id="4" name="Flèche droite 3"/>
          <p:cNvSpPr/>
          <p:nvPr/>
        </p:nvSpPr>
        <p:spPr>
          <a:xfrm>
            <a:off x="3500430" y="1714488"/>
            <a:ext cx="135732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droite 4"/>
          <p:cNvSpPr/>
          <p:nvPr/>
        </p:nvSpPr>
        <p:spPr>
          <a:xfrm>
            <a:off x="3000364" y="2357430"/>
            <a:ext cx="242889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vers le bas 5"/>
          <p:cNvSpPr/>
          <p:nvPr/>
        </p:nvSpPr>
        <p:spPr>
          <a:xfrm>
            <a:off x="5143504" y="1928802"/>
            <a:ext cx="7143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a:off x="6215074" y="3071810"/>
            <a:ext cx="7143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haut 7"/>
          <p:cNvSpPr/>
          <p:nvPr/>
        </p:nvSpPr>
        <p:spPr>
          <a:xfrm>
            <a:off x="6572264" y="3071810"/>
            <a:ext cx="45719"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2786050" y="4000504"/>
            <a:ext cx="85725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vers le bas 9"/>
          <p:cNvSpPr/>
          <p:nvPr/>
        </p:nvSpPr>
        <p:spPr>
          <a:xfrm>
            <a:off x="6500826" y="3857628"/>
            <a:ext cx="7143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droite 10"/>
          <p:cNvSpPr/>
          <p:nvPr/>
        </p:nvSpPr>
        <p:spPr>
          <a:xfrm>
            <a:off x="4857752" y="4000504"/>
            <a:ext cx="142876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rmAutofit/>
          </a:bodyPr>
          <a:lstStyle/>
          <a:p>
            <a:r>
              <a:rPr lang="fr-FR" sz="4000" b="1" dirty="0" smtClean="0">
                <a:solidFill>
                  <a:srgbClr val="C00000"/>
                </a:solidFill>
                <a:latin typeface="Times New Roman" pitchFamily="18" charset="0"/>
                <a:cs typeface="Times New Roman" pitchFamily="18" charset="0"/>
              </a:rPr>
              <a:t>Déclenchement de la coagulation</a:t>
            </a:r>
            <a:endParaRPr lang="fr-FR" sz="4000" b="1" dirty="0">
              <a:solidFill>
                <a:srgbClr val="C00000"/>
              </a:solidFill>
            </a:endParaRPr>
          </a:p>
        </p:txBody>
      </p:sp>
      <p:sp>
        <p:nvSpPr>
          <p:cNvPr id="3" name="Espace réservé du contenu 2"/>
          <p:cNvSpPr>
            <a:spLocks noGrp="1"/>
          </p:cNvSpPr>
          <p:nvPr>
            <p:ph idx="1"/>
          </p:nvPr>
        </p:nvSpPr>
        <p:spPr>
          <a:xfrm>
            <a:off x="928662" y="1000108"/>
            <a:ext cx="8215338" cy="5053034"/>
          </a:xfrm>
        </p:spPr>
        <p:txBody>
          <a:bodyPr>
            <a:normAutofit fontScale="77500" lnSpcReduction="20000"/>
          </a:bodyPr>
          <a:lstStyle/>
          <a:p>
            <a:pPr marL="365760" lvl="8" indent="-283464">
              <a:spcBef>
                <a:spcPts val="600"/>
              </a:spcBef>
              <a:buClr>
                <a:schemeClr val="accent1"/>
              </a:buClr>
              <a:buSzPct val="80000"/>
              <a:buFont typeface="Wingdings" pitchFamily="2" charset="2"/>
              <a:buChar char="v"/>
            </a:pPr>
            <a:r>
              <a:rPr lang="fr-FR" sz="31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Deux voies </a:t>
            </a:r>
            <a:r>
              <a:rPr lang="fr-FR" sz="24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t>
            </a: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Voie extrinsèque : facteur tissulaire / facteur VII (prépondérante).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Voie intrinsèque : facteurs contact.</a:t>
            </a:r>
          </a:p>
          <a:p>
            <a:pPr>
              <a:buFont typeface="Wingdings" pitchFamily="2" charset="2"/>
              <a:buChar char="v"/>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Les différents types de protéines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enzymes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Vitamino-K dépendantes : II, VII, IX, X.</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Contact : Prékallicréine, XI, XII.</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Facteur XIII</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cofacteurs : V, VIII.</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complexes : </a:t>
            </a:r>
            <a:r>
              <a:rPr lang="fr-FR" dirty="0" err="1" smtClean="0">
                <a:effectLst>
                  <a:outerShdw blurRad="38100" dist="38100" dir="2700000" algn="tl">
                    <a:srgbClr val="000000">
                      <a:alpha val="43137"/>
                    </a:srgbClr>
                  </a:outerShdw>
                </a:effectLst>
                <a:latin typeface="Times New Roman" pitchFamily="18" charset="0"/>
                <a:cs typeface="Times New Roman" pitchFamily="18" charset="0"/>
              </a:rPr>
              <a:t>Tenase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ou </a:t>
            </a:r>
            <a:r>
              <a:rPr lang="fr-FR" dirty="0" err="1" smtClean="0">
                <a:effectLst>
                  <a:outerShdw blurRad="38100" dist="38100" dir="2700000" algn="tl">
                    <a:srgbClr val="000000">
                      <a:alpha val="43137"/>
                    </a:srgbClr>
                  </a:outerShdw>
                </a:effectLst>
                <a:latin typeface="Times New Roman" pitchFamily="18" charset="0"/>
                <a:cs typeface="Times New Roman" pitchFamily="18" charset="0"/>
              </a:rPr>
              <a:t>dixase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 IX / VIII / PL / Ca.</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Prothrombinase = X / V / PL / Ca.</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214290"/>
            <a:ext cx="7569518" cy="1000132"/>
          </a:xfrm>
        </p:spPr>
        <p:txBody>
          <a:bodyPr>
            <a:normAutofit/>
          </a:bodyPr>
          <a:lstStyle/>
          <a:p>
            <a:r>
              <a:rPr lang="en-US" sz="4000" b="1" dirty="0" smtClean="0">
                <a:solidFill>
                  <a:srgbClr val="C00000"/>
                </a:solidFill>
                <a:latin typeface="Times New Roman" pitchFamily="18" charset="0"/>
                <a:cs typeface="Times New Roman" pitchFamily="18" charset="0"/>
              </a:rPr>
              <a:t>Voies de la coagulation</a:t>
            </a:r>
            <a:endParaRPr lang="fr-FR" sz="4000" b="1" dirty="0">
              <a:solidFill>
                <a:srgbClr val="C00000"/>
              </a:solidFill>
              <a:latin typeface="Times New Roman" pitchFamily="18" charset="0"/>
              <a:cs typeface="Times New Roman" pitchFamily="18" charset="0"/>
            </a:endParaRPr>
          </a:p>
        </p:txBody>
      </p:sp>
      <p:grpSp>
        <p:nvGrpSpPr>
          <p:cNvPr id="4" name="Espace réservé du contenu 3"/>
          <p:cNvGrpSpPr>
            <a:grpSpLocks noGrp="1"/>
          </p:cNvGrpSpPr>
          <p:nvPr>
            <p:ph idx="1"/>
          </p:nvPr>
        </p:nvGrpSpPr>
        <p:grpSpPr>
          <a:xfrm>
            <a:off x="1071538" y="1571612"/>
            <a:ext cx="7929619" cy="4800600"/>
            <a:chOff x="703678" y="296639"/>
            <a:chExt cx="5760631" cy="6292246"/>
          </a:xfrm>
        </p:grpSpPr>
        <p:grpSp>
          <p:nvGrpSpPr>
            <p:cNvPr id="5" name="Groupe 4"/>
            <p:cNvGrpSpPr/>
            <p:nvPr/>
          </p:nvGrpSpPr>
          <p:grpSpPr>
            <a:xfrm>
              <a:off x="703678" y="296639"/>
              <a:ext cx="5760631" cy="6292246"/>
              <a:chOff x="703678" y="296639"/>
              <a:chExt cx="5760631" cy="6292246"/>
            </a:xfrm>
          </p:grpSpPr>
          <p:pic>
            <p:nvPicPr>
              <p:cNvPr id="7" name="Picture 4" descr="C:\Users\vaio\Pictures\coagulation.png"/>
              <p:cNvPicPr>
                <a:picLocks noChangeAspect="1" noChangeArrowheads="1"/>
              </p:cNvPicPr>
              <p:nvPr/>
            </p:nvPicPr>
            <p:blipFill rotWithShape="1">
              <a:blip r:embed="rId2">
                <a:extLst>
                  <a:ext uri="{BEBA8EAE-BF5A-486C-A8C5-ECC9F3942E4B}">
                    <a14:imgProps xmlns:a14="http://schemas.microsoft.com/office/drawing/2010/main" xmlns="">
                      <a14:imgLayer r:embed="">
                        <a14:imgEffect>
                          <a14:colorTemperature colorTemp="5900"/>
                        </a14:imgEffect>
                      </a14:imgLayer>
                    </a14:imgProps>
                  </a:ext>
                  <a:ext uri="{28A0092B-C50C-407E-A947-70E740481C1C}">
                    <a14:useLocalDpi xmlns:a14="http://schemas.microsoft.com/office/drawing/2010/main" xmlns="" val="0"/>
                  </a:ext>
                </a:extLst>
              </a:blip>
              <a:srcRect l="2277" t="2563" r="5991"/>
              <a:stretch/>
            </p:blipFill>
            <p:spPr bwMode="auto">
              <a:xfrm>
                <a:off x="703678" y="296639"/>
                <a:ext cx="5760631" cy="6292246"/>
              </a:xfrm>
              <a:prstGeom prst="roundRect">
                <a:avLst>
                  <a:gd name="adj" fmla="val 16667"/>
                </a:avLst>
              </a:prstGeom>
              <a:ln w="76200">
                <a:solidFill>
                  <a:srgbClr val="C00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coolSlant"/>
                <a:contourClr>
                  <a:srgbClr val="969696"/>
                </a:contourClr>
              </a:sp3d>
              <a:extLst>
                <a:ext uri="{909E8E84-426E-40DD-AFC4-6F175D3DCCD1}">
                  <a14:hiddenFill xmlns:a14="http://schemas.microsoft.com/office/drawing/2010/main" xmlns="">
                    <a:solidFill>
                      <a:srgbClr val="FFFFFF"/>
                    </a:solidFill>
                  </a14:hiddenFill>
                </a:ext>
              </a:extLst>
            </p:spPr>
          </p:pic>
          <p:pic>
            <p:nvPicPr>
              <p:cNvPr id="8" name="Picture 4" descr="C:\Users\vaio\Pictures\coagulation.png"/>
              <p:cNvPicPr>
                <a:picLocks noChangeAspect="1" noChangeArrowheads="1"/>
              </p:cNvPicPr>
              <p:nvPr/>
            </p:nvPicPr>
            <p:blipFill rotWithShape="1">
              <a:blip r:embed="rId2">
                <a:extLst>
                  <a:ext uri="{BEBA8EAE-BF5A-486C-A8C5-ECC9F3942E4B}">
                    <a14:imgProps xmlns:a14="http://schemas.microsoft.com/office/drawing/2010/main" xmlns="">
                      <a14:imgLayer r:embed="">
                        <a14:imgEffect>
                          <a14:colorTemperature colorTemp="5900"/>
                        </a14:imgEffect>
                      </a14:imgLayer>
                    </a14:imgProps>
                  </a:ext>
                  <a:ext uri="{28A0092B-C50C-407E-A947-70E740481C1C}">
                    <a14:useLocalDpi xmlns:a14="http://schemas.microsoft.com/office/drawing/2010/main" xmlns="" val="0"/>
                  </a:ext>
                </a:extLst>
              </a:blip>
              <a:srcRect l="70426" t="43499" r="12671" b="50696"/>
              <a:stretch/>
            </p:blipFill>
            <p:spPr bwMode="auto">
              <a:xfrm>
                <a:off x="5219537" y="2636912"/>
                <a:ext cx="1080655" cy="374863"/>
              </a:xfrm>
              <a:prstGeom prst="rect">
                <a:avLst/>
              </a:prstGeom>
              <a:noFill/>
              <a:ln>
                <a:noFill/>
              </a:ln>
              <a:extLst>
                <a:ext uri="{909E8E84-426E-40DD-AFC4-6F175D3DCCD1}">
                  <a14:hiddenFill xmlns:a14="http://schemas.microsoft.com/office/drawing/2010/main" xmlns="">
                    <a:solidFill>
                      <a:srgbClr val="FFFFFF"/>
                    </a:solidFill>
                  </a14:hiddenFill>
                </a:ext>
              </a:extLst>
            </p:spPr>
          </p:pic>
          <p:pic>
            <p:nvPicPr>
              <p:cNvPr id="9" name="Picture 4" descr="C:\Users\vaio\Pictures\coagulation.png"/>
              <p:cNvPicPr>
                <a:picLocks noChangeAspect="1" noChangeArrowheads="1"/>
              </p:cNvPicPr>
              <p:nvPr/>
            </p:nvPicPr>
            <p:blipFill rotWithShape="1">
              <a:blip r:embed="rId2">
                <a:extLst>
                  <a:ext uri="{BEBA8EAE-BF5A-486C-A8C5-ECC9F3942E4B}">
                    <a14:imgProps xmlns:a14="http://schemas.microsoft.com/office/drawing/2010/main" xmlns="">
                      <a14:imgLayer r:embed="">
                        <a14:imgEffect>
                          <a14:colorTemperature colorTemp="5900"/>
                        </a14:imgEffect>
                      </a14:imgLayer>
                    </a14:imgProps>
                  </a:ext>
                  <a:ext uri="{28A0092B-C50C-407E-A947-70E740481C1C}">
                    <a14:useLocalDpi xmlns:a14="http://schemas.microsoft.com/office/drawing/2010/main" xmlns="" val="0"/>
                  </a:ext>
                </a:extLst>
              </a:blip>
              <a:srcRect l="7361" t="43288" r="71340" b="49403"/>
              <a:stretch/>
            </p:blipFill>
            <p:spPr bwMode="auto">
              <a:xfrm>
                <a:off x="1122156" y="2564904"/>
                <a:ext cx="1145588" cy="471997"/>
              </a:xfrm>
              <a:prstGeom prst="rect">
                <a:avLst/>
              </a:prstGeom>
              <a:noFill/>
              <a:ln>
                <a:noFill/>
              </a:ln>
              <a:extLst>
                <a:ext uri="{909E8E84-426E-40DD-AFC4-6F175D3DCCD1}">
                  <a14:hiddenFill xmlns:a14="http://schemas.microsoft.com/office/drawing/2010/main" xmlns="">
                    <a:solidFill>
                      <a:srgbClr val="FFFFFF"/>
                    </a:solidFill>
                  </a14:hiddenFill>
                </a:ext>
              </a:extLst>
            </p:spPr>
          </p:pic>
        </p:grpSp>
        <p:sp>
          <p:nvSpPr>
            <p:cNvPr id="6" name="Rectangle à coins arrondis 5"/>
            <p:cNvSpPr/>
            <p:nvPr/>
          </p:nvSpPr>
          <p:spPr>
            <a:xfrm>
              <a:off x="3039093" y="2918427"/>
              <a:ext cx="1152128" cy="792088"/>
            </a:xfrm>
            <a:prstGeom prst="roundRect">
              <a:avLst/>
            </a:prstGeom>
            <a:solidFill>
              <a:srgbClr val="C00000"/>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mn-ea"/>
                  <a:cs typeface="+mn-cs"/>
                </a:rPr>
                <a:t>X  V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mn-ea"/>
                  <a:cs typeface="+mn-cs"/>
                </a:rPr>
                <a:t>PL  Ca++</a:t>
              </a:r>
              <a:endParaRPr kumimoji="0" lang="fr-FR" sz="1600" b="0" i="0" u="none" strike="noStrike" kern="0" cap="none" spc="0" normalizeH="0" baseline="0" noProof="0" dirty="0">
                <a:ln>
                  <a:noFill/>
                </a:ln>
                <a:solidFill>
                  <a:sysClr val="window" lastClr="FFFFFF"/>
                </a:solidFill>
                <a:effectLst/>
                <a:uLnTx/>
                <a:uFillTx/>
                <a:latin typeface="Arial Rounded MT Bold" panose="020F0704030504030204" pitchFamily="34" charset="0"/>
                <a:ea typeface="+mn-ea"/>
                <a:cs typeface="+mn-cs"/>
              </a:endParaRPr>
            </a:p>
          </p:txBody>
        </p:sp>
      </p:grpSp>
      <p:sp>
        <p:nvSpPr>
          <p:cNvPr id="10" name="ZoneTexte 9"/>
          <p:cNvSpPr txBox="1"/>
          <p:nvPr/>
        </p:nvSpPr>
        <p:spPr>
          <a:xfrm>
            <a:off x="1428728" y="3214686"/>
            <a:ext cx="1000132" cy="523220"/>
          </a:xfrm>
          <a:prstGeom prst="rect">
            <a:avLst/>
          </a:prstGeom>
          <a:noFill/>
        </p:spPr>
        <p:txBody>
          <a:bodyPr wrap="square" rtlCol="0">
            <a:spAutoFit/>
          </a:bodyPr>
          <a:lstStyle/>
          <a:p>
            <a:r>
              <a:rPr lang="en-US"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TCA</a:t>
            </a:r>
            <a:endParaRPr lang="fr-FR"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ZoneTexte 10"/>
          <p:cNvSpPr txBox="1"/>
          <p:nvPr/>
        </p:nvSpPr>
        <p:spPr>
          <a:xfrm>
            <a:off x="7643834" y="3214686"/>
            <a:ext cx="642942" cy="523220"/>
          </a:xfrm>
          <a:prstGeom prst="rect">
            <a:avLst/>
          </a:prstGeom>
          <a:noFill/>
        </p:spPr>
        <p:txBody>
          <a:bodyPr wrap="square" rtlCol="0">
            <a:spAutoFit/>
          </a:bodyPr>
          <a:lstStyle/>
          <a:p>
            <a:r>
              <a:rPr lang="en-US"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TP</a:t>
            </a:r>
            <a:endParaRPr lang="fr-FR"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8143900" cy="1143000"/>
          </a:xfrm>
        </p:spPr>
        <p:txBody>
          <a:bodyPr>
            <a:normAutofit fontScale="90000"/>
          </a:bodyPr>
          <a:lstStyle/>
          <a:p>
            <a:r>
              <a:rPr lang="fr-FR" b="1" dirty="0" smtClean="0">
                <a:solidFill>
                  <a:srgbClr val="C00000"/>
                </a:solidFill>
                <a:latin typeface="Times New Roman" pitchFamily="18" charset="0"/>
                <a:cs typeface="Times New Roman" pitchFamily="18" charset="0"/>
              </a:rPr>
              <a:t>Coagulation et anticoagulation</a:t>
            </a:r>
            <a:br>
              <a:rPr lang="fr-FR" b="1" dirty="0" smtClean="0">
                <a:solidFill>
                  <a:srgbClr val="C00000"/>
                </a:solidFill>
                <a:latin typeface="Times New Roman" pitchFamily="18" charset="0"/>
                <a:cs typeface="Times New Roman" pitchFamily="18" charset="0"/>
              </a:rPr>
            </a:br>
            <a:r>
              <a:rPr lang="fr-FR" b="1" dirty="0" smtClean="0">
                <a:solidFill>
                  <a:srgbClr val="C00000"/>
                </a:solidFill>
                <a:latin typeface="Times New Roman" pitchFamily="18" charset="0"/>
                <a:cs typeface="Times New Roman" pitchFamily="18" charset="0"/>
              </a:rPr>
              <a:t>physiologique</a:t>
            </a:r>
            <a:endParaRPr lang="fr-FR" b="1" dirty="0">
              <a:solidFill>
                <a:srgbClr val="C00000"/>
              </a:solidFill>
              <a:latin typeface="Times New Roman" pitchFamily="18" charset="0"/>
              <a:cs typeface="Times New Roman" pitchFamily="18" charset="0"/>
            </a:endParaRPr>
          </a:p>
        </p:txBody>
      </p:sp>
      <p:pic>
        <p:nvPicPr>
          <p:cNvPr id="4" name="Espace réservé du contenu 3"/>
          <p:cNvPicPr>
            <a:picLocks noGrp="1"/>
          </p:cNvPicPr>
          <p:nvPr>
            <p:ph idx="1"/>
          </p:nvPr>
        </p:nvPicPr>
        <p:blipFill>
          <a:blip r:embed="rId2" cstate="print"/>
          <a:srcRect/>
          <a:stretch>
            <a:fillRect/>
          </a:stretch>
        </p:blipFill>
        <p:spPr bwMode="auto">
          <a:xfrm>
            <a:off x="1000100" y="1357298"/>
            <a:ext cx="8143900"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855270" cy="1000108"/>
          </a:xfrm>
        </p:spPr>
        <p:txBody>
          <a:bodyPr>
            <a:normAutofit/>
          </a:bodyPr>
          <a:lstStyle/>
          <a:p>
            <a:r>
              <a:rPr lang="fr-FR" sz="4000" b="1" dirty="0" smtClean="0">
                <a:solidFill>
                  <a:srgbClr val="C00000"/>
                </a:solidFill>
                <a:latin typeface="Times New Roman" pitchFamily="18" charset="0"/>
                <a:cs typeface="Times New Roman" pitchFamily="18" charset="0"/>
              </a:rPr>
              <a:t>Fibrinolyse</a:t>
            </a:r>
            <a:endParaRPr lang="fr-FR" sz="4000"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857224" y="1142984"/>
            <a:ext cx="7929618" cy="5357850"/>
          </a:xfrm>
        </p:spPr>
        <p:txBody>
          <a:bodyPr>
            <a:normAutofit/>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Elle assure la dissolution des dépôts fibrineux et du caillot de fibrine.</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 spectre d’action de la plasmine est large.</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Son rôle principale est de dégrader la fibrine, mais elle peut dégrader aussi le fibrinogène, le facteur V, le facteur VIIIc, le facteur willebrand, certains composants du complément et la matrice extracellulaire.</a:t>
            </a:r>
          </a:p>
          <a:p>
            <a:pPr>
              <a:buNone/>
            </a:pP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0"/>
            <a:ext cx="7855270" cy="1143000"/>
          </a:xfrm>
        </p:spPr>
        <p:txBody>
          <a:bodyPr>
            <a:normAutofit/>
          </a:bodyPr>
          <a:lstStyle/>
          <a:p>
            <a:r>
              <a:rPr lang="en-US" sz="4000" b="1" dirty="0" smtClean="0">
                <a:solidFill>
                  <a:srgbClr val="C00000"/>
                </a:solidFill>
                <a:latin typeface="Times New Roman" pitchFamily="18" charset="0"/>
                <a:cs typeface="Times New Roman" pitchFamily="18" charset="0"/>
              </a:rPr>
              <a:t>Généralités</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285860"/>
            <a:ext cx="7712394" cy="4800600"/>
          </a:xfrm>
        </p:spPr>
        <p:txBody>
          <a:bodyPr>
            <a:normAutofit fontScale="77500" lnSpcReduction="2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L’hémostase qui permet d’assurer une circulation sanguine normale, implique l’intervention de différents facteurs qu’il s’agisse: du flux sanguin, de la paroi vasculaire, du sous endothélium, des plaquettes, des facteurs et des inhibiteurs de la coagulation et de la fibrinolyse.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Ces différents facteurs agissent tels les musiciens d’un orchestre, à un moment précis, par une action spécifique, permettant ainsi d’assure la fluidité du sang, et si nécessaire sa coagulation pour fermer une brèche vasculaire, ceci en situation physiologique.</a:t>
            </a:r>
          </a:p>
          <a:p>
            <a:pPr>
              <a:buFont typeface="Wingdings" pitchFamily="2" charset="2"/>
              <a:buChar char="Ø"/>
            </a:pPr>
            <a:r>
              <a:rPr lang="fr-FR"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 défaillance d’un des partenaires sera à l’origine d’hémorragies ou de thromboses</a:t>
            </a:r>
            <a:r>
              <a:rPr lang="fr-FR" dirty="0" smtClean="0">
                <a:effectLst>
                  <a:outerShdw blurRad="38100" dist="38100" dir="2700000" algn="tl">
                    <a:srgbClr val="000000">
                      <a:alpha val="43137"/>
                    </a:srgbClr>
                  </a:outerShdw>
                </a:effectLst>
              </a:rPr>
              <a:t>.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142900"/>
            <a:ext cx="7790712" cy="1143000"/>
          </a:xfrm>
        </p:spPr>
        <p:txBody>
          <a:bodyPr>
            <a:normAutofit/>
          </a:bodyPr>
          <a:lstStyle/>
          <a:p>
            <a:r>
              <a:rPr lang="fr-FR" sz="4000" b="1" dirty="0" smtClean="0">
                <a:solidFill>
                  <a:srgbClr val="C00000"/>
                </a:solidFill>
                <a:latin typeface="Times New Roman" pitchFamily="18" charset="0"/>
                <a:cs typeface="Times New Roman" pitchFamily="18" charset="0"/>
              </a:rPr>
              <a:t>Etapes de la fibrinolyse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857232"/>
            <a:ext cx="7929618" cy="5643602"/>
          </a:xfrm>
        </p:spPr>
        <p:txBody>
          <a:bodyPr>
            <a:normAutofit fontScale="25000" lnSpcReduction="20000"/>
          </a:bodyPr>
          <a:lstStyle/>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Activation du plasminogène</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Cellule endothéliale</a:t>
            </a:r>
            <a:r>
              <a:rPr lang="fr-FR" sz="9600" dirty="0" smtClean="0">
                <a:effectLst>
                  <a:outerShdw blurRad="38100" dist="38100" dir="2700000" algn="tl">
                    <a:srgbClr val="000000">
                      <a:alpha val="43137"/>
                    </a:srgbClr>
                  </a:outerShdw>
                </a:effectLst>
              </a:rPr>
              <a:t> </a:t>
            </a:r>
          </a:p>
          <a:p>
            <a:pPr>
              <a:buNone/>
            </a:pPr>
            <a:endParaRPr lang="fr-FR" sz="2400" dirty="0" smtClean="0">
              <a:effectLst>
                <a:outerShdw blurRad="38100" dist="38100" dir="2700000" algn="tl">
                  <a:srgbClr val="000000">
                    <a:alpha val="43137"/>
                  </a:srgbClr>
                </a:outerShdw>
              </a:effectLst>
            </a:endParaRPr>
          </a:p>
          <a:p>
            <a:pPr>
              <a:buNone/>
            </a:pPr>
            <a:r>
              <a:rPr lang="fr-FR" sz="4400" dirty="0" smtClean="0">
                <a:effectLst>
                  <a:outerShdw blurRad="38100" dist="38100" dir="2700000" algn="tl">
                    <a:srgbClr val="000000">
                      <a:alpha val="43137"/>
                    </a:srgbClr>
                  </a:outerShdw>
                </a:effectLst>
              </a:rPr>
              <a:t>                              </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XII                                    proUK</a:t>
            </a:r>
          </a:p>
          <a:p>
            <a:pPr>
              <a:buNone/>
            </a:pPr>
            <a:endParaRPr lang="fr-FR" sz="96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PK         Kallicréine</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tPA                                                    UK</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PAI- 1</a:t>
            </a:r>
          </a:p>
          <a:p>
            <a:pPr>
              <a:buNone/>
            </a:pPr>
            <a:endParaRPr lang="fr-FR" sz="96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Plasminogène                  plasmine            caillot de fibrine</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Dissolution</a:t>
            </a:r>
          </a:p>
          <a:p>
            <a:pPr>
              <a:buNone/>
            </a:pPr>
            <a:endParaRPr lang="fr-FR" sz="96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sz="9600" b="1" dirty="0" smtClean="0">
                <a:effectLst>
                  <a:outerShdw blurRad="38100" dist="38100" dir="2700000" algn="tl">
                    <a:srgbClr val="000000">
                      <a:alpha val="43137"/>
                    </a:srgbClr>
                  </a:outerShdw>
                </a:effectLst>
                <a:latin typeface="Times New Roman" pitchFamily="18" charset="0"/>
                <a:cs typeface="Times New Roman" pitchFamily="18" charset="0"/>
              </a:rPr>
              <a:t>D- Dimères</a:t>
            </a:r>
            <a:r>
              <a:rPr lang="fr-FR" sz="9600" dirty="0" smtClean="0">
                <a:effectLst>
                  <a:outerShdw blurRad="38100" dist="38100" dir="2700000" algn="tl">
                    <a:srgbClr val="000000">
                      <a:alpha val="43137"/>
                    </a:srgbClr>
                  </a:outerShdw>
                </a:effectLst>
                <a:latin typeface="Times New Roman" pitchFamily="18" charset="0"/>
                <a:cs typeface="Times New Roman" pitchFamily="18" charset="0"/>
              </a:rPr>
              <a:t>, PDF</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fr-FR" dirty="0">
              <a:effectLst>
                <a:outerShdw blurRad="38100" dist="38100" dir="2700000" algn="tl">
                  <a:srgbClr val="000000">
                    <a:alpha val="43137"/>
                  </a:srgbClr>
                </a:outerShdw>
              </a:effectLst>
            </a:endParaRPr>
          </a:p>
        </p:txBody>
      </p:sp>
      <p:sp>
        <p:nvSpPr>
          <p:cNvPr id="5" name="Flèche droite 4"/>
          <p:cNvSpPr/>
          <p:nvPr/>
        </p:nvSpPr>
        <p:spPr>
          <a:xfrm>
            <a:off x="3929058" y="3214686"/>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droite 5"/>
          <p:cNvSpPr/>
          <p:nvPr/>
        </p:nvSpPr>
        <p:spPr>
          <a:xfrm>
            <a:off x="5929322" y="3214686"/>
            <a:ext cx="571504"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flipH="1">
            <a:off x="6715140" y="2357430"/>
            <a:ext cx="142876"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2285984" y="1785926"/>
            <a:ext cx="45719" cy="15001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3143240" y="4643446"/>
            <a:ext cx="928694"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9"/>
          <p:cNvSpPr/>
          <p:nvPr/>
        </p:nvSpPr>
        <p:spPr>
          <a:xfrm>
            <a:off x="5500694" y="4643446"/>
            <a:ext cx="571504"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vers le bas 10"/>
          <p:cNvSpPr/>
          <p:nvPr/>
        </p:nvSpPr>
        <p:spPr>
          <a:xfrm>
            <a:off x="3500430" y="2428868"/>
            <a:ext cx="45719"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vers le bas 11"/>
          <p:cNvSpPr/>
          <p:nvPr/>
        </p:nvSpPr>
        <p:spPr>
          <a:xfrm>
            <a:off x="6858016" y="4929198"/>
            <a:ext cx="142876"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e bas 12"/>
          <p:cNvSpPr/>
          <p:nvPr/>
        </p:nvSpPr>
        <p:spPr>
          <a:xfrm>
            <a:off x="6929454" y="5643578"/>
            <a:ext cx="117157"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avec flèche 14"/>
          <p:cNvCxnSpPr/>
          <p:nvPr/>
        </p:nvCxnSpPr>
        <p:spPr>
          <a:xfrm>
            <a:off x="2500298" y="4143380"/>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rot="5400000">
            <a:off x="3750463" y="3464719"/>
            <a:ext cx="1071570"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rot="10800000" flipV="1">
            <a:off x="4143372" y="3786190"/>
            <a:ext cx="2428892"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Autofit/>
          </a:bodyPr>
          <a:lstStyle/>
          <a:p>
            <a:r>
              <a:rPr lang="fr-FR" sz="4000" b="1" dirty="0" smtClean="0">
                <a:solidFill>
                  <a:srgbClr val="C00000"/>
                </a:solidFill>
                <a:latin typeface="Times New Roman" pitchFamily="18" charset="0"/>
                <a:cs typeface="Times New Roman" pitchFamily="18" charset="0"/>
              </a:rPr>
              <a:t>REGULATION DE LA FIBRINOLYSE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357298"/>
            <a:ext cx="8215338" cy="5143536"/>
          </a:xfrm>
        </p:spPr>
        <p:txBody>
          <a:bodyPr>
            <a:normAutofit lnSpcReduction="10000"/>
          </a:bodyPr>
          <a:lstStyle/>
          <a:p>
            <a:pPr>
              <a:buFont typeface="Wingdings" pitchFamily="2" charset="2"/>
              <a:buChar char="Ø"/>
            </a:pPr>
            <a:r>
              <a:rPr lang="fr-FR"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Génération de plasmine limitée au caillot</a:t>
            </a:r>
          </a:p>
          <a:p>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Fixation du plasminogène et de son activateur (tPA) sur la fibrine.</a:t>
            </a:r>
          </a:p>
          <a:p>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Neutralisation de la plasmine libre (α 2 antiplasmine).</a:t>
            </a:r>
          </a:p>
          <a:p>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Neutralisation du tPA libre (PAI).</a:t>
            </a:r>
          </a:p>
          <a:p>
            <a:pPr>
              <a:buNone/>
            </a:pPr>
            <a:endParaRPr lang="fr-FR" sz="2400" dirty="0" smtClean="0">
              <a:latin typeface="Times New Roman" pitchFamily="18" charset="0"/>
              <a:cs typeface="Times New Roman" pitchFamily="18" charset="0"/>
            </a:endParaRPr>
          </a:p>
          <a:p>
            <a:pPr>
              <a:buFont typeface="Wingdings" pitchFamily="2" charset="2"/>
              <a:buChar char="Ø"/>
            </a:pPr>
            <a:r>
              <a:rPr lang="fr-FR"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Protection du caillot contre une dégradation précoce :</a:t>
            </a:r>
            <a:endParaRPr lang="en-US"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TAFI (thrombin activated fibrinolysis inhbitor) </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 destruction des sites de liaison du plasminogène et de son activateur à la fibrine du caillot.</a:t>
            </a:r>
          </a:p>
          <a:p>
            <a:pPr>
              <a:buFont typeface="Wingdings" pitchFamily="2" charset="2"/>
              <a:buChar char="§"/>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α 2 antiplasmine  → neutralisation limitée de la plasmine liée. </a:t>
            </a:r>
            <a:endParaRPr lang="fr-FR" sz="24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4414" y="0"/>
            <a:ext cx="7719274" cy="1143000"/>
          </a:xfrm>
        </p:spPr>
        <p:txBody>
          <a:bodyPr>
            <a:normAutofit/>
          </a:bodyPr>
          <a:lstStyle/>
          <a:p>
            <a:r>
              <a:rPr lang="en-US" sz="4000" b="1" dirty="0" smtClean="0">
                <a:solidFill>
                  <a:srgbClr val="C00000"/>
                </a:solidFill>
                <a:latin typeface="Times New Roman" pitchFamily="18" charset="0"/>
                <a:cs typeface="Times New Roman" pitchFamily="18" charset="0"/>
              </a:rPr>
              <a:t>Etapes de d'hémostase</a:t>
            </a:r>
            <a:endParaRPr lang="fr-FR" sz="4000" b="1" dirty="0">
              <a:solidFill>
                <a:srgbClr val="C00000"/>
              </a:solidFill>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2" cstate="print"/>
          <a:stretch>
            <a:fillRect/>
          </a:stretch>
        </p:blipFill>
        <p:spPr bwMode="auto">
          <a:xfrm>
            <a:off x="1071538" y="1000108"/>
            <a:ext cx="8072462" cy="5643602"/>
          </a:xfrm>
          <a:prstGeom prst="rect">
            <a:avLst/>
          </a:prstGeom>
          <a:solidFill>
            <a:srgbClr val="000000"/>
          </a:solid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lstStyle/>
          <a:p>
            <a:r>
              <a:rPr lang="fr-FR" dirty="0" smtClean="0"/>
              <a:t> </a:t>
            </a:r>
            <a:r>
              <a:rPr lang="fr-FR" sz="4000" b="1" dirty="0" smtClean="0">
                <a:solidFill>
                  <a:srgbClr val="C00000"/>
                </a:solidFill>
                <a:latin typeface="Times New Roman" pitchFamily="18" charset="0"/>
                <a:cs typeface="Times New Roman" pitchFamily="18" charset="0"/>
              </a:rPr>
              <a:t>Cascade de la coagulation </a:t>
            </a:r>
            <a:endParaRPr lang="fr-FR" sz="4000" b="1" dirty="0">
              <a:solidFill>
                <a:srgbClr val="C00000"/>
              </a:solidFill>
              <a:latin typeface="Times New Roman" pitchFamily="18" charset="0"/>
              <a:cs typeface="Times New Roman" pitchFamily="18" charset="0"/>
            </a:endParaRPr>
          </a:p>
        </p:txBody>
      </p:sp>
      <p:pic>
        <p:nvPicPr>
          <p:cNvPr id="4" name="Espace réservé du contenu 3" descr="Cascade de la coagulation">
            <a:hlinkClick r:id="rId2" tgtFrame="_self" tooltip="&quot;Cascade de la coagulation&quot;"/>
          </p:cNvPr>
          <p:cNvPicPr>
            <a:picLocks noGrp="1"/>
          </p:cNvPicPr>
          <p:nvPr>
            <p:ph idx="1"/>
          </p:nvPr>
        </p:nvPicPr>
        <p:blipFill>
          <a:blip r:embed="rId3" cstate="print"/>
          <a:srcRect/>
          <a:stretch>
            <a:fillRect/>
          </a:stretch>
        </p:blipFill>
        <p:spPr bwMode="auto">
          <a:xfrm>
            <a:off x="1000100" y="1071546"/>
            <a:ext cx="8143900" cy="5500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285728"/>
            <a:ext cx="8143900" cy="1357314"/>
          </a:xfrm>
        </p:spPr>
        <p:txBody>
          <a:bodyPr>
            <a:normAutofit fontScale="90000"/>
          </a:bodyPr>
          <a:lstStyle/>
          <a:p>
            <a:r>
              <a:rPr lang="fr-FR" sz="4000" b="1" dirty="0" smtClean="0">
                <a:solidFill>
                  <a:srgbClr val="C00000"/>
                </a:solidFill>
                <a:latin typeface="Times New Roman" pitchFamily="18" charset="0"/>
                <a:cs typeface="Times New Roman" pitchFamily="18" charset="0"/>
              </a:rPr>
              <a:t>EXPLORATION BIOLOGIQUE DE L’HEMOSTASE PRIMAIRE  </a:t>
            </a:r>
            <a:r>
              <a:rPr lang="fr-FR" dirty="0" smtClean="0"/>
              <a:t/>
            </a:r>
            <a:br>
              <a:rPr lang="fr-FR" dirty="0" smtClean="0"/>
            </a:br>
            <a:endParaRPr lang="fr-FR" dirty="0"/>
          </a:p>
        </p:txBody>
      </p:sp>
      <p:sp>
        <p:nvSpPr>
          <p:cNvPr id="3" name="Espace réservé du contenu 2"/>
          <p:cNvSpPr>
            <a:spLocks noGrp="1"/>
          </p:cNvSpPr>
          <p:nvPr>
            <p:ph idx="1"/>
          </p:nvPr>
        </p:nvSpPr>
        <p:spPr>
          <a:xfrm>
            <a:off x="928662" y="1643050"/>
            <a:ext cx="8005026" cy="4800600"/>
          </a:xfrm>
        </p:spPr>
        <p:txBody>
          <a:bodyPr>
            <a:normAutofit/>
          </a:bodyPr>
          <a:lstStyle/>
          <a:p>
            <a:pPr>
              <a:buFont typeface="Wingdings" pitchFamily="2" charset="2"/>
              <a:buChar char="Ø"/>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Facteur von Willebrand(</a:t>
            </a:r>
            <a:r>
              <a:rPr lang="fr-FR" sz="2400"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vWF</a:t>
            </a:r>
            <a:r>
              <a:rPr lang="fr-FR"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Normale = 50 à 150 %.</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Facteur VIII coagulant (VIIIc).</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Normale = 60 à 150 %.</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Fibrinogène : (dosage de l’activité)</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Normale = 2 à 4 g / l.</a:t>
            </a:r>
          </a:p>
          <a:p>
            <a:pPr>
              <a:buNone/>
            </a:pPr>
            <a:endParaRPr lang="fr-FR" sz="24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Autofit/>
          </a:bodyPr>
          <a:lstStyle/>
          <a:p>
            <a:r>
              <a:rPr lang="fr-FR" sz="3600" b="1" dirty="0" smtClean="0">
                <a:solidFill>
                  <a:srgbClr val="C00000"/>
                </a:solidFill>
                <a:latin typeface="Times New Roman" pitchFamily="18" charset="0"/>
                <a:cs typeface="Times New Roman" pitchFamily="18" charset="0"/>
              </a:rPr>
              <a:t>EXPLORATION BIOLOGIQUE DE LA COAGULATION</a:t>
            </a:r>
            <a:endParaRPr lang="fr-FR" sz="36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447800"/>
            <a:ext cx="7933588" cy="5195910"/>
          </a:xfrm>
        </p:spPr>
        <p:txBody>
          <a:bodyPr>
            <a:normAutofit fontScale="70000" lnSpcReduction="20000"/>
          </a:bodyPr>
          <a:lstStyle/>
          <a:p>
            <a:pPr>
              <a:buFont typeface="Wingdings" pitchFamily="2" charset="2"/>
              <a:buChar char="Ø"/>
            </a:pPr>
            <a:r>
              <a:rPr lang="fr-FR" sz="3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Temps de céphaline activé(TCA) :</a:t>
            </a:r>
          </a:p>
          <a:p>
            <a:pPr>
              <a:buNone/>
            </a:pPr>
            <a:r>
              <a:rPr lang="fr-FR" dirty="0" smtClean="0">
                <a:latin typeface="Times New Roman" pitchFamily="18" charset="0"/>
                <a:cs typeface="Times New Roman" pitchFamily="18" charset="0"/>
              </a:rPr>
              <a:t>Explore la voie intrinsèque et la voie commune.</a:t>
            </a:r>
          </a:p>
          <a:p>
            <a:pPr>
              <a:buNone/>
            </a:pPr>
            <a:r>
              <a:rPr lang="fr-FR" dirty="0" smtClean="0">
                <a:latin typeface="Times New Roman" pitchFamily="18" charset="0"/>
                <a:cs typeface="Times New Roman" pitchFamily="18" charset="0"/>
              </a:rPr>
              <a:t>Résultat rendu par rapport à un témoin.</a:t>
            </a:r>
          </a:p>
          <a:p>
            <a:pPr>
              <a:buNone/>
            </a:pPr>
            <a:r>
              <a:rPr lang="fr-FR" dirty="0" smtClean="0">
                <a:latin typeface="Times New Roman" pitchFamily="18" charset="0"/>
                <a:cs typeface="Times New Roman" pitchFamily="18" charset="0"/>
              </a:rPr>
              <a:t>Normale : ratio temps malade / temps témoin &lt; 1,2.</a:t>
            </a:r>
          </a:p>
          <a:p>
            <a:pPr>
              <a:buFont typeface="Wingdings" pitchFamily="2" charset="2"/>
              <a:buChar char="Ø"/>
            </a:pPr>
            <a:r>
              <a:rPr lang="fr-FR" sz="3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Temps de Quick(TQ) et taux de prothrombine(TP) :</a:t>
            </a:r>
          </a:p>
          <a:p>
            <a:pPr>
              <a:buNone/>
            </a:pPr>
            <a:r>
              <a:rPr lang="fr-FR" dirty="0" smtClean="0">
                <a:latin typeface="Times New Roman" pitchFamily="18" charset="0"/>
                <a:cs typeface="Times New Roman" pitchFamily="18" charset="0"/>
              </a:rPr>
              <a:t>Le TP est la conversion du TQ en pourcentage de la normale.</a:t>
            </a:r>
          </a:p>
          <a:p>
            <a:pPr>
              <a:buNone/>
            </a:pPr>
            <a:r>
              <a:rPr lang="fr-FR" dirty="0" smtClean="0">
                <a:latin typeface="Times New Roman" pitchFamily="18" charset="0"/>
                <a:cs typeface="Times New Roman" pitchFamily="18" charset="0"/>
              </a:rPr>
              <a:t>Explore la voie extrinsèque et la voie commune.</a:t>
            </a:r>
          </a:p>
          <a:p>
            <a:pPr>
              <a:buNone/>
            </a:pPr>
            <a:r>
              <a:rPr lang="fr-FR" dirty="0" smtClean="0">
                <a:latin typeface="Times New Roman" pitchFamily="18" charset="0"/>
                <a:cs typeface="Times New Roman" pitchFamily="18" charset="0"/>
              </a:rPr>
              <a:t>Résultat rendu par rapport à un témoin.</a:t>
            </a:r>
          </a:p>
          <a:p>
            <a:pPr>
              <a:buNone/>
            </a:pPr>
            <a:r>
              <a:rPr lang="fr-FR" dirty="0" smtClean="0">
                <a:latin typeface="Times New Roman" pitchFamily="18" charset="0"/>
                <a:cs typeface="Times New Roman" pitchFamily="18" charset="0"/>
              </a:rPr>
              <a:t>Normale du TP = 70 à 100 %.</a:t>
            </a:r>
          </a:p>
          <a:p>
            <a:pPr>
              <a:buFont typeface="Wingdings" pitchFamily="2" charset="2"/>
              <a:buChar char="Ø"/>
            </a:pPr>
            <a:r>
              <a:rPr lang="fr-FR" sz="3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Temps de thrombine (TT) :</a:t>
            </a:r>
          </a:p>
          <a:p>
            <a:pPr>
              <a:buNone/>
            </a:pPr>
            <a:r>
              <a:rPr lang="fr-FR" dirty="0" smtClean="0">
                <a:latin typeface="Times New Roman" pitchFamily="18" charset="0"/>
                <a:cs typeface="Times New Roman" pitchFamily="18" charset="0"/>
              </a:rPr>
              <a:t>Explore la fibrinoformation.</a:t>
            </a:r>
          </a:p>
          <a:p>
            <a:pPr>
              <a:buNone/>
            </a:pPr>
            <a:r>
              <a:rPr lang="fr-FR" dirty="0" smtClean="0">
                <a:latin typeface="Times New Roman" pitchFamily="18" charset="0"/>
                <a:cs typeface="Times New Roman" pitchFamily="18" charset="0"/>
              </a:rPr>
              <a:t>Résultat rendu par rapport à un témoin.</a:t>
            </a:r>
          </a:p>
          <a:p>
            <a:pPr>
              <a:buNone/>
            </a:pPr>
            <a:r>
              <a:rPr lang="fr-FR" dirty="0" smtClean="0">
                <a:latin typeface="Times New Roman" pitchFamily="18" charset="0"/>
                <a:cs typeface="Times New Roman" pitchFamily="18" charset="0"/>
              </a:rPr>
              <a:t>Normale : &lt; temps témoin + 6 secondes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274638"/>
            <a:ext cx="7933588" cy="1143000"/>
          </a:xfrm>
        </p:spPr>
        <p:txBody>
          <a:bodyPr>
            <a:normAutofit fontScale="90000"/>
          </a:bodyPr>
          <a:lstStyle/>
          <a:p>
            <a:r>
              <a:rPr lang="fr-FR" sz="4400" b="1" dirty="0" smtClean="0">
                <a:solidFill>
                  <a:srgbClr val="C00000"/>
                </a:solidFill>
                <a:latin typeface="Times New Roman" pitchFamily="18" charset="0"/>
                <a:cs typeface="Times New Roman" pitchFamily="18" charset="0"/>
              </a:rPr>
              <a:t>Diagnostic des déficits en facteurs de coagulation</a:t>
            </a:r>
            <a:r>
              <a:rPr lang="fr-FR" sz="4400" b="1" dirty="0" smtClean="0">
                <a:solidFill>
                  <a:srgbClr val="C00000"/>
                </a:solidFill>
              </a:rPr>
              <a:t/>
            </a:r>
            <a:br>
              <a:rPr lang="fr-FR" sz="4400" b="1" dirty="0" smtClean="0">
                <a:solidFill>
                  <a:srgbClr val="C00000"/>
                </a:solidFill>
              </a:rPr>
            </a:br>
            <a:endParaRPr lang="fr-FR" dirty="0">
              <a:solidFill>
                <a:srgbClr val="C00000"/>
              </a:solidFill>
            </a:endParaRPr>
          </a:p>
        </p:txBody>
      </p:sp>
      <p:sp>
        <p:nvSpPr>
          <p:cNvPr id="3" name="Espace réservé du contenu 2"/>
          <p:cNvSpPr>
            <a:spLocks noGrp="1"/>
          </p:cNvSpPr>
          <p:nvPr>
            <p:ph idx="1"/>
          </p:nvPr>
        </p:nvSpPr>
        <p:spPr>
          <a:xfrm>
            <a:off x="1000100" y="1285860"/>
            <a:ext cx="7862150" cy="5195910"/>
          </a:xfrm>
        </p:spPr>
        <p:txBody>
          <a:bodyPr>
            <a:normAutofit fontScale="85000" lnSpcReduction="20000"/>
          </a:bodyPr>
          <a:lstStyle/>
          <a:p>
            <a:pPr>
              <a:buFont typeface="Wingdings" pitchFamily="2" charset="2"/>
              <a:buChar char="Ø"/>
              <a:defRPr/>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TQ et TCA normaux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pas de déficit</a:t>
            </a:r>
          </a:p>
          <a:p>
            <a:pPr>
              <a:buFont typeface="Wingdings" pitchFamily="2" charset="2"/>
              <a:buChar char="Ø"/>
              <a:defRPr/>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TCA allongé isolément</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déficit en un facteur de la voie endogène</a:t>
            </a:r>
          </a:p>
          <a:p>
            <a:pPr>
              <a:buNone/>
              <a:defRPr/>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(VIII, IX, XI ou XII ou très rare déficit en prékallicréine ou Kininogène de haut poids moléculaire</a:t>
            </a:r>
          </a:p>
          <a:p>
            <a:pPr>
              <a:buFont typeface="Wingdings" pitchFamily="2" charset="2"/>
              <a:buChar char="Ø"/>
              <a:defRPr/>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TQ allongé isolément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déficit isolé en facteur VII</a:t>
            </a:r>
          </a:p>
          <a:p>
            <a:pPr>
              <a:buFont typeface="Wingdings" pitchFamily="2" charset="2"/>
              <a:buChar char="Ø"/>
              <a:defRPr/>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TQ et TCA allongés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déficit en un ou plusieurs facteurs de la voie commune aux voies endogène et exogène</a:t>
            </a:r>
          </a:p>
          <a:p>
            <a:pPr>
              <a:buFont typeface="Wingdings" pitchFamily="2" charset="2"/>
              <a:buChar char="Ø"/>
              <a:defRPr/>
            </a:pP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T.de thrombine allongé</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(en l ’absence d ’héparine) déficit en fibrinogène ou anomalie de la fibrinoformation</a:t>
            </a:r>
          </a:p>
          <a:p>
            <a:pPr>
              <a:buNone/>
            </a:pPr>
            <a:endParaRPr lang="fr-F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Autofit/>
          </a:bodyPr>
          <a:lstStyle/>
          <a:p>
            <a:r>
              <a:rPr lang="fr-FR" sz="3600" b="1" dirty="0" smtClean="0">
                <a:solidFill>
                  <a:srgbClr val="C00000"/>
                </a:solidFill>
                <a:latin typeface="Times New Roman" pitchFamily="18" charset="0"/>
                <a:cs typeface="Times New Roman" pitchFamily="18" charset="0"/>
              </a:rPr>
              <a:t>EXPLORATION BIOLOGIQUE DE LA FIBRINOLYSE</a:t>
            </a:r>
            <a:endParaRPr lang="fr-FR" sz="36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285860"/>
            <a:ext cx="8001056" cy="5357850"/>
          </a:xfrm>
        </p:spPr>
        <p:txBody>
          <a:bodyPr>
            <a:normAutofit fontScale="92500" lnSpcReduction="10000"/>
          </a:bodyPr>
          <a:lstStyle/>
          <a:p>
            <a:pPr>
              <a:buFont typeface="Wingdings" pitchFamily="2" charset="2"/>
              <a:buChar char="Ø"/>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Tests spécifiques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Dosages des marqueurs de la fibrinolyse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Fibrinogène.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Produits de dégradation de la fibrine et du fibrinogène (PDF).</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D-dimères</a:t>
            </a:r>
          </a:p>
          <a:p>
            <a:pPr>
              <a:buFont typeface="Wingdings" pitchFamily="2" charset="2"/>
              <a:buChar char="Ø"/>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Dosage des protéines de la fibrinolyse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Plasminogène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tPA (tissu plasminogen activator).</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PAI (Plasminogen activator inhibitor).</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a2 antiplasmine.</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rmAutofit/>
          </a:bodyPr>
          <a:lstStyle/>
          <a:p>
            <a:r>
              <a:rPr lang="fr-FR" sz="3200" b="1" dirty="0" smtClean="0">
                <a:solidFill>
                  <a:srgbClr val="C00000"/>
                </a:solidFill>
                <a:latin typeface="Times New Roman" pitchFamily="18" charset="0"/>
                <a:cs typeface="Times New Roman" pitchFamily="18" charset="0"/>
              </a:rPr>
              <a:t>PATHOLOGIES HEMORRAGIQUES</a:t>
            </a:r>
            <a:endParaRPr lang="fr-FR" sz="32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357298"/>
            <a:ext cx="7712394" cy="4800600"/>
          </a:xfrm>
        </p:spPr>
        <p:txBody>
          <a:bodyPr/>
          <a:lstStyle/>
          <a:p>
            <a:pPr>
              <a:buNone/>
            </a:pPr>
            <a:r>
              <a:rPr lang="fr-FR" dirty="0" smtClean="0">
                <a:latin typeface="Times New Roman" pitchFamily="18" charset="0"/>
                <a:cs typeface="Times New Roman" pitchFamily="18" charset="0"/>
              </a:rPr>
              <a:t>1</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syndromes hémorragiques vasculaires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2. Les syndromes hémorragiques plaquettaires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3. Les syndromes hémorragiques plasmatiques (maladies de la coagulation)</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8143900" cy="1143000"/>
          </a:xfrm>
        </p:spPr>
        <p:txBody>
          <a:bodyPr>
            <a:normAutofit/>
          </a:bodyPr>
          <a:lstStyle/>
          <a:p>
            <a:r>
              <a:rPr lang="fr-FR" sz="4000" b="1" dirty="0" smtClean="0">
                <a:solidFill>
                  <a:srgbClr val="C00000"/>
                </a:solidFill>
                <a:latin typeface="Times New Roman" pitchFamily="18" charset="0"/>
                <a:cs typeface="Times New Roman" pitchFamily="18" charset="0"/>
              </a:rPr>
              <a:t>Anomalies de l'hémostase primaire</a:t>
            </a:r>
            <a:endParaRPr lang="fr-FR" sz="4000" b="1" dirty="0">
              <a:solidFill>
                <a:srgbClr val="C00000"/>
              </a:solidFill>
              <a:latin typeface="Times New Roman" pitchFamily="18" charset="0"/>
              <a:cs typeface="Times New Roman" pitchFamily="18" charset="0"/>
            </a:endParaRPr>
          </a:p>
        </p:txBody>
      </p:sp>
      <p:pic>
        <p:nvPicPr>
          <p:cNvPr id="4" name="Espace réservé du contenu 3" descr="Anomalies de l'hémostase primaire"/>
          <p:cNvPicPr>
            <a:picLocks noGrp="1"/>
          </p:cNvPicPr>
          <p:nvPr>
            <p:ph idx="1"/>
          </p:nvPr>
        </p:nvPicPr>
        <p:blipFill>
          <a:blip r:embed="rId2" cstate="print"/>
          <a:srcRect/>
          <a:stretch>
            <a:fillRect/>
          </a:stretch>
        </p:blipFill>
        <p:spPr bwMode="auto">
          <a:xfrm>
            <a:off x="1142976" y="1142984"/>
            <a:ext cx="7643866" cy="535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26708" cy="1143000"/>
          </a:xfrm>
        </p:spPr>
        <p:txBody>
          <a:bodyPr>
            <a:normAutofit/>
          </a:bodyPr>
          <a:lstStyle/>
          <a:p>
            <a:r>
              <a:rPr lang="en-US" sz="4000" b="1" dirty="0" smtClean="0">
                <a:solidFill>
                  <a:srgbClr val="C00000"/>
                </a:solidFill>
                <a:latin typeface="Times New Roman" pitchFamily="18" charset="0"/>
                <a:cs typeface="Times New Roman" pitchFamily="18" charset="0"/>
              </a:rPr>
              <a:t>Introduction</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142984"/>
            <a:ext cx="7929618" cy="5357850"/>
          </a:xfrm>
        </p:spPr>
        <p:txBody>
          <a:bodyPr>
            <a:normAutofit lnSpcReduction="10000"/>
          </a:bodyPr>
          <a:lstStyle/>
          <a:p>
            <a:pPr>
              <a:buFont typeface="Wingdings" pitchFamily="2" charset="2"/>
              <a:buChar char="Ø"/>
            </a:pPr>
            <a:r>
              <a:rPr lang="fr-FR"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Rôles physiologiques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maintien de la masse sanguine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maintien de la fluidité du sang</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Les différents temps de l’hémostase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hémostase primaire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formation du clou </a:t>
            </a:r>
          </a:p>
          <a:p>
            <a:pPr>
              <a:buNone/>
            </a:pPr>
            <a:r>
              <a:rPr lang="fr-FR" dirty="0">
                <a:effectLst>
                  <a:outerShdw blurRad="38100" dist="38100" dir="2700000" algn="tl">
                    <a:srgbClr val="000000">
                      <a:alpha val="43137"/>
                    </a:srgbClr>
                  </a:outerShdw>
                </a:effectLst>
                <a:latin typeface="Times New Roman" pitchFamily="18" charset="0"/>
                <a:cs typeface="Times New Roman" pitchFamily="18" charset="0"/>
              </a:rPr>
              <a: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plaquettaire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coagulation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formation du caillot de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fibrine</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fibrinolyse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 reperméabilisation du</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vaisseau</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214290"/>
            <a:ext cx="8001056" cy="1143000"/>
          </a:xfrm>
        </p:spPr>
        <p:txBody>
          <a:bodyPr>
            <a:normAutofit/>
          </a:bodyPr>
          <a:lstStyle/>
          <a:p>
            <a:r>
              <a:rPr lang="fr-FR" sz="3600" b="1" dirty="0" smtClean="0">
                <a:solidFill>
                  <a:srgbClr val="C00000"/>
                </a:solidFill>
                <a:latin typeface="Times New Roman" pitchFamily="18" charset="0"/>
                <a:cs typeface="Times New Roman" pitchFamily="18" charset="0"/>
              </a:rPr>
              <a:t>Syndromes hémorragiques vasculaires</a:t>
            </a:r>
            <a:endParaRPr lang="fr-FR" sz="36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1285860"/>
            <a:ext cx="7712394" cy="4800600"/>
          </a:xfrm>
        </p:spPr>
        <p:txBody>
          <a:bodyPr>
            <a:normAutofit fontScale="92500" lnSpcReduction="20000"/>
          </a:bodyPr>
          <a:lstStyle/>
          <a:p>
            <a:pPr>
              <a:buNone/>
            </a:pPr>
            <a:r>
              <a:rPr lang="fr-FR" dirty="0" smtClean="0">
                <a:latin typeface="Times New Roman" pitchFamily="18" charset="0"/>
                <a:cs typeface="Times New Roman" pitchFamily="18" charset="0"/>
              </a:rPr>
              <a:t>les purpuras vasculaires sont caractérisées : </a:t>
            </a:r>
          </a:p>
          <a:p>
            <a:pPr>
              <a:buFont typeface="Wingdings" pitchFamily="2" charset="2"/>
              <a:buChar char="Ø"/>
            </a:pPr>
            <a:r>
              <a:rPr lang="fr-FR" dirty="0" smtClean="0">
                <a:latin typeface="Times New Roman" pitchFamily="18" charset="0"/>
                <a:cs typeface="Times New Roman" pitchFamily="18" charset="0"/>
              </a:rPr>
              <a:t> touchent les petits vaisseaux, capillaires, artérioles</a:t>
            </a:r>
          </a:p>
          <a:p>
            <a:pPr>
              <a:buFont typeface="Wingdings" pitchFamily="2" charset="2"/>
              <a:buChar char="Ø"/>
            </a:pPr>
            <a:r>
              <a:rPr lang="fr-FR" dirty="0" smtClean="0">
                <a:latin typeface="Times New Roman" pitchFamily="18" charset="0"/>
                <a:cs typeface="Times New Roman" pitchFamily="18" charset="0"/>
              </a:rPr>
              <a:t>des manifestations: de petits ou moyens saignements sous forme de purpuras et pétéchies</a:t>
            </a:r>
          </a:p>
          <a:p>
            <a:pPr>
              <a:buFont typeface="Wingdings" pitchFamily="2" charset="2"/>
              <a:buChar char="Ø"/>
            </a:pPr>
            <a:r>
              <a:rPr lang="fr-FR" dirty="0" smtClean="0">
                <a:latin typeface="Times New Roman" pitchFamily="18" charset="0"/>
                <a:cs typeface="Times New Roman" pitchFamily="18" charset="0"/>
              </a:rPr>
              <a:t>le temps de saignement (TS) est allongé</a:t>
            </a:r>
          </a:p>
          <a:p>
            <a:pPr>
              <a:buFont typeface="Wingdings" pitchFamily="2" charset="2"/>
              <a:buChar char="Ø"/>
            </a:pPr>
            <a:r>
              <a:rPr lang="fr-FR" dirty="0" smtClean="0">
                <a:latin typeface="Times New Roman" pitchFamily="18" charset="0"/>
                <a:cs typeface="Times New Roman" pitchFamily="18" charset="0"/>
              </a:rPr>
              <a:t>les tests de fragilité vasculaire sont positifs (test Rumpel-Leede, test du tourniquet) </a:t>
            </a:r>
          </a:p>
          <a:p>
            <a:pPr>
              <a:buFont typeface="Wingdings" pitchFamily="2" charset="2"/>
              <a:buChar char="Ø"/>
            </a:pPr>
            <a:r>
              <a:rPr lang="fr-FR" dirty="0" smtClean="0">
                <a:latin typeface="Times New Roman" pitchFamily="18" charset="0"/>
                <a:cs typeface="Times New Roman" pitchFamily="18" charset="0"/>
              </a:rPr>
              <a:t>les tests de coagulation et le nombre de plaquettes sont normaux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rmAutofit fontScale="90000"/>
          </a:bodyPr>
          <a:lstStyle/>
          <a:p>
            <a:r>
              <a:rPr lang="fr-FR" b="1" dirty="0" smtClean="0">
                <a:solidFill>
                  <a:srgbClr val="C00000"/>
                </a:solidFill>
                <a:latin typeface="Times New Roman" pitchFamily="18" charset="0"/>
                <a:cs typeface="Times New Roman" pitchFamily="18" charset="0"/>
              </a:rPr>
              <a:t>Allongement isolé du TCA</a:t>
            </a:r>
            <a:r>
              <a:rPr lang="fr-FR" dirty="0" smtClean="0">
                <a:solidFill>
                  <a:srgbClr val="C00000"/>
                </a:solidFill>
              </a:rPr>
              <a:t/>
            </a:r>
            <a:br>
              <a:rPr lang="fr-FR" dirty="0" smtClean="0">
                <a:solidFill>
                  <a:srgbClr val="C00000"/>
                </a:solidFill>
              </a:rPr>
            </a:br>
            <a:endParaRPr lang="fr-FR" dirty="0">
              <a:solidFill>
                <a:srgbClr val="C00000"/>
              </a:solidFill>
            </a:endParaRPr>
          </a:p>
        </p:txBody>
      </p:sp>
      <p:pic>
        <p:nvPicPr>
          <p:cNvPr id="4" name="Espace réservé du contenu 3" descr="Allongement isolé du TCA">
            <a:hlinkClick r:id="rId2" tgtFrame="_self" tooltip="&quot;Allongement isolé du TCA&quot;"/>
          </p:cNvPr>
          <p:cNvPicPr>
            <a:picLocks noGrp="1"/>
          </p:cNvPicPr>
          <p:nvPr>
            <p:ph idx="1"/>
          </p:nvPr>
        </p:nvPicPr>
        <p:blipFill>
          <a:blip r:embed="rId3" cstate="print"/>
          <a:srcRect/>
          <a:stretch>
            <a:fillRect/>
          </a:stretch>
        </p:blipFill>
        <p:spPr bwMode="auto">
          <a:xfrm>
            <a:off x="1000100" y="785794"/>
            <a:ext cx="8143900" cy="5929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8143900" cy="1143000"/>
          </a:xfrm>
        </p:spPr>
        <p:txBody>
          <a:bodyPr>
            <a:normAutofit fontScale="90000"/>
          </a:bodyPr>
          <a:lstStyle/>
          <a:p>
            <a:r>
              <a:rPr lang="fr-FR" dirty="0" smtClean="0"/>
              <a:t> </a:t>
            </a:r>
            <a:r>
              <a:rPr lang="fr-FR" sz="4400" b="1" dirty="0" smtClean="0">
                <a:solidFill>
                  <a:srgbClr val="C00000"/>
                </a:solidFill>
                <a:latin typeface="Times New Roman" pitchFamily="18" charset="0"/>
                <a:cs typeface="Times New Roman" pitchFamily="18" charset="0"/>
              </a:rPr>
              <a:t>Allongement isolé du TQ ou abaissement isolé du TP</a:t>
            </a:r>
            <a:endParaRPr lang="fr-FR" sz="4400" b="1" dirty="0">
              <a:solidFill>
                <a:srgbClr val="C00000"/>
              </a:solidFill>
              <a:latin typeface="Times New Roman" pitchFamily="18" charset="0"/>
              <a:cs typeface="Times New Roman" pitchFamily="18" charset="0"/>
            </a:endParaRPr>
          </a:p>
        </p:txBody>
      </p:sp>
      <p:pic>
        <p:nvPicPr>
          <p:cNvPr id="4" name="Espace réservé du contenu 3" descr="Allongement isolé du TQ ou abaissement isolé du TP"/>
          <p:cNvPicPr>
            <a:picLocks noGrp="1"/>
          </p:cNvPicPr>
          <p:nvPr>
            <p:ph idx="1"/>
          </p:nvPr>
        </p:nvPicPr>
        <p:blipFill>
          <a:blip r:embed="rId2" cstate="print"/>
          <a:srcRect/>
          <a:stretch>
            <a:fillRect/>
          </a:stretch>
        </p:blipFill>
        <p:spPr bwMode="auto">
          <a:xfrm>
            <a:off x="1071538" y="1285860"/>
            <a:ext cx="8072462"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8662" y="285728"/>
            <a:ext cx="7933588" cy="1143000"/>
          </a:xfrm>
        </p:spPr>
        <p:txBody>
          <a:bodyPr>
            <a:noAutofit/>
          </a:bodyPr>
          <a:lstStyle/>
          <a:p>
            <a:r>
              <a:rPr lang="fr-FR" sz="3600" b="1" dirty="0" smtClean="0">
                <a:solidFill>
                  <a:srgbClr val="C00000"/>
                </a:solidFill>
                <a:latin typeface="Times New Roman" pitchFamily="18" charset="0"/>
                <a:cs typeface="Times New Roman" pitchFamily="18" charset="0"/>
              </a:rPr>
              <a:t>Syndromes hémorragiques plaquettaires</a:t>
            </a:r>
            <a:endParaRPr lang="fr-FR" sz="36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2057400"/>
            <a:ext cx="7786742" cy="4800600"/>
          </a:xfrm>
        </p:spPr>
        <p:txBody>
          <a:bodyPr/>
          <a:lstStyle/>
          <a:p>
            <a:pPr>
              <a:buNone/>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les purpuras plaquettaires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Il y a 2 types principaux: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les thrombocytopénies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les thrombocytopathies</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7224" y="214290"/>
            <a:ext cx="7933588" cy="1143000"/>
          </a:xfrm>
        </p:spPr>
        <p:txBody>
          <a:bodyPr>
            <a:normAutofit fontScale="90000"/>
          </a:bodyPr>
          <a:lstStyle/>
          <a:p>
            <a:r>
              <a:rPr lang="fr-FR" b="1" dirty="0" smtClean="0">
                <a:solidFill>
                  <a:srgbClr val="C00000"/>
                </a:solidFill>
                <a:latin typeface="Times New Roman" pitchFamily="18" charset="0"/>
                <a:cs typeface="Times New Roman" pitchFamily="18" charset="0"/>
              </a:rPr>
              <a:t>Les syndromes hémorragiques plasmatiques</a:t>
            </a:r>
            <a:endParaRPr lang="fr-FR"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447800"/>
            <a:ext cx="8005026" cy="4800600"/>
          </a:xfrm>
        </p:spPr>
        <p:txBody>
          <a:bodyPr/>
          <a:lstStyle/>
          <a:p>
            <a:pPr>
              <a:buFont typeface="Wingdings" pitchFamily="2" charset="2"/>
              <a:buChar char="v"/>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maladies de la coagulation congénitales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La maladie de ‘von Willebrand</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Hémophilie A: déficit du facteur VIII</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Hémophilie B: déficit du facteur IX</a:t>
            </a:r>
          </a:p>
          <a:p>
            <a:pPr>
              <a:buFont typeface="Wingdings" pitchFamily="2" charset="2"/>
              <a:buChar char="v"/>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Les syndromes hémorragiques par carence en vitamine K ; facteurs de coagulation dépendants de la vitamine K :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II , VII , IX et X : </a:t>
            </a:r>
          </a:p>
          <a:p>
            <a:pPr>
              <a:buNone/>
            </a:pPr>
            <a:endParaRPr lang="fr-FR" dirty="0" smtClean="0">
              <a:latin typeface="Times New Roman" pitchFamily="18" charset="0"/>
              <a:cs typeface="Times New Roman" pitchFamily="18" charset="0"/>
            </a:endParaRPr>
          </a:p>
          <a:p>
            <a:pPr>
              <a:buFont typeface="Wingdings" pitchFamily="2" charset="2"/>
              <a:buChar char="Ø"/>
            </a:pP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142900"/>
            <a:ext cx="7933588" cy="1143000"/>
          </a:xfrm>
        </p:spPr>
        <p:txBody>
          <a:bodyPr>
            <a:normAutofit/>
          </a:bodyPr>
          <a:lstStyle/>
          <a:p>
            <a:r>
              <a:rPr lang="fr-FR" dirty="0" smtClean="0"/>
              <a:t> </a:t>
            </a:r>
            <a:r>
              <a:rPr lang="fr-FR" sz="4000" b="1" dirty="0" smtClean="0">
                <a:solidFill>
                  <a:srgbClr val="C00000"/>
                </a:solidFill>
                <a:latin typeface="Times New Roman" pitchFamily="18" charset="0"/>
                <a:cs typeface="Times New Roman" pitchFamily="18" charset="0"/>
              </a:rPr>
              <a:t>Allongement du TCA et du TQ</a:t>
            </a:r>
            <a:endParaRPr lang="fr-FR" sz="4000" b="1" dirty="0">
              <a:solidFill>
                <a:srgbClr val="C00000"/>
              </a:solidFill>
              <a:latin typeface="Times New Roman" pitchFamily="18" charset="0"/>
              <a:cs typeface="Times New Roman" pitchFamily="18" charset="0"/>
            </a:endParaRPr>
          </a:p>
        </p:txBody>
      </p:sp>
      <p:pic>
        <p:nvPicPr>
          <p:cNvPr id="4" name="Espace réservé du contenu 3" descr="Allongement du TCA et du TQ"/>
          <p:cNvPicPr>
            <a:picLocks noGrp="1"/>
          </p:cNvPicPr>
          <p:nvPr>
            <p:ph idx="1"/>
          </p:nvPr>
        </p:nvPicPr>
        <p:blipFill>
          <a:blip r:embed="rId2" cstate="print"/>
          <a:srcRect/>
          <a:stretch>
            <a:fillRect/>
          </a:stretch>
        </p:blipFill>
        <p:spPr bwMode="auto">
          <a:xfrm>
            <a:off x="1000100" y="714356"/>
            <a:ext cx="8143900" cy="5929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274638"/>
            <a:ext cx="7862150" cy="1143000"/>
          </a:xfrm>
        </p:spPr>
        <p:txBody>
          <a:bodyPr>
            <a:normAutofit fontScale="90000"/>
          </a:bodyPr>
          <a:lstStyle/>
          <a:p>
            <a:r>
              <a:rPr lang="fr-FR" b="1" dirty="0" smtClean="0">
                <a:solidFill>
                  <a:srgbClr val="C00000"/>
                </a:solidFill>
                <a:latin typeface="Times New Roman" pitchFamily="18" charset="0"/>
                <a:cs typeface="Times New Roman" pitchFamily="18" charset="0"/>
              </a:rPr>
              <a:t>Coagulation intravasculaire disséminée (CIVD)</a:t>
            </a:r>
            <a:endParaRPr lang="fr-FR"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1571612"/>
            <a:ext cx="7858180" cy="4800600"/>
          </a:xfrm>
        </p:spPr>
        <p:txBody>
          <a:bodyPr>
            <a:normAutofit fontScale="85000" lnSpcReduction="10000"/>
          </a:bodyPr>
          <a:lstStyle/>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Coagulopathie de consommation, caractérisée par la génération dans la circulation de quantités importantes de THROMBINE ce qui détermine: </a:t>
            </a:r>
          </a:p>
          <a:p>
            <a:pPr>
              <a:buFont typeface="Wingdings" pitchFamily="2" charset="2"/>
              <a:buChar char="Ø"/>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L‘Activation PRIMAIRE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de la coagulation avec la formation diffuse des thrombi dans les petits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vaisseaux secondaire à: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thrombocytopénie: consommation plaquettaire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la consommation des facteurs de coagulation avec génération de fibrine       fibrinogène</a:t>
            </a:r>
          </a:p>
          <a:p>
            <a:pPr>
              <a:buFont typeface="Wingdings" pitchFamily="2" charset="2"/>
              <a:buChar char="Ø"/>
            </a:pP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L’Activation SECONDAIRE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de la fibrinolyse par :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activation du plasminogène       plasmine</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Flèche droite 3"/>
          <p:cNvSpPr/>
          <p:nvPr/>
        </p:nvSpPr>
        <p:spPr>
          <a:xfrm>
            <a:off x="4572000" y="5000636"/>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a:off x="6715140" y="4929198"/>
            <a:ext cx="45719"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5357818" y="5929330"/>
            <a:ext cx="357190"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fr-F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33588" cy="1143000"/>
          </a:xfrm>
        </p:spPr>
        <p:txBody>
          <a:bodyPr>
            <a:normAutofit/>
          </a:bodyPr>
          <a:lstStyle/>
          <a:p>
            <a:r>
              <a:rPr lang="fr-FR" sz="4000" b="1" dirty="0" smtClean="0">
                <a:solidFill>
                  <a:srgbClr val="C00000"/>
                </a:solidFill>
                <a:latin typeface="Times New Roman" pitchFamily="18" charset="0"/>
                <a:cs typeface="Times New Roman" pitchFamily="18" charset="0"/>
              </a:rPr>
              <a:t>CIVD</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71538" y="1071546"/>
            <a:ext cx="7498080" cy="4800600"/>
          </a:xfrm>
        </p:spPr>
        <p:txBody>
          <a:bodyPr/>
          <a:lstStyle/>
          <a:p>
            <a:pPr lvl="0">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Hémostase primaire : TS ↑ et Pl = ↓↓ (thrombopénie de consommation)</a:t>
            </a:r>
          </a:p>
          <a:p>
            <a:pPr lvl="0">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Coagulation : TP ↓ et TCA ↑</a:t>
            </a:r>
          </a:p>
          <a:p>
            <a:pPr lvl="0">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Fibrinolyse : D-Dimères (&gt; 500) et PDF ↑ (&gt; 10) / Fibrinogène ↓ (N= 2-4g/L)</a:t>
            </a:r>
          </a:p>
          <a:p>
            <a:pPr lvl="0">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Facteurs de la coagulation : F.V / F.VIII / ATIII : tous diminués (consommation des facteurs de coagulation)</a:t>
            </a:r>
          </a:p>
          <a:p>
            <a:pPr>
              <a:buNone/>
            </a:pPr>
            <a:endParaRPr lang="fr-F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8143900" cy="1143000"/>
          </a:xfrm>
        </p:spPr>
        <p:txBody>
          <a:bodyPr>
            <a:normAutofit/>
          </a:bodyPr>
          <a:lstStyle/>
          <a:p>
            <a:r>
              <a:rPr lang="fr-FR" sz="3600" b="1" dirty="0" smtClean="0">
                <a:solidFill>
                  <a:srgbClr val="C00000"/>
                </a:solidFill>
                <a:latin typeface="Times New Roman" pitchFamily="18" charset="0"/>
                <a:cs typeface="Times New Roman" pitchFamily="18" charset="0"/>
              </a:rPr>
              <a:t>ÉTATS D'HYPERCOAGULABILITÉ</a:t>
            </a:r>
            <a:endParaRPr lang="fr-FR" sz="36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1214422"/>
            <a:ext cx="7858180" cy="5357850"/>
          </a:xfrm>
        </p:spPr>
        <p:txBody>
          <a:bodyPr>
            <a:normAutofit fontScale="77500" lnSpcReduction="20000"/>
          </a:bodyPr>
          <a:lstStyle/>
          <a:p>
            <a:pPr>
              <a:buNone/>
            </a:pPr>
            <a:r>
              <a:rPr lang="fr-FR" sz="3100" dirty="0" smtClean="0">
                <a:effectLst>
                  <a:outerShdw blurRad="38100" dist="38100" dir="2700000" algn="tl">
                    <a:srgbClr val="000000">
                      <a:alpha val="43137"/>
                    </a:srgbClr>
                  </a:outerShdw>
                </a:effectLst>
                <a:latin typeface="Times New Roman" pitchFamily="18" charset="0"/>
                <a:cs typeface="Times New Roman" pitchFamily="18" charset="0"/>
              </a:rPr>
              <a:t>Hémostase exagéré: formation des caillots dans le lit vasculaire</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Font typeface="Wingdings" pitchFamily="2" charset="2"/>
              <a:buChar char="Ø"/>
            </a:pPr>
            <a:r>
              <a:rPr lang="fr-FR"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HYPERCOAGULABILITÉ PRIMAIRE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Résistance à la protéine C activée (facteur V Leiden)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Déficit en protéine C </a:t>
            </a:r>
          </a:p>
          <a:p>
            <a:pPr>
              <a:buFont typeface="Wingdings" pitchFamily="2" charset="2"/>
              <a:buChar char="§"/>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Déficit d’activité anticoagulante avec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d'inhibiteurs circulants des facteurs de coagulation</a:t>
            </a:r>
          </a:p>
          <a:p>
            <a:pPr>
              <a:buNone/>
            </a:pPr>
            <a:endParaRPr lang="fr-FR" sz="28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HYPERCOAGULABILITÉ SECONDAIRE / ACQUISE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formation des caillots dans le lit vasculaire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I. Thrombose artérielle </a:t>
            </a:r>
          </a:p>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II. Thrombose veineuse</a:t>
            </a:r>
          </a:p>
          <a:p>
            <a:pPr>
              <a:buNone/>
            </a:pPr>
            <a:endParaRPr lang="fr-FR" sz="2800" dirty="0" smtClean="0">
              <a:effectLst>
                <a:outerShdw blurRad="38100" dist="38100" dir="2700000" algn="tl">
                  <a:srgbClr val="000000">
                    <a:alpha val="43137"/>
                  </a:srgbClr>
                </a:outerShdw>
              </a:effectLst>
            </a:endParaRPr>
          </a:p>
          <a:p>
            <a:pPr>
              <a:buNone/>
            </a:pPr>
            <a:r>
              <a:rPr lang="fr-FR" dirty="0" smtClean="0">
                <a:effectLst>
                  <a:outerShdw blurRad="38100" dist="38100" dir="2700000" algn="tl">
                    <a:srgbClr val="000000">
                      <a:alpha val="43137"/>
                    </a:srgbClr>
                  </a:outerShdw>
                </a:effectLst>
              </a:rPr>
              <a:t> </a:t>
            </a:r>
            <a:endParaRPr lang="fr-FR" dirty="0">
              <a:effectLst>
                <a:outerShdw blurRad="38100" dist="38100" dir="2700000" algn="tl">
                  <a:srgbClr val="000000">
                    <a:alpha val="43137"/>
                  </a:srgbClr>
                </a:outerShdw>
              </a:effectLst>
            </a:endParaRPr>
          </a:p>
        </p:txBody>
      </p:sp>
      <p:sp>
        <p:nvSpPr>
          <p:cNvPr id="4" name="Flèche vers le bas 3"/>
          <p:cNvSpPr/>
          <p:nvPr/>
        </p:nvSpPr>
        <p:spPr>
          <a:xfrm>
            <a:off x="1428728" y="3286124"/>
            <a:ext cx="45719" cy="2143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0"/>
            <a:ext cx="7783832" cy="928670"/>
          </a:xfrm>
        </p:spPr>
        <p:txBody>
          <a:bodyPr>
            <a:normAutofit/>
          </a:bodyPr>
          <a:lstStyle/>
          <a:p>
            <a:r>
              <a:rPr lang="en-US" sz="4000" b="1" dirty="0" smtClean="0">
                <a:solidFill>
                  <a:srgbClr val="C00000"/>
                </a:solidFill>
                <a:latin typeface="Times New Roman" pitchFamily="18" charset="0"/>
                <a:cs typeface="Times New Roman" pitchFamily="18" charset="0"/>
              </a:rPr>
              <a:t>Conclusion</a:t>
            </a:r>
            <a:endParaRPr lang="fr-FR" sz="4000" b="1" dirty="0">
              <a:solidFill>
                <a:srgbClr val="C00000"/>
              </a:solidFill>
              <a:latin typeface="Times New Roman" pitchFamily="18" charset="0"/>
              <a:cs typeface="Times New Roman" pitchFamily="18" charset="0"/>
            </a:endParaRPr>
          </a:p>
        </p:txBody>
      </p:sp>
      <p:pic>
        <p:nvPicPr>
          <p:cNvPr id="4" name="Espace réservé du contenu 3" descr="http://1.bp.blogspot.com/-kbExA5yPmcA/UBFbIjxprpI/AAAAAAAAAa4/071fjmswlM8/s400/hkj.bmp">
            <a:hlinkClick r:id="rId2"/>
          </p:cNvPr>
          <p:cNvPicPr>
            <a:picLocks noGrp="1"/>
          </p:cNvPicPr>
          <p:nvPr>
            <p:ph idx="1"/>
          </p:nvPr>
        </p:nvPicPr>
        <p:blipFill>
          <a:blip r:embed="rId3" cstate="print"/>
          <a:srcRect/>
          <a:stretch>
            <a:fillRect/>
          </a:stretch>
        </p:blipFill>
        <p:spPr bwMode="auto">
          <a:xfrm>
            <a:off x="1000100" y="928670"/>
            <a:ext cx="8143900" cy="4824430"/>
          </a:xfrm>
          <a:prstGeom prst="rect">
            <a:avLst/>
          </a:prstGeom>
          <a:noFill/>
          <a:ln w="9525">
            <a:noFill/>
            <a:miter lim="800000"/>
            <a:headEnd/>
            <a:tailEnd/>
          </a:ln>
        </p:spPr>
      </p:pic>
      <p:sp>
        <p:nvSpPr>
          <p:cNvPr id="5" name="Rectangle 4"/>
          <p:cNvSpPr/>
          <p:nvPr/>
        </p:nvSpPr>
        <p:spPr>
          <a:xfrm>
            <a:off x="1071538" y="5572140"/>
            <a:ext cx="7929618" cy="1077218"/>
          </a:xfrm>
          <a:prstGeom prst="rect">
            <a:avLst/>
          </a:prstGeom>
        </p:spPr>
        <p:txBody>
          <a:bodyPr wrap="square">
            <a:spAutoFit/>
          </a:bodyPr>
          <a:lstStyle/>
          <a:p>
            <a:r>
              <a:rPr lang="fr-FR"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 défaillance d’un des partenaires sera à l’origine d’hémorragies ou de thromboses</a:t>
            </a:r>
            <a:endParaRPr lang="fr-FR" sz="32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6" descr="j0300840"/>
          <p:cNvPicPr>
            <a:picLocks noChangeAspect="1" noChangeArrowheads="1"/>
          </p:cNvPicPr>
          <p:nvPr/>
        </p:nvPicPr>
        <p:blipFill>
          <a:blip r:embed="rId4"/>
          <a:srcRect/>
          <a:stretch>
            <a:fillRect/>
          </a:stretch>
        </p:blipFill>
        <p:spPr>
          <a:xfrm>
            <a:off x="5500694" y="3929066"/>
            <a:ext cx="1920875" cy="1682750"/>
          </a:xfrm>
          <a:prstGeom prst="rect">
            <a:avLst/>
          </a:prstGeom>
          <a:solidFill>
            <a:schemeClr val="bg1"/>
          </a:solidFill>
        </p:spPr>
      </p:pic>
      <p:sp>
        <p:nvSpPr>
          <p:cNvPr id="7" name="ZoneTexte 6"/>
          <p:cNvSpPr txBox="1"/>
          <p:nvPr/>
        </p:nvSpPr>
        <p:spPr>
          <a:xfrm>
            <a:off x="5643570" y="4786322"/>
            <a:ext cx="684803" cy="369332"/>
          </a:xfrm>
          <a:prstGeom prst="rect">
            <a:avLst/>
          </a:prstGeom>
          <a:noFill/>
        </p:spPr>
        <p:txBody>
          <a:bodyPr wrap="none" rtlCol="0">
            <a:spAutoFit/>
          </a:bodyPr>
          <a:lstStyle/>
          <a:p>
            <a:r>
              <a:rPr lang="fr-FR" b="1" dirty="0" smtClean="0">
                <a:solidFill>
                  <a:srgbClr val="FF0000"/>
                </a:solidFill>
                <a:effectLst>
                  <a:outerShdw blurRad="38100" dist="38100" dir="2700000" algn="tl">
                    <a:srgbClr val="000000">
                      <a:alpha val="43137"/>
                    </a:srgbClr>
                  </a:outerShdw>
                </a:effectLst>
              </a:rPr>
              <a:t>Hgie</a:t>
            </a:r>
            <a:endParaRPr lang="fr-FR" b="1" dirty="0">
              <a:solidFill>
                <a:srgbClr val="FF0000"/>
              </a:solidFill>
              <a:effectLst>
                <a:outerShdw blurRad="38100" dist="38100" dir="2700000" algn="tl">
                  <a:srgbClr val="000000">
                    <a:alpha val="43137"/>
                  </a:srgbClr>
                </a:outerShdw>
              </a:effectLst>
            </a:endParaRPr>
          </a:p>
        </p:txBody>
      </p:sp>
      <p:sp>
        <p:nvSpPr>
          <p:cNvPr id="8" name="ZoneTexte 7"/>
          <p:cNvSpPr txBox="1"/>
          <p:nvPr/>
        </p:nvSpPr>
        <p:spPr>
          <a:xfrm>
            <a:off x="6715140" y="4643446"/>
            <a:ext cx="857255" cy="369332"/>
          </a:xfrm>
          <a:prstGeom prst="rect">
            <a:avLst/>
          </a:prstGeom>
          <a:noFill/>
        </p:spPr>
        <p:txBody>
          <a:bodyPr wrap="square" rtlCol="0">
            <a:spAutoFit/>
          </a:bodyPr>
          <a:lstStyle/>
          <a:p>
            <a:r>
              <a:rPr lang="fr-FR" b="1" dirty="0" smtClean="0">
                <a:solidFill>
                  <a:srgbClr val="0070C0"/>
                </a:solidFill>
                <a:effectLst>
                  <a:outerShdw blurRad="38100" dist="38100" dir="2700000" algn="tl">
                    <a:srgbClr val="000000">
                      <a:alpha val="43137"/>
                    </a:srgbClr>
                  </a:outerShdw>
                </a:effectLst>
              </a:rPr>
              <a:t>TVP</a:t>
            </a:r>
            <a:endParaRPr lang="fr-FR" b="1" dirty="0">
              <a:solidFill>
                <a:srgbClr val="0070C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0"/>
            <a:ext cx="7855270" cy="1143000"/>
          </a:xfrm>
        </p:spPr>
        <p:txBody>
          <a:bodyPr>
            <a:normAutofit/>
          </a:bodyPr>
          <a:lstStyle/>
          <a:p>
            <a:r>
              <a:rPr lang="en-US" sz="4000" b="1" dirty="0" smtClean="0">
                <a:solidFill>
                  <a:srgbClr val="C00000"/>
                </a:solidFill>
                <a:latin typeface="Times New Roman" pitchFamily="18" charset="0"/>
                <a:cs typeface="Times New Roman" pitchFamily="18" charset="0"/>
              </a:rPr>
              <a:t>Définition</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285860"/>
            <a:ext cx="7858180" cy="5072098"/>
          </a:xfrm>
        </p:spPr>
        <p:txBody>
          <a:bodyPr>
            <a:normAutofit fontScale="85000" lnSpcReduction="1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L'hémostase  est  un  processus  physiologique  qui  regroupe  l'ensemble  des  phénomènes  déclenchés par une lésion vasculaire et destinés à limiter les pertes sanguines au niveau de la brèche vasculaire. </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Dans  un  vaisseau  intact,  le  sang  reste  fluide.</a:t>
            </a:r>
          </a:p>
          <a:p>
            <a:pPr>
              <a:buNone/>
            </a:pPr>
            <a:endParaRPr lang="fr-FR"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Les plaquettes  ne  sont  pas  activées  par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l'endothélium et il n’y a pas de contact des facteurs de coagulation avec le sous-endothélium. </a:t>
            </a:r>
          </a:p>
          <a:p>
            <a:pPr>
              <a:buNone/>
            </a:pPr>
            <a:endParaRPr lang="fr-FR"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926708" cy="1143000"/>
          </a:xfrm>
        </p:spPr>
        <p:txBody>
          <a:bodyPr>
            <a:normAutofit/>
          </a:bodyPr>
          <a:lstStyle/>
          <a:p>
            <a:r>
              <a:rPr lang="en-US" sz="4000" b="1" dirty="0" smtClean="0">
                <a:solidFill>
                  <a:srgbClr val="C00000"/>
                </a:solidFill>
                <a:latin typeface="Times New Roman" pitchFamily="18" charset="0"/>
                <a:cs typeface="Times New Roman" pitchFamily="18" charset="0"/>
              </a:rPr>
              <a:t>Rôle </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857224" y="1357298"/>
            <a:ext cx="8286776" cy="4800600"/>
          </a:xfrm>
        </p:spPr>
        <p:txBody>
          <a:bodyPr>
            <a:normAutofit fontScale="925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  seul  tissu  normalement  en  contact  avec  le  sang  est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l’endothélium (thromborésistant).</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L’hémostase  permet de  préserver  l</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intégrité</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du  système  vasculaire (système  clos  à  haute  pression) et  de  minimiser  l’extravasation  de  sang après une blessure vasculaire.</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Elle  repose  sur  le  passage  rapide  de  cellules  sanguines  et  de  protéines plasmatiques (enzymes), d’un </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état quiescent à un état activé.</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855270" cy="1143000"/>
          </a:xfrm>
        </p:spPr>
        <p:txBody>
          <a:bodyPr>
            <a:normAutofit/>
          </a:bodyPr>
          <a:lstStyle/>
          <a:p>
            <a:r>
              <a:rPr lang="en-US" sz="4000" b="1" dirty="0" smtClean="0">
                <a:solidFill>
                  <a:srgbClr val="C00000"/>
                </a:solidFill>
                <a:latin typeface="Times New Roman" pitchFamily="18" charset="0"/>
                <a:cs typeface="Times New Roman" pitchFamily="18" charset="0"/>
              </a:rPr>
              <a:t>Physiologie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785786" y="1285860"/>
            <a:ext cx="8072494" cy="4800600"/>
          </a:xfrm>
        </p:spPr>
        <p:txBody>
          <a:bodyPr>
            <a:normAutofit fontScale="85000" lnSpcReduction="1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Système dynamique, en équilibre permanent entre des facteurs activateurs  et des facteurs inhibiteurs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-Régulation dans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l’espace</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formation du caillot uniquement au niveau de la lésion.</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 Régulation  dans  le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temps</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formation  rapide  du  caillot, dissolution retardée dans le temps.</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Une rupture d’équilibre entraîne soit :</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-Une pathologie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hémorragique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 caillot insuffisant, ou  détruit trop tôt.</a:t>
            </a:r>
          </a:p>
          <a:p>
            <a:pPr>
              <a:buNone/>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-Une pathologie </a:t>
            </a:r>
            <a:r>
              <a:rPr lang="fr-FR"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thrombotique</a:t>
            </a:r>
            <a:r>
              <a:rPr lang="fr-FR" dirty="0" smtClean="0">
                <a:effectLst>
                  <a:outerShdw blurRad="38100" dist="38100" dir="2700000" algn="tl">
                    <a:srgbClr val="000000">
                      <a:alpha val="43137"/>
                    </a:srgbClr>
                  </a:outerShdw>
                </a:effectLst>
                <a:latin typeface="Times New Roman" pitchFamily="18" charset="0"/>
                <a:cs typeface="Times New Roman" pitchFamily="18" charset="0"/>
              </a:rPr>
              <a:t> : caillot trop important, ou mal détruit.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142900"/>
            <a:ext cx="7569518" cy="1143000"/>
          </a:xfrm>
        </p:spPr>
        <p:txBody>
          <a:bodyPr>
            <a:normAutofit/>
          </a:bodyPr>
          <a:lstStyle/>
          <a:p>
            <a:r>
              <a:rPr lang="fr-FR" sz="4000" b="1" dirty="0" smtClean="0">
                <a:solidFill>
                  <a:srgbClr val="C00000"/>
                </a:solidFill>
                <a:latin typeface="Times New Roman" pitchFamily="18" charset="0"/>
                <a:ea typeface="Arial Unicode MS" pitchFamily="34" charset="-128"/>
                <a:cs typeface="Times New Roman" pitchFamily="18" charset="0"/>
              </a:rPr>
              <a:t>Equilibre physiologique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1000100" y="857232"/>
            <a:ext cx="8143900" cy="6000768"/>
          </a:xfrm>
        </p:spPr>
        <p:txBody>
          <a:bodyPr>
            <a:normAutofit/>
          </a:bodyPr>
          <a:lstStyle/>
          <a:p>
            <a:pPr>
              <a:buNone/>
            </a:pPr>
            <a:r>
              <a:rPr lang="fr-FR"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plaquettes +                                             plasminogène</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facteurs de coagulation                           tPA</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XII-XI-IX-VIIIC-VII-X-II-I-V               Urokinase </a:t>
            </a:r>
          </a:p>
          <a:p>
            <a:pPr>
              <a:buNone/>
            </a:pP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PK-KHPM                                                XII</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fr-FR" sz="2400" dirty="0" smtClean="0">
                <a:effectLst>
                  <a:outerShdw blurRad="38100" dist="38100" dir="2700000" algn="tl">
                    <a:srgbClr val="000000">
                      <a:alpha val="43137"/>
                    </a:srgbClr>
                  </a:outerShdw>
                </a:effectLst>
              </a:rPr>
              <a:t>              Construction                                 Dissolution</a:t>
            </a:r>
          </a:p>
          <a:p>
            <a:pPr>
              <a:buNone/>
            </a:pPr>
            <a:r>
              <a:rPr lang="fr-FR" sz="2400" dirty="0" smtClean="0">
                <a:effectLst>
                  <a:outerShdw blurRad="38100" dist="38100" dir="2700000" algn="tl">
                    <a:srgbClr val="000000">
                      <a:alpha val="43137"/>
                    </a:srgbClr>
                  </a:outerShdw>
                </a:effectLst>
              </a:rPr>
              <a:t>               du caillot                                         du caillot</a:t>
            </a: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en-US"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fr-FR" dirty="0">
              <a:effectLst>
                <a:outerShdw blurRad="38100" dist="38100" dir="2700000" algn="tl">
                  <a:srgbClr val="000000">
                    <a:alpha val="43137"/>
                  </a:srgbClr>
                </a:outerShdw>
              </a:effectLst>
            </a:endParaRPr>
          </a:p>
        </p:txBody>
      </p:sp>
      <p:sp>
        <p:nvSpPr>
          <p:cNvPr id="4" name="Flèche vers le bas 3"/>
          <p:cNvSpPr/>
          <p:nvPr/>
        </p:nvSpPr>
        <p:spPr>
          <a:xfrm>
            <a:off x="3143240" y="2571744"/>
            <a:ext cx="214314"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Flèche vers le bas 4"/>
          <p:cNvSpPr/>
          <p:nvPr/>
        </p:nvSpPr>
        <p:spPr>
          <a:xfrm>
            <a:off x="7358082" y="2571744"/>
            <a:ext cx="21431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à coins arrondis 5"/>
          <p:cNvSpPr/>
          <p:nvPr/>
        </p:nvSpPr>
        <p:spPr>
          <a:xfrm>
            <a:off x="1714480" y="4000504"/>
            <a:ext cx="2786082" cy="1071570"/>
          </a:xfrm>
          <a:prstGeom prst="roundRect">
            <a:avLst/>
          </a:prstGeom>
          <a:ln w="76200"/>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atin typeface="Times New Roman" pitchFamily="18" charset="0"/>
                <a:cs typeface="Times New Roman" pitchFamily="18" charset="0"/>
              </a:rPr>
              <a:t>Hémostase</a:t>
            </a:r>
          </a:p>
          <a:p>
            <a:pPr algn="ctr"/>
            <a:r>
              <a:rPr lang="fr-FR" sz="2400" b="1" dirty="0" smtClean="0">
                <a:latin typeface="Times New Roman" pitchFamily="18" charset="0"/>
                <a:cs typeface="Times New Roman" pitchFamily="18" charset="0"/>
              </a:rPr>
              <a:t>Primaire</a:t>
            </a:r>
          </a:p>
          <a:p>
            <a:pPr algn="ctr"/>
            <a:r>
              <a:rPr lang="fr-FR" sz="2400" b="1" dirty="0" smtClean="0">
                <a:latin typeface="Times New Roman" pitchFamily="18" charset="0"/>
                <a:cs typeface="Times New Roman" pitchFamily="18" charset="0"/>
              </a:rPr>
              <a:t>Coagulation</a:t>
            </a:r>
            <a:endParaRPr lang="fr-FR" sz="2400" b="1" dirty="0">
              <a:latin typeface="Times New Roman" pitchFamily="18" charset="0"/>
              <a:cs typeface="Times New Roman" pitchFamily="18" charset="0"/>
            </a:endParaRPr>
          </a:p>
        </p:txBody>
      </p:sp>
      <p:sp>
        <p:nvSpPr>
          <p:cNvPr id="7" name="Rectangle à coins arrondis 6"/>
          <p:cNvSpPr/>
          <p:nvPr/>
        </p:nvSpPr>
        <p:spPr>
          <a:xfrm>
            <a:off x="6500826" y="4000504"/>
            <a:ext cx="2286016" cy="1000132"/>
          </a:xfrm>
          <a:prstGeom prst="roundRect">
            <a:avLst/>
          </a:prstGeom>
          <a:ln w="76200"/>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atin typeface="Times New Roman" pitchFamily="18" charset="0"/>
                <a:cs typeface="Times New Roman" pitchFamily="18" charset="0"/>
              </a:rPr>
              <a:t>Fibrinolyse</a:t>
            </a:r>
            <a:r>
              <a:rPr lang="fr-FR" sz="2400" dirty="0" smtClean="0">
                <a:latin typeface="Times New Roman" pitchFamily="18" charset="0"/>
                <a:cs typeface="Times New Roman" pitchFamily="18" charset="0"/>
              </a:rPr>
              <a:t> </a:t>
            </a:r>
            <a:endParaRPr lang="fr-FR" sz="2400" dirty="0">
              <a:latin typeface="Times New Roman" pitchFamily="18" charset="0"/>
              <a:cs typeface="Times New Roman" pitchFamily="18" charset="0"/>
            </a:endParaRPr>
          </a:p>
        </p:txBody>
      </p:sp>
      <p:sp>
        <p:nvSpPr>
          <p:cNvPr id="8" name="Rectangle 7"/>
          <p:cNvSpPr/>
          <p:nvPr/>
        </p:nvSpPr>
        <p:spPr>
          <a:xfrm>
            <a:off x="1071538" y="5643578"/>
            <a:ext cx="1785950" cy="923330"/>
          </a:xfrm>
          <a:prstGeom prst="rect">
            <a:avLst/>
          </a:prstGeom>
        </p:spPr>
        <p:txBody>
          <a:bodyPr wrap="square">
            <a:spAutoFit/>
          </a:bodyPr>
          <a:lstStyle/>
          <a:p>
            <a:r>
              <a:rPr lang="fr-FR" dirty="0" smtClean="0">
                <a:effectLst>
                  <a:outerShdw blurRad="38100" dist="38100" dir="2700000" algn="tl">
                    <a:srgbClr val="000000">
                      <a:alpha val="43137"/>
                    </a:srgbClr>
                  </a:outerShdw>
                </a:effectLst>
              </a:rPr>
              <a:t>Principaux</a:t>
            </a:r>
          </a:p>
          <a:p>
            <a:r>
              <a:rPr lang="fr-FR" dirty="0" smtClean="0">
                <a:effectLst>
                  <a:outerShdw blurRad="38100" dist="38100" dir="2700000" algn="tl">
                    <a:srgbClr val="000000">
                      <a:alpha val="43137"/>
                    </a:srgbClr>
                  </a:outerShdw>
                </a:effectLst>
              </a:rPr>
              <a:t>Inhibiteurs</a:t>
            </a:r>
          </a:p>
          <a:p>
            <a:r>
              <a:rPr lang="fr-FR" dirty="0" smtClean="0">
                <a:effectLst>
                  <a:outerShdw blurRad="38100" dist="38100" dir="2700000" algn="tl">
                    <a:srgbClr val="000000">
                      <a:alpha val="43137"/>
                    </a:srgbClr>
                  </a:outerShdw>
                </a:effectLst>
              </a:rPr>
              <a:t>physiologiques</a:t>
            </a:r>
            <a:endParaRPr lang="fr-FR" dirty="0">
              <a:effectLst>
                <a:outerShdw blurRad="38100" dist="38100" dir="2700000" algn="tl">
                  <a:srgbClr val="000000">
                    <a:alpha val="43137"/>
                  </a:srgbClr>
                </a:outerShdw>
              </a:effectLst>
            </a:endParaRPr>
          </a:p>
        </p:txBody>
      </p:sp>
      <p:cxnSp>
        <p:nvCxnSpPr>
          <p:cNvPr id="10" name="Connecteur droit 9"/>
          <p:cNvCxnSpPr/>
          <p:nvPr/>
        </p:nvCxnSpPr>
        <p:spPr>
          <a:xfrm rot="5400000">
            <a:off x="2894001" y="5250669"/>
            <a:ext cx="49927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rot="5400000">
            <a:off x="7358876" y="5214156"/>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3143240" y="5500702"/>
            <a:ext cx="45005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riangle isocèle 18"/>
          <p:cNvSpPr/>
          <p:nvPr/>
        </p:nvSpPr>
        <p:spPr>
          <a:xfrm>
            <a:off x="5072066" y="5572140"/>
            <a:ext cx="1000132" cy="785818"/>
          </a:xfrm>
          <a:prstGeom prst="triangle">
            <a:avLst/>
          </a:prstGeom>
          <a:ln w="76200"/>
          <a:effectLst>
            <a:glow rad="101600">
              <a:schemeClr val="accent1">
                <a:satMod val="175000"/>
                <a:alpha val="40000"/>
              </a:schemeClr>
            </a:glow>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Rectangle 19"/>
          <p:cNvSpPr/>
          <p:nvPr/>
        </p:nvSpPr>
        <p:spPr>
          <a:xfrm>
            <a:off x="2857488" y="5643578"/>
            <a:ext cx="1071570" cy="923330"/>
          </a:xfrm>
          <a:prstGeom prst="rect">
            <a:avLst/>
          </a:prstGeom>
        </p:spPr>
        <p:txBody>
          <a:bodyPr wrap="square">
            <a:spAutoFit/>
          </a:bodyPr>
          <a:lstStyle/>
          <a:p>
            <a:r>
              <a:rPr lang="fr-FR" dirty="0" smtClean="0">
                <a:effectLst>
                  <a:outerShdw blurRad="38100" dist="38100" dir="2700000" algn="tl">
                    <a:srgbClr val="000000">
                      <a:alpha val="43137"/>
                    </a:srgbClr>
                  </a:outerShdw>
                </a:effectLst>
              </a:rPr>
              <a:t>ATIII</a:t>
            </a:r>
          </a:p>
          <a:p>
            <a:r>
              <a:rPr lang="fr-FR" dirty="0" smtClean="0">
                <a:effectLst>
                  <a:outerShdw blurRad="38100" dist="38100" dir="2700000" algn="tl">
                    <a:srgbClr val="000000">
                      <a:alpha val="43137"/>
                    </a:srgbClr>
                  </a:outerShdw>
                </a:effectLst>
              </a:rPr>
              <a:t>PC</a:t>
            </a:r>
          </a:p>
          <a:p>
            <a:r>
              <a:rPr lang="fr-FR" dirty="0" smtClean="0">
                <a:effectLst>
                  <a:outerShdw blurRad="38100" dist="38100" dir="2700000" algn="tl">
                    <a:srgbClr val="000000">
                      <a:alpha val="43137"/>
                    </a:srgbClr>
                  </a:outerShdw>
                </a:effectLst>
              </a:rPr>
              <a:t>PS</a:t>
            </a:r>
            <a:endParaRPr lang="fr-FR" dirty="0">
              <a:effectLst>
                <a:outerShdw blurRad="38100" dist="38100" dir="2700000" algn="tl">
                  <a:srgbClr val="000000">
                    <a:alpha val="43137"/>
                  </a:srgbClr>
                </a:outerShdw>
              </a:effectLst>
            </a:endParaRPr>
          </a:p>
        </p:txBody>
      </p:sp>
      <p:sp>
        <p:nvSpPr>
          <p:cNvPr id="21" name="Flèche vers le haut 20"/>
          <p:cNvSpPr/>
          <p:nvPr/>
        </p:nvSpPr>
        <p:spPr>
          <a:xfrm>
            <a:off x="2571735" y="5286388"/>
            <a:ext cx="45719"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p:cNvSpPr/>
          <p:nvPr/>
        </p:nvSpPr>
        <p:spPr>
          <a:xfrm>
            <a:off x="6858016" y="5643578"/>
            <a:ext cx="1928826" cy="646331"/>
          </a:xfrm>
          <a:prstGeom prst="rect">
            <a:avLst/>
          </a:prstGeom>
        </p:spPr>
        <p:txBody>
          <a:bodyPr wrap="square">
            <a:spAutoFit/>
          </a:bodyPr>
          <a:lstStyle/>
          <a:p>
            <a:r>
              <a:rPr lang="fr-FR" dirty="0" smtClean="0">
                <a:effectLst>
                  <a:outerShdw blurRad="38100" dist="38100" dir="2700000" algn="tl">
                    <a:srgbClr val="000000">
                      <a:alpha val="43137"/>
                    </a:srgbClr>
                  </a:outerShdw>
                </a:effectLst>
              </a:rPr>
              <a:t>PAI</a:t>
            </a:r>
          </a:p>
          <a:p>
            <a:r>
              <a:rPr lang="fr-FR" dirty="0" smtClean="0">
                <a:effectLst>
                  <a:outerShdw blurRad="38100" dist="38100" dir="2700000" algn="tl">
                    <a:srgbClr val="000000">
                      <a:alpha val="43137"/>
                    </a:srgbClr>
                  </a:outerShdw>
                </a:effectLst>
                <a:latin typeface="Century Schoolbook"/>
              </a:rPr>
              <a:t></a:t>
            </a:r>
            <a:r>
              <a:rPr lang="fr-FR" dirty="0" smtClean="0">
                <a:effectLst>
                  <a:outerShdw blurRad="38100" dist="38100" dir="2700000" algn="tl">
                    <a:srgbClr val="000000">
                      <a:alpha val="43137"/>
                    </a:srgbClr>
                  </a:outerShdw>
                </a:effectLst>
              </a:rPr>
              <a:t>2 antiplasmine</a:t>
            </a:r>
            <a:endParaRPr lang="fr-FR" dirty="0">
              <a:effectLst>
                <a:outerShdw blurRad="38100" dist="38100" dir="2700000" algn="tl">
                  <a:srgbClr val="000000">
                    <a:alpha val="43137"/>
                  </a:srgbClr>
                </a:outerShdw>
              </a:effectLst>
            </a:endParaRPr>
          </a:p>
        </p:txBody>
      </p:sp>
      <p:sp>
        <p:nvSpPr>
          <p:cNvPr id="23" name="Flèche vers le haut 22"/>
          <p:cNvSpPr/>
          <p:nvPr/>
        </p:nvSpPr>
        <p:spPr>
          <a:xfrm>
            <a:off x="8215338" y="5214950"/>
            <a:ext cx="71438"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0"/>
            <a:ext cx="7712394" cy="1143000"/>
          </a:xfrm>
        </p:spPr>
        <p:txBody>
          <a:bodyPr>
            <a:normAutofit/>
          </a:bodyPr>
          <a:lstStyle/>
          <a:p>
            <a:r>
              <a:rPr lang="en-US" sz="4000" b="1" dirty="0" smtClean="0">
                <a:solidFill>
                  <a:srgbClr val="C00000"/>
                </a:solidFill>
                <a:latin typeface="Times New Roman" pitchFamily="18" charset="0"/>
                <a:cs typeface="Times New Roman" pitchFamily="18" charset="0"/>
              </a:rPr>
              <a:t>Lésion vasculaire</a:t>
            </a:r>
            <a:endParaRPr lang="fr-FR" sz="4000" b="1" dirty="0">
              <a:solidFill>
                <a:srgbClr val="C00000"/>
              </a:solidFill>
              <a:latin typeface="Times New Roman" pitchFamily="18" charset="0"/>
              <a:cs typeface="Times New Roman" pitchFamily="18" charset="0"/>
            </a:endParaRPr>
          </a:p>
        </p:txBody>
      </p:sp>
      <p:sp>
        <p:nvSpPr>
          <p:cNvPr id="3" name="Espace réservé du contenu 2"/>
          <p:cNvSpPr>
            <a:spLocks noGrp="1"/>
          </p:cNvSpPr>
          <p:nvPr>
            <p:ph idx="1"/>
          </p:nvPr>
        </p:nvSpPr>
        <p:spPr>
          <a:xfrm>
            <a:off x="928662" y="1285860"/>
            <a:ext cx="7858180" cy="5143536"/>
          </a:xfrm>
        </p:spPr>
        <p:txBody>
          <a:bodyPr>
            <a:normAutofit fontScale="85000" lnSpcReduction="20000"/>
          </a:bodyPr>
          <a:lstStyle/>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Un traumatisme crée une brèche vasculaire qui rompt la continuité de la mono-couche de cellules endothéliales et expose les structures sous endothéliales au contact du sang.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Ce contact avec le sous-endothélium entraîne l'adhésion  et l'activation des plaquettes au site de la lésion ainsi que l'activation de la coagulation  conduisant à la formation de fibrine.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 le thrombus fait de  plaquettes agrégées et de fibrine comble la brèche vasculaire et arrête le saignement, et permet  la  cicatrisation.  </a:t>
            </a:r>
          </a:p>
          <a:p>
            <a:pPr>
              <a:buFont typeface="Wingdings" pitchFamily="2" charset="2"/>
              <a:buChar char="Ø"/>
            </a:pPr>
            <a:r>
              <a:rPr lang="fr-FR" dirty="0" smtClean="0">
                <a:effectLst>
                  <a:outerShdw blurRad="38100" dist="38100" dir="2700000" algn="tl">
                    <a:srgbClr val="000000">
                      <a:alpha val="43137"/>
                    </a:srgbClr>
                  </a:outerShdw>
                </a:effectLst>
                <a:latin typeface="Times New Roman" pitchFamily="18" charset="0"/>
                <a:cs typeface="Times New Roman" pitchFamily="18" charset="0"/>
              </a:rPr>
              <a:t>Le  processus  de  fibrinolyse permettra  la  redissolution  du  caillot  et  la reperméabilisation du vaisseau. </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989</TotalTime>
  <Words>2575</Words>
  <Application>Microsoft Office PowerPoint</Application>
  <PresentationFormat>Affichage à l'écran (4:3)</PresentationFormat>
  <Paragraphs>390</Paragraphs>
  <Slides>49</Slides>
  <Notes>2</Notes>
  <HiddenSlides>0</HiddenSlides>
  <MMClips>0</MMClips>
  <ScaleCrop>false</ScaleCrop>
  <HeadingPairs>
    <vt:vector size="4" baseType="variant">
      <vt:variant>
        <vt:lpstr>Thème</vt:lpstr>
      </vt:variant>
      <vt:variant>
        <vt:i4>1</vt:i4>
      </vt:variant>
      <vt:variant>
        <vt:lpstr>Titres des diapositives</vt:lpstr>
      </vt:variant>
      <vt:variant>
        <vt:i4>49</vt:i4>
      </vt:variant>
    </vt:vector>
  </HeadingPairs>
  <TitlesOfParts>
    <vt:vector size="50" baseType="lpstr">
      <vt:lpstr>Solstice</vt:lpstr>
      <vt:lpstr>PHYSIOPATHOLOGIE DE L’HEMOSTASE</vt:lpstr>
      <vt:lpstr>PLAN</vt:lpstr>
      <vt:lpstr>Généralités</vt:lpstr>
      <vt:lpstr>Introduction</vt:lpstr>
      <vt:lpstr>Définition</vt:lpstr>
      <vt:lpstr>Rôle </vt:lpstr>
      <vt:lpstr>Physiologie</vt:lpstr>
      <vt:lpstr>Equilibre physiologique</vt:lpstr>
      <vt:lpstr>Lésion vasculaire</vt:lpstr>
      <vt:lpstr>Les principales caractéristiques de la coagulation du sang  </vt:lpstr>
      <vt:lpstr>Hémostase primaire</vt:lpstr>
      <vt:lpstr>Structure schématique d’un vaisseau</vt:lpstr>
      <vt:lpstr>Hémostase primaire</vt:lpstr>
      <vt:lpstr>Trois étapes essentielles</vt:lpstr>
      <vt:lpstr>L’hémostase primaire</vt:lpstr>
      <vt:lpstr>Temps plaquettaire</vt:lpstr>
      <vt:lpstr>Plaquettes</vt:lpstr>
      <vt:lpstr> Les intervenants : hémostase primaire </vt:lpstr>
      <vt:lpstr>HEMOSTASE PRIMAIRE DEROULEMENT</vt:lpstr>
      <vt:lpstr>La coagulation</vt:lpstr>
      <vt:lpstr>Facteurs de la coagulation</vt:lpstr>
      <vt:lpstr>Etapes de la coagulation</vt:lpstr>
      <vt:lpstr>Etapes de la coagulation</vt:lpstr>
      <vt:lpstr>Etapes de la coagulation</vt:lpstr>
      <vt:lpstr>Etapes de la coagulation</vt:lpstr>
      <vt:lpstr>Déclenchement de la coagulation</vt:lpstr>
      <vt:lpstr>Voies de la coagulation</vt:lpstr>
      <vt:lpstr>Coagulation et anticoagulation physiologique</vt:lpstr>
      <vt:lpstr>Fibrinolyse</vt:lpstr>
      <vt:lpstr>Etapes de la fibrinolyse</vt:lpstr>
      <vt:lpstr>REGULATION DE LA FIBRINOLYSE</vt:lpstr>
      <vt:lpstr>Etapes de d'hémostase</vt:lpstr>
      <vt:lpstr> Cascade de la coagulation </vt:lpstr>
      <vt:lpstr>EXPLORATION BIOLOGIQUE DE L’HEMOSTASE PRIMAIRE   </vt:lpstr>
      <vt:lpstr>EXPLORATION BIOLOGIQUE DE LA COAGULATION</vt:lpstr>
      <vt:lpstr>Diagnostic des déficits en facteurs de coagulation </vt:lpstr>
      <vt:lpstr>EXPLORATION BIOLOGIQUE DE LA FIBRINOLYSE</vt:lpstr>
      <vt:lpstr>PATHOLOGIES HEMORRAGIQUES</vt:lpstr>
      <vt:lpstr>Anomalies de l'hémostase primaire</vt:lpstr>
      <vt:lpstr>Syndromes hémorragiques vasculaires</vt:lpstr>
      <vt:lpstr>Allongement isolé du TCA </vt:lpstr>
      <vt:lpstr> Allongement isolé du TQ ou abaissement isolé du TP</vt:lpstr>
      <vt:lpstr>Syndromes hémorragiques plaquettaires</vt:lpstr>
      <vt:lpstr>Les syndromes hémorragiques plasmatiques</vt:lpstr>
      <vt:lpstr> Allongement du TCA et du TQ</vt:lpstr>
      <vt:lpstr>Coagulation intravasculaire disséminée (CIVD)</vt:lpstr>
      <vt:lpstr>CIVD</vt:lpstr>
      <vt:lpstr>ÉTATS D'HYPERCOAGULABILITÉ</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PHYSIOPATHOLOGIE DE L’HEMOSTASE</dc:title>
  <dc:creator>BOUDERA</dc:creator>
  <cp:lastModifiedBy>Bureau</cp:lastModifiedBy>
  <cp:revision>154</cp:revision>
  <dcterms:created xsi:type="dcterms:W3CDTF">2017-10-24T02:11:57Z</dcterms:created>
  <dcterms:modified xsi:type="dcterms:W3CDTF">2020-05-10T17:57:12Z</dcterms:modified>
</cp:coreProperties>
</file>