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62"/>
  </p:notesMasterIdLst>
  <p:sldIdLst>
    <p:sldId id="268" r:id="rId2"/>
    <p:sldId id="338" r:id="rId3"/>
    <p:sldId id="289" r:id="rId4"/>
    <p:sldId id="290" r:id="rId5"/>
    <p:sldId id="297" r:id="rId6"/>
    <p:sldId id="270" r:id="rId7"/>
    <p:sldId id="325" r:id="rId8"/>
    <p:sldId id="330" r:id="rId9"/>
    <p:sldId id="273" r:id="rId10"/>
    <p:sldId id="274" r:id="rId11"/>
    <p:sldId id="276" r:id="rId12"/>
    <p:sldId id="329" r:id="rId13"/>
    <p:sldId id="322" r:id="rId14"/>
    <p:sldId id="277" r:id="rId15"/>
    <p:sldId id="278" r:id="rId16"/>
    <p:sldId id="339" r:id="rId17"/>
    <p:sldId id="326" r:id="rId18"/>
    <p:sldId id="269" r:id="rId19"/>
    <p:sldId id="298" r:id="rId20"/>
    <p:sldId id="271" r:id="rId21"/>
    <p:sldId id="327" r:id="rId22"/>
    <p:sldId id="272" r:id="rId23"/>
    <p:sldId id="299" r:id="rId24"/>
    <p:sldId id="331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57" r:id="rId35"/>
    <p:sldId id="291" r:id="rId36"/>
    <p:sldId id="296" r:id="rId37"/>
    <p:sldId id="292" r:id="rId38"/>
    <p:sldId id="293" r:id="rId39"/>
    <p:sldId id="333" r:id="rId40"/>
    <p:sldId id="334" r:id="rId41"/>
    <p:sldId id="335" r:id="rId42"/>
    <p:sldId id="294" r:id="rId43"/>
    <p:sldId id="295" r:id="rId44"/>
    <p:sldId id="258" r:id="rId45"/>
    <p:sldId id="321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28" r:id="rId57"/>
    <p:sldId id="311" r:id="rId58"/>
    <p:sldId id="312" r:id="rId59"/>
    <p:sldId id="340" r:id="rId60"/>
    <p:sldId id="337" r:id="rId6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76" autoAdjust="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004D94-1215-4C3E-835F-6F1411C0A697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89DEF1E-A5E1-491B-8DCE-BAD544836E69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Aggression rénale aigue (Kidney Attack)</a:t>
          </a:r>
          <a:endParaRPr lang="fr-FR" sz="20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A275F9-AE24-40EE-82C8-445126EC5ADD}" type="parTrans" cxnId="{712D003D-2195-4580-8E1D-E615461C0DF4}">
      <dgm:prSet/>
      <dgm:spPr/>
      <dgm:t>
        <a:bodyPr/>
        <a:lstStyle/>
        <a:p>
          <a:endParaRPr lang="fr-FR"/>
        </a:p>
      </dgm:t>
    </dgm:pt>
    <dgm:pt modelId="{C3C4581B-E986-4B23-BEEF-03EAD96527B9}" type="sibTrans" cxnId="{712D003D-2195-4580-8E1D-E615461C0DF4}">
      <dgm:prSet/>
      <dgm:spPr/>
      <dgm:t>
        <a:bodyPr/>
        <a:lstStyle/>
        <a:p>
          <a:endParaRPr lang="fr-FR"/>
        </a:p>
      </dgm:t>
    </dgm:pt>
    <dgm:pt modelId="{B6B2E815-08D4-4FD8-8816-1479E27984B5}">
      <dgm:prSet phldrT="[Texte]" custT="1"/>
      <dgm:spPr/>
      <dgm:t>
        <a:bodyPr/>
        <a:lstStyle/>
        <a:p>
          <a:r>
            <a:rPr lang="fr-FR" sz="2000" b="1" noProof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Atteinte rénale aigue</a:t>
          </a:r>
        </a:p>
        <a:p>
          <a:r>
            <a:rPr lang="fr-FR" sz="2000" b="1" noProof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(Acute Kidney Damage)</a:t>
          </a:r>
          <a:endParaRPr lang="fr-FR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C2894B-45A2-4016-A614-EFAC158536D8}" type="parTrans" cxnId="{587CBD82-4B4C-498C-A371-F72D27B929AC}">
      <dgm:prSet/>
      <dgm:spPr/>
      <dgm:t>
        <a:bodyPr/>
        <a:lstStyle/>
        <a:p>
          <a:endParaRPr lang="fr-FR"/>
        </a:p>
      </dgm:t>
    </dgm:pt>
    <dgm:pt modelId="{5F7FCE51-C5FC-49BC-BA79-9B9EB210DB7C}" type="sibTrans" cxnId="{587CBD82-4B4C-498C-A371-F72D27B929AC}">
      <dgm:prSet/>
      <dgm:spPr/>
      <dgm:t>
        <a:bodyPr/>
        <a:lstStyle/>
        <a:p>
          <a:endParaRPr lang="fr-FR"/>
        </a:p>
      </dgm:t>
    </dgm:pt>
    <dgm:pt modelId="{3A9D7643-ABD8-4F13-9EA5-57366AE1BA69}">
      <dgm:prSet phldrT="[Texte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IRA (AKI)</a:t>
          </a:r>
          <a:endParaRPr lang="fr-FR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7BB0CD-67B6-4A5D-9D21-7E34BBDBF31A}" type="parTrans" cxnId="{2FD43EB9-9355-42AE-B5F8-35BD61268DB5}">
      <dgm:prSet/>
      <dgm:spPr/>
      <dgm:t>
        <a:bodyPr/>
        <a:lstStyle/>
        <a:p>
          <a:endParaRPr lang="fr-FR"/>
        </a:p>
      </dgm:t>
    </dgm:pt>
    <dgm:pt modelId="{BAB69B1C-5718-44B7-8D79-23E1DF523B7B}" type="sibTrans" cxnId="{2FD43EB9-9355-42AE-B5F8-35BD61268DB5}">
      <dgm:prSet/>
      <dgm:spPr/>
      <dgm:t>
        <a:bodyPr/>
        <a:lstStyle/>
        <a:p>
          <a:endParaRPr lang="fr-FR"/>
        </a:p>
      </dgm:t>
    </dgm:pt>
    <dgm:pt modelId="{0D617EC3-9CC0-4C1F-900F-7109EB86E275}" type="pres">
      <dgm:prSet presAssocID="{41004D94-1215-4C3E-835F-6F1411C0A697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9676F55-2D82-456A-8684-8F4854AF7A51}" type="pres">
      <dgm:prSet presAssocID="{41004D94-1215-4C3E-835F-6F1411C0A697}" presName="comp1" presStyleCnt="0"/>
      <dgm:spPr/>
    </dgm:pt>
    <dgm:pt modelId="{8B1C3C3F-710C-4C92-A9CC-2021C4961733}" type="pres">
      <dgm:prSet presAssocID="{41004D94-1215-4C3E-835F-6F1411C0A697}" presName="circle1" presStyleLbl="node1" presStyleIdx="0" presStyleCnt="3" custScaleX="165672"/>
      <dgm:spPr/>
      <dgm:t>
        <a:bodyPr/>
        <a:lstStyle/>
        <a:p>
          <a:endParaRPr lang="fr-FR"/>
        </a:p>
      </dgm:t>
    </dgm:pt>
    <dgm:pt modelId="{2C8243BB-FD52-4C56-98CB-DB5674AF52F1}" type="pres">
      <dgm:prSet presAssocID="{41004D94-1215-4C3E-835F-6F1411C0A697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2794C8-1A0E-4DEE-AF2E-B416936DF855}" type="pres">
      <dgm:prSet presAssocID="{41004D94-1215-4C3E-835F-6F1411C0A697}" presName="comp2" presStyleCnt="0"/>
      <dgm:spPr/>
    </dgm:pt>
    <dgm:pt modelId="{0CA607B7-47A8-48A1-AA51-EE4A94E40C9F}" type="pres">
      <dgm:prSet presAssocID="{41004D94-1215-4C3E-835F-6F1411C0A697}" presName="circle2" presStyleLbl="node1" presStyleIdx="1" presStyleCnt="3" custScaleX="208955"/>
      <dgm:spPr/>
      <dgm:t>
        <a:bodyPr/>
        <a:lstStyle/>
        <a:p>
          <a:endParaRPr lang="fr-FR"/>
        </a:p>
      </dgm:t>
    </dgm:pt>
    <dgm:pt modelId="{2B7545C7-20B4-421F-8A6E-D053FDEBEE88}" type="pres">
      <dgm:prSet presAssocID="{41004D94-1215-4C3E-835F-6F1411C0A697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5FD4C4-B0F5-4869-BD7F-3F637DA3C588}" type="pres">
      <dgm:prSet presAssocID="{41004D94-1215-4C3E-835F-6F1411C0A697}" presName="comp3" presStyleCnt="0"/>
      <dgm:spPr/>
    </dgm:pt>
    <dgm:pt modelId="{F97F37D0-71DE-4D30-B3A0-E90B7A37522E}" type="pres">
      <dgm:prSet presAssocID="{41004D94-1215-4C3E-835F-6F1411C0A697}" presName="circle3" presStyleLbl="node1" presStyleIdx="2" presStyleCnt="3" custScaleX="161194"/>
      <dgm:spPr/>
      <dgm:t>
        <a:bodyPr/>
        <a:lstStyle/>
        <a:p>
          <a:endParaRPr lang="fr-FR"/>
        </a:p>
      </dgm:t>
    </dgm:pt>
    <dgm:pt modelId="{6DB49424-0B1E-43B5-95E4-5D678F0B29AB}" type="pres">
      <dgm:prSet presAssocID="{41004D94-1215-4C3E-835F-6F1411C0A697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87CBD82-4B4C-498C-A371-F72D27B929AC}" srcId="{41004D94-1215-4C3E-835F-6F1411C0A697}" destId="{B6B2E815-08D4-4FD8-8816-1479E27984B5}" srcOrd="1" destOrd="0" parTransId="{65C2894B-45A2-4016-A614-EFAC158536D8}" sibTransId="{5F7FCE51-C5FC-49BC-BA79-9B9EB210DB7C}"/>
    <dgm:cxn modelId="{2FD43EB9-9355-42AE-B5F8-35BD61268DB5}" srcId="{41004D94-1215-4C3E-835F-6F1411C0A697}" destId="{3A9D7643-ABD8-4F13-9EA5-57366AE1BA69}" srcOrd="2" destOrd="0" parTransId="{717BB0CD-67B6-4A5D-9D21-7E34BBDBF31A}" sibTransId="{BAB69B1C-5718-44B7-8D79-23E1DF523B7B}"/>
    <dgm:cxn modelId="{A75F2114-5222-47C9-9086-2380E9035B44}" type="presOf" srcId="{B6B2E815-08D4-4FD8-8816-1479E27984B5}" destId="{0CA607B7-47A8-48A1-AA51-EE4A94E40C9F}" srcOrd="0" destOrd="0" presId="urn:microsoft.com/office/officeart/2005/8/layout/venn2"/>
    <dgm:cxn modelId="{20B09891-587D-47AB-A718-2B0154024BDF}" type="presOf" srcId="{41004D94-1215-4C3E-835F-6F1411C0A697}" destId="{0D617EC3-9CC0-4C1F-900F-7109EB86E275}" srcOrd="0" destOrd="0" presId="urn:microsoft.com/office/officeart/2005/8/layout/venn2"/>
    <dgm:cxn modelId="{047CE5AC-8277-4B3D-891E-E66D715950E3}" type="presOf" srcId="{3A9D7643-ABD8-4F13-9EA5-57366AE1BA69}" destId="{F97F37D0-71DE-4D30-B3A0-E90B7A37522E}" srcOrd="0" destOrd="0" presId="urn:microsoft.com/office/officeart/2005/8/layout/venn2"/>
    <dgm:cxn modelId="{D00289F9-8889-4E2F-904B-DADEA5AB7DDE}" type="presOf" srcId="{B6B2E815-08D4-4FD8-8816-1479E27984B5}" destId="{2B7545C7-20B4-421F-8A6E-D053FDEBEE88}" srcOrd="1" destOrd="0" presId="urn:microsoft.com/office/officeart/2005/8/layout/venn2"/>
    <dgm:cxn modelId="{D7FBC7D2-7349-4AD5-A7FB-8FA11A91ACD8}" type="presOf" srcId="{989DEF1E-A5E1-491B-8DCE-BAD544836E69}" destId="{8B1C3C3F-710C-4C92-A9CC-2021C4961733}" srcOrd="0" destOrd="0" presId="urn:microsoft.com/office/officeart/2005/8/layout/venn2"/>
    <dgm:cxn modelId="{9204C23A-0581-4ED4-AAFB-A3FBB75F12E3}" type="presOf" srcId="{989DEF1E-A5E1-491B-8DCE-BAD544836E69}" destId="{2C8243BB-FD52-4C56-98CB-DB5674AF52F1}" srcOrd="1" destOrd="0" presId="urn:microsoft.com/office/officeart/2005/8/layout/venn2"/>
    <dgm:cxn modelId="{FF9274BC-AB0B-469D-8B60-86ED6DC07D5A}" type="presOf" srcId="{3A9D7643-ABD8-4F13-9EA5-57366AE1BA69}" destId="{6DB49424-0B1E-43B5-95E4-5D678F0B29AB}" srcOrd="1" destOrd="0" presId="urn:microsoft.com/office/officeart/2005/8/layout/venn2"/>
    <dgm:cxn modelId="{712D003D-2195-4580-8E1D-E615461C0DF4}" srcId="{41004D94-1215-4C3E-835F-6F1411C0A697}" destId="{989DEF1E-A5E1-491B-8DCE-BAD544836E69}" srcOrd="0" destOrd="0" parTransId="{6AA275F9-AE24-40EE-82C8-445126EC5ADD}" sibTransId="{C3C4581B-E986-4B23-BEEF-03EAD96527B9}"/>
    <dgm:cxn modelId="{A7D2D90E-520B-4985-AA6F-B46CC727302A}" type="presParOf" srcId="{0D617EC3-9CC0-4C1F-900F-7109EB86E275}" destId="{09676F55-2D82-456A-8684-8F4854AF7A51}" srcOrd="0" destOrd="0" presId="urn:microsoft.com/office/officeart/2005/8/layout/venn2"/>
    <dgm:cxn modelId="{70078641-2279-460E-922A-01A4D4D5511A}" type="presParOf" srcId="{09676F55-2D82-456A-8684-8F4854AF7A51}" destId="{8B1C3C3F-710C-4C92-A9CC-2021C4961733}" srcOrd="0" destOrd="0" presId="urn:microsoft.com/office/officeart/2005/8/layout/venn2"/>
    <dgm:cxn modelId="{60134170-78BB-4AFF-9E0D-BCE84292385F}" type="presParOf" srcId="{09676F55-2D82-456A-8684-8F4854AF7A51}" destId="{2C8243BB-FD52-4C56-98CB-DB5674AF52F1}" srcOrd="1" destOrd="0" presId="urn:microsoft.com/office/officeart/2005/8/layout/venn2"/>
    <dgm:cxn modelId="{C80A480A-9F5A-4089-9494-E8C9C0211107}" type="presParOf" srcId="{0D617EC3-9CC0-4C1F-900F-7109EB86E275}" destId="{822794C8-1A0E-4DEE-AF2E-B416936DF855}" srcOrd="1" destOrd="0" presId="urn:microsoft.com/office/officeart/2005/8/layout/venn2"/>
    <dgm:cxn modelId="{C874899A-DA18-490E-9D81-F1F0538F73CA}" type="presParOf" srcId="{822794C8-1A0E-4DEE-AF2E-B416936DF855}" destId="{0CA607B7-47A8-48A1-AA51-EE4A94E40C9F}" srcOrd="0" destOrd="0" presId="urn:microsoft.com/office/officeart/2005/8/layout/venn2"/>
    <dgm:cxn modelId="{0ED9A295-0198-4435-AA46-1571A8F07DCE}" type="presParOf" srcId="{822794C8-1A0E-4DEE-AF2E-B416936DF855}" destId="{2B7545C7-20B4-421F-8A6E-D053FDEBEE88}" srcOrd="1" destOrd="0" presId="urn:microsoft.com/office/officeart/2005/8/layout/venn2"/>
    <dgm:cxn modelId="{4CF14A59-ECD0-4E02-9AE4-15B09ACCB65C}" type="presParOf" srcId="{0D617EC3-9CC0-4C1F-900F-7109EB86E275}" destId="{125FD4C4-B0F5-4869-BD7F-3F637DA3C588}" srcOrd="2" destOrd="0" presId="urn:microsoft.com/office/officeart/2005/8/layout/venn2"/>
    <dgm:cxn modelId="{8A564DA1-0754-451F-BC72-CA06E66D9630}" type="presParOf" srcId="{125FD4C4-B0F5-4869-BD7F-3F637DA3C588}" destId="{F97F37D0-71DE-4D30-B3A0-E90B7A37522E}" srcOrd="0" destOrd="0" presId="urn:microsoft.com/office/officeart/2005/8/layout/venn2"/>
    <dgm:cxn modelId="{CC94526C-7F9C-4F66-BEB2-2A7D11472BB4}" type="presParOf" srcId="{125FD4C4-B0F5-4869-BD7F-3F637DA3C588}" destId="{6DB49424-0B1E-43B5-95E4-5D678F0B29AB}" srcOrd="1" destOrd="0" presId="urn:microsoft.com/office/officeart/2005/8/layout/ven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84231-39DD-43F5-9F20-A898D7B44444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81F3E-E86B-40C8-A034-984AE3175B0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9528-2563-465E-9B97-E5664962DEF2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EE44A-6759-4D43-8AF0-D4A2C0DC44C9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161FB-C38A-4559-BF5F-F4D3C7FB37D0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24BD2-78E9-4585-B85F-80D608A586E5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ABB7E-DD85-4505-853F-1A4C5566AA73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2BA6A-6990-419D-9218-03F85FE3BDA8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4894F-E25A-425A-8A7E-636D5FDFF789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9205B-AC41-4F1C-A6FB-AF2F599D8CC4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54C42-EC2F-41C0-AB8C-826923C069B3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BD6A1-6BCF-490A-9E67-9E032734C561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61A8-FA83-43DA-9F4B-46FAB2F9C388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47897-6D37-4CD7-B9D3-023C5C61C5EC}" type="datetime1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47F72-C15B-4AA9-8866-544FA59DD4B2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9001156" cy="2357430"/>
          </a:xfrm>
        </p:spPr>
        <p:txBody>
          <a:bodyPr>
            <a:normAutofit/>
          </a:bodyPr>
          <a:lstStyle/>
          <a:p>
            <a:pPr algn="ctr"/>
            <a:r>
              <a:rPr lang="fr-FR" sz="3200" dirty="0" smtClean="0">
                <a:latin typeface="Arial" pitchFamily="34" charset="0"/>
                <a:cs typeface="Arial" pitchFamily="34" charset="0"/>
              </a:rPr>
              <a:t>Université Saad DahlEb  – Blida 1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FACULTE DE MEDECINE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fr-FR" sz="3200" dirty="0" smtClean="0">
                <a:latin typeface="Arial" pitchFamily="34" charset="0"/>
                <a:cs typeface="Arial" pitchFamily="34" charset="0"/>
              </a:rPr>
            </a:br>
            <a:r>
              <a:rPr lang="fr-FR" sz="3200" dirty="0" smtClean="0">
                <a:latin typeface="Arial" pitchFamily="34" charset="0"/>
                <a:cs typeface="Arial" pitchFamily="34" charset="0"/>
              </a:rPr>
              <a:t>Physiopathologie </a:t>
            </a:r>
            <a:br>
              <a:rPr lang="fr-FR" sz="3200" dirty="0" smtClean="0">
                <a:latin typeface="Arial" pitchFamily="34" charset="0"/>
                <a:cs typeface="Arial" pitchFamily="34" charset="0"/>
              </a:rPr>
            </a:br>
            <a:r>
              <a:rPr lang="fr-FR" sz="2800" dirty="0" smtClean="0">
                <a:latin typeface="Arial" pitchFamily="34" charset="0"/>
                <a:cs typeface="Arial" pitchFamily="34" charset="0"/>
              </a:rPr>
              <a:t>ANNEE UNIVERSITAIRE 2019-2020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28596" y="2571744"/>
            <a:ext cx="8286808" cy="3672408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PHYSIOPATHOLOGIE DE L’INSUFFISANCE RENALE AIGUE</a:t>
            </a:r>
            <a:endParaRPr lang="fr-FR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 ACUTE KIDNEY INJURY »</a:t>
            </a:r>
          </a:p>
          <a:p>
            <a:pPr algn="ctr"/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 S. BOUDERRA</a:t>
            </a:r>
            <a:endParaRPr lang="fr-FR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Service de Réanimation </a:t>
            </a:r>
          </a:p>
          <a:p>
            <a:pPr algn="ctr"/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EPH Sidi-Ghiles (Tipaza)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 3" descr="logo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14282" y="928670"/>
            <a:ext cx="1428760" cy="142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001056" cy="1000132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Classification de RIFLE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Espace réservé du contenu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850112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4786314" y="6143644"/>
            <a:ext cx="3028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Bellomo. Crit care 2004.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8104414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Classification AKIN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Espace réservé du contenu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857256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5929322" y="6143644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/>
              <a:t>Mehta. Crit Care 2007</a:t>
            </a:r>
          </a:p>
          <a:p>
            <a:r>
              <a:rPr lang="fr-FR" sz="1400" b="1" dirty="0" smtClean="0"/>
              <a:t>Bellomo. Crit care 2004.</a:t>
            </a:r>
            <a:endParaRPr lang="fr-F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14290"/>
            <a:ext cx="8929718" cy="1285884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KDIGO </a:t>
            </a:r>
            <a:b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Kidney Disease Improving  Global Outcomes)</a:t>
            </a:r>
            <a:r>
              <a:rPr lang="fr-F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36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214422"/>
            <a:ext cx="8643998" cy="521497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défaillance rénale aigue est définie par:</a:t>
            </a:r>
          </a:p>
          <a:p>
            <a:pPr marL="457200" indent="-457200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Augmentation de la créat. Plasmatique </a:t>
            </a:r>
          </a:p>
          <a:p>
            <a:pPr marL="457200" indent="-457200"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≥ 26.5 µmol/l en 48 h </a:t>
            </a:r>
          </a:p>
          <a:p>
            <a:pPr marL="457200" indent="-457200">
              <a:buNone/>
            </a:pPr>
            <a:r>
              <a:rPr lang="fr-FR" dirty="0" smtClean="0"/>
              <a:t>2.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Augmentation de la créat. Plasmatique </a:t>
            </a:r>
          </a:p>
          <a:p>
            <a:pPr marL="457200" indent="-457200">
              <a:buNone/>
            </a:pPr>
            <a:r>
              <a:rPr lang="fr-FR" dirty="0" smtClean="0"/>
              <a:t>    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≥ 1.5 valeur de base de (J-7)</a:t>
            </a:r>
          </a:p>
          <a:p>
            <a:pPr marL="457200" indent="-457200">
              <a:buNone/>
            </a:pPr>
            <a:r>
              <a:rPr lang="fr-FR" dirty="0" smtClean="0"/>
              <a:t>3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Diurèse </a:t>
            </a:r>
          </a:p>
          <a:p>
            <a:pPr marL="457200" indent="-457200">
              <a:buNone/>
            </a:pPr>
            <a:r>
              <a:rPr lang="fr-FR" dirty="0" smtClean="0"/>
              <a:t>    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 0.5 ml/Kg/h en 6 h</a:t>
            </a:r>
          </a:p>
          <a:p>
            <a:pPr marL="457200" indent="-457200">
              <a:buNone/>
            </a:pPr>
            <a:endParaRPr lang="fr-F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faut utiliser les critères KDIGO pour définir une </a:t>
            </a:r>
          </a:p>
          <a:p>
            <a:pPr marL="457200" indent="-457200" algn="ctr"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IRA par la présence d’au moins 1 des 3 critères diagnostiques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Classification KDIGO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214283" y="2500306"/>
          <a:ext cx="8715436" cy="3429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302"/>
                <a:gridCol w="4247860"/>
                <a:gridCol w="3149274"/>
              </a:tblGrid>
              <a:tr h="457621"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Stade</a:t>
                      </a:r>
                      <a:endParaRPr lang="fr-F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Créatinine plasmatique</a:t>
                      </a:r>
                      <a:endParaRPr lang="fr-F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Diurèse</a:t>
                      </a:r>
                      <a:endParaRPr lang="fr-F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865092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Valeur de base X 1.5 – 1.9</a:t>
                      </a:r>
                    </a:p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 ↑ de ≥ 26.5 µmol/l en 48 h</a:t>
                      </a:r>
                      <a:endParaRPr lang="fr-F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0.5 ml/ Kg/h sur </a:t>
                      </a:r>
                    </a:p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6 – 12 h</a:t>
                      </a:r>
                      <a:endParaRPr lang="fr-F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865092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Valeur de base X  2.0 – 2.9</a:t>
                      </a:r>
                      <a:endParaRPr lang="fr-F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0.5 ml/Kg/h sur </a:t>
                      </a:r>
                    </a:p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 h</a:t>
                      </a:r>
                      <a:endParaRPr lang="fr-F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241219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Valeur de base X 3.0</a:t>
                      </a:r>
                    </a:p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↑ créat ≥ 353.6 µmol/l ou EER</a:t>
                      </a:r>
                      <a:endParaRPr lang="fr-F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0.3 ml/Kg/h sur </a:t>
                      </a:r>
                    </a:p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 h</a:t>
                      </a:r>
                    </a:p>
                    <a:p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 anurie sur ≥ 12 h</a:t>
                      </a:r>
                      <a:endParaRPr lang="fr-F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357158" y="1214422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sévérité de la défaillance est évaluée suivant</a:t>
            </a:r>
          </a:p>
          <a:p>
            <a:pPr>
              <a:buNone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tableau suivant:</a:t>
            </a:r>
          </a:p>
        </p:txBody>
      </p:sp>
      <p:sp>
        <p:nvSpPr>
          <p:cNvPr id="7" name="Rectangle 6"/>
          <p:cNvSpPr/>
          <p:nvPr/>
        </p:nvSpPr>
        <p:spPr>
          <a:xfrm>
            <a:off x="7715272" y="6000768"/>
            <a:ext cx="12105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KDIGO 2012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11430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 IRA s’oppose à l’ insuffisance rénale chronique (IRC)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571612"/>
            <a:ext cx="8286808" cy="48737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progressive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irréversible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 débit de filtration glomérulaire</a:t>
            </a:r>
          </a:p>
          <a:p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pratique: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baisse de la clairance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créatinine,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élévation de la créatininémie</a:t>
            </a:r>
          </a:p>
          <a:p>
            <a:endParaRPr lang="fr-FR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Peut aboutir à l’insuffisance rénale terminale nécessitant le recours à l’épuration extrarénale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Épidémiologie de l’IRA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6436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Incidence:</a:t>
            </a:r>
          </a:p>
          <a:p>
            <a:pPr lvl="2"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1% des admissions hospitalières</a:t>
            </a:r>
          </a:p>
          <a:p>
            <a:pPr lvl="2"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à 15% après chirurgie « à risque »: (cardiaque, aorte)</a:t>
            </a:r>
          </a:p>
          <a:p>
            <a:pPr lvl="2"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augmente avec l’ âge et la poly-médication</a:t>
            </a:r>
          </a:p>
          <a:p>
            <a:pPr lvl="2"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50 % seraient iatrogènes</a:t>
            </a:r>
          </a:p>
          <a:p>
            <a:pPr lvl="2"/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Gravissime:</a:t>
            </a:r>
          </a:p>
          <a:p>
            <a:pPr lvl="2"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50 % de mortalité</a:t>
            </a:r>
          </a:p>
          <a:p>
            <a:pPr lvl="1">
              <a:buNone/>
            </a:pP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Épuration extrarénale nécessaire dans 30% des cas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Facteurs de risques de l’IRA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16</a:t>
            </a:fld>
            <a:endParaRPr lang="fr-FR" dirty="0"/>
          </a:p>
        </p:txBody>
      </p:sp>
      <p:pic>
        <p:nvPicPr>
          <p:cNvPr id="5" name="Espace réservé du contenu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857232"/>
            <a:ext cx="871543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Hémodynamique et rein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1643050"/>
            <a:ext cx="5392669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14282" y="857232"/>
            <a:ext cx="46434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rein reçoit 20% débit </a:t>
            </a:r>
          </a:p>
          <a:p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cardiaque.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Demande métabolique élevée: </a:t>
            </a:r>
          </a:p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assure filtration + réabsorption sodée.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6143644"/>
            <a:ext cx="53976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</a:rPr>
              <a:t>Important gradient cortico-médullaire:</a:t>
            </a:r>
            <a:endParaRPr lang="fr-FR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0"/>
            <a:ext cx="8185056" cy="11430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Fonctions physiologiques du rein</a:t>
            </a:r>
            <a:endParaRPr lang="fr-F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14422"/>
            <a:ext cx="8501122" cy="52864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Élimination des déchets azotés: 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urée, créatinine, acide urique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du bilan hydroélectrolytique et acidobasique: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sodium, potassium, phosphore, ions 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de la tension artérielle: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cf. système rénine angiotensine aldostérone</a:t>
            </a:r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Sécrétions endocrines: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vitamine D, érythropoïétine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 rénale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92922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Trois conditions sont nécessaires à la formation de l’urine: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aval des reins: des voies excrétrices libres (absence d’obstacle);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amont des reins: des conditions circulatoires normales, c’est-à-dire: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volémie et un flux sanguin rénal normaux</a:t>
            </a:r>
            <a:r>
              <a:rPr lang="fr-FR" dirty="0" smtClean="0"/>
              <a:t>;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pression de perfusion rénale normale;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niveau des reins eux-mêmes: d’être anatomiquement normaux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3978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928670"/>
            <a:ext cx="8358246" cy="57150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– Introduction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- Définition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- Classification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- Principales types d’IRA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- Mécanisme physiopathologique de l’IRA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Fonctionnelle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Obstructive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ORGANIQUE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 - Evaluation de la fonction rénale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 - Tableau clinique de l’IRA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VIII - Biologie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IX – Evolution- Pronostic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5" name="Image 4" descr="http://www.insuffisance-renal.com/image/renale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5715008" y="500042"/>
            <a:ext cx="292895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501122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néphron: unité de filtration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nephr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412776"/>
            <a:ext cx="8319868" cy="4896544"/>
          </a:xfrm>
          <a:noFill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Physiologie rénale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Espace réservé du contenu 4"/>
          <p:cNvPicPr>
            <a:picLocks noGrp="1"/>
          </p:cNvPicPr>
          <p:nvPr>
            <p:ph idx="1"/>
          </p:nvPr>
        </p:nvPicPr>
        <p:blipFill>
          <a:blip r:embed="rId2" cstate="print">
            <a:lum bright="-8000" contrast="30000"/>
          </a:blip>
          <a:srcRect/>
          <a:stretch>
            <a:fillRect/>
          </a:stretch>
        </p:blipFill>
        <p:spPr bwMode="auto">
          <a:xfrm>
            <a:off x="214282" y="1412776"/>
            <a:ext cx="8572560" cy="4730868"/>
          </a:xfrm>
          <a:prstGeom prst="rect">
            <a:avLst/>
          </a:prstGeom>
          <a:noFill/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créatinine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142984"/>
            <a:ext cx="8501122" cy="50720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Déchet endogène issu du catabolisme musculaire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Valeur normale: 60 à 115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µ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mol/l chez 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homme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autant plus basse que la masse musculaire est faible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autant plus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lev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 que la masse musculaire est forte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clairance de la créatinine (Cl creat) est un bon reflet du DFG car: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créatinine est totalement filtrée par le glomérule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elle n’est pas réabsorbée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elle est très peu secrétée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lnSpc>
                <a:spcPct val="90000"/>
              </a:lnSpc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Principaux types d’IRA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85860"/>
            <a:ext cx="8229600" cy="5000660"/>
          </a:xfrm>
        </p:spPr>
        <p:txBody>
          <a:bodyPr/>
          <a:lstStyle/>
          <a:p>
            <a:pPr>
              <a:buNone/>
            </a:pPr>
            <a:r>
              <a:rPr lang="fr-FR" b="1" dirty="0" smtClean="0"/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trois mécanismes de l’IRA: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L’atteinte responsable d’une IRA siège à l’un des trois niveaux définis ci-dessus: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post-rénale, ou obstructive;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prérénale, ou fonctionnelle;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rénale proprement dite, ou organique</a:t>
            </a:r>
            <a:r>
              <a:rPr lang="fr-FR" b="1" dirty="0" smtClean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leur association étant possible, sous la forme d’une IRA mixte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écanisme impliqué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071546"/>
            <a:ext cx="8358246" cy="4873752"/>
          </a:xfrm>
        </p:spPr>
        <p:txBody>
          <a:bodyPr/>
          <a:lstStyle/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5" name="Rectangle avec flèche vers le bas 4"/>
          <p:cNvSpPr/>
          <p:nvPr/>
        </p:nvSpPr>
        <p:spPr>
          <a:xfrm>
            <a:off x="2714612" y="1285860"/>
            <a:ext cx="3214710" cy="1857388"/>
          </a:xfrm>
          <a:prstGeom prst="downArrowCallou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IRA </a:t>
            </a:r>
          </a:p>
          <a:p>
            <a:pPr algn="ctr"/>
            <a:r>
              <a:rPr lang="en-US" sz="2400" b="1" dirty="0" smtClean="0"/>
              <a:t>Fonctionnelle</a:t>
            </a:r>
          </a:p>
          <a:p>
            <a:pPr algn="ctr"/>
            <a:r>
              <a:rPr lang="en-US" sz="2400" b="1" dirty="0" smtClean="0"/>
              <a:t>70 %</a:t>
            </a:r>
            <a:endParaRPr lang="fr-FR" sz="2400" b="1" dirty="0"/>
          </a:p>
        </p:txBody>
      </p:sp>
      <p:sp>
        <p:nvSpPr>
          <p:cNvPr id="6" name="Arrondir un rectangle avec un coin diagonal 5"/>
          <p:cNvSpPr/>
          <p:nvPr/>
        </p:nvSpPr>
        <p:spPr>
          <a:xfrm>
            <a:off x="3214678" y="3571876"/>
            <a:ext cx="2428892" cy="1214446"/>
          </a:xfrm>
          <a:prstGeom prst="round2DiagRect">
            <a:avLst/>
          </a:prstGeom>
          <a:solidFill>
            <a:srgbClr val="C0000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IRA</a:t>
            </a:r>
            <a:endParaRPr lang="fr-FR" sz="2800" b="1" dirty="0"/>
          </a:p>
        </p:txBody>
      </p:sp>
      <p:sp>
        <p:nvSpPr>
          <p:cNvPr id="7" name="Rectangle avec flèche vers la droite 6"/>
          <p:cNvSpPr/>
          <p:nvPr/>
        </p:nvSpPr>
        <p:spPr>
          <a:xfrm>
            <a:off x="357158" y="3714752"/>
            <a:ext cx="2500330" cy="1000132"/>
          </a:xfrm>
          <a:prstGeom prst="rightArrowCallo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</a:t>
            </a:r>
          </a:p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Obstructive</a:t>
            </a:r>
          </a:p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10 %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avec flèche vers la gauche 7"/>
          <p:cNvSpPr/>
          <p:nvPr/>
        </p:nvSpPr>
        <p:spPr>
          <a:xfrm>
            <a:off x="5857884" y="3500438"/>
            <a:ext cx="2714644" cy="1143008"/>
          </a:xfrm>
          <a:prstGeom prst="leftArrowCallout">
            <a:avLst/>
          </a:prstGeom>
          <a:solidFill>
            <a:srgbClr val="C0000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IRA</a:t>
            </a:r>
          </a:p>
          <a:p>
            <a:pPr algn="ctr"/>
            <a:r>
              <a:rPr lang="en-US" sz="2000" b="1" dirty="0" smtClean="0"/>
              <a:t>Organique</a:t>
            </a:r>
          </a:p>
          <a:p>
            <a:pPr algn="ctr"/>
            <a:r>
              <a:rPr lang="en-US" sz="2000" b="1" dirty="0" smtClean="0"/>
              <a:t>20 %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Physiopathologie de l’IRA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les_reins_et_la_vessi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472" y="1214422"/>
            <a:ext cx="4029038" cy="4873625"/>
          </a:xfrm>
          <a:noFill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25</a:t>
            </a:fld>
            <a:endParaRPr lang="fr-FR" dirty="0"/>
          </a:p>
        </p:txBody>
      </p:sp>
      <p:pic>
        <p:nvPicPr>
          <p:cNvPr id="5" name="Picture 4" descr="450px-PhysiologieGlom%C3%A9rulai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04048" y="2060848"/>
            <a:ext cx="330835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01122" cy="11430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L’insuffisance rénale aigue fonctionnelle</a:t>
            </a:r>
            <a:endParaRPr lang="fr-FR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500174"/>
            <a:ext cx="8033546" cy="48737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du flux sanguin rénal</a:t>
            </a:r>
          </a:p>
          <a:p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parenchyme rénal est intact</a:t>
            </a:r>
          </a:p>
          <a:p>
            <a:pPr>
              <a:buNone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Habituellement réversible</a:t>
            </a:r>
          </a:p>
          <a:p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Peut aboutir à l’IRA organique si se prolonge</a:t>
            </a:r>
          </a:p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501122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Causes d’IRA fonctionnelle (1)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142984"/>
            <a:ext cx="8358246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des volumes intra-vasculaires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Hémorragie aigue </a:t>
            </a:r>
          </a:p>
          <a:p>
            <a:pPr lvl="1"/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Pertes hydro-sodées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cutanées, digestives, rénales</a:t>
            </a:r>
          </a:p>
          <a:p>
            <a:pPr lvl="1"/>
            <a:endParaRPr lang="fr-F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Séquestration dans un troisième secteur</a:t>
            </a:r>
          </a:p>
          <a:p>
            <a:pPr lvl="2"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Pancréatite aigue</a:t>
            </a:r>
          </a:p>
          <a:p>
            <a:pPr lvl="2"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Cirrhose décompensée</a:t>
            </a:r>
          </a:p>
          <a:p>
            <a:pPr lvl="2"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Syndrome néphrotique</a:t>
            </a:r>
          </a:p>
          <a:p>
            <a:pPr lvl="2"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iléus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501122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Causes d’IRA fonctionnelle (2)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8104984" cy="4873752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des performances cardiaques:</a:t>
            </a:r>
          </a:p>
          <a:p>
            <a:pPr lvl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Insuffisance cardiaque</a:t>
            </a:r>
          </a:p>
          <a:p>
            <a:pPr lvl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Embolie pulmonaire</a:t>
            </a:r>
          </a:p>
          <a:p>
            <a:pPr lvl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Tamponnade</a:t>
            </a:r>
          </a:p>
          <a:p>
            <a:pPr lvl="2">
              <a:defRPr/>
            </a:pPr>
            <a:endParaRPr lang="fr-FR" sz="2000" dirty="0" smtClean="0"/>
          </a:p>
          <a:p>
            <a:pPr marL="342900" lvl="2" indent="-342900">
              <a:buFont typeface="Wingdings" pitchFamily="2" charset="2"/>
              <a:buChar char="Ø"/>
              <a:defRPr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« hémodynamiques »</a:t>
            </a:r>
          </a:p>
          <a:p>
            <a:pPr marL="800100" lvl="3" indent="-342900">
              <a:buFont typeface="Wingdings" pitchFamily="2" charset="2"/>
              <a:buChar char="§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AINS</a:t>
            </a:r>
          </a:p>
          <a:p>
            <a:pPr marL="800100" lvl="3" indent="-342900">
              <a:buFont typeface="Wingdings" pitchFamily="2" charset="2"/>
              <a:buChar char="§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358246" cy="11430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Tableau clinique des IRA fonctionnelles</a:t>
            </a:r>
            <a:endParaRPr lang="fr-FR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  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Signes cliniques de la déshydratation:</a:t>
            </a:r>
          </a:p>
          <a:p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soif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hypotension artérielle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tachycardie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perte de poids</a:t>
            </a:r>
          </a:p>
          <a:p>
            <a:pPr lvl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29</a:t>
            </a:fld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215074" y="2643182"/>
            <a:ext cx="2286016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0"/>
            <a:ext cx="8286808" cy="1143000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INSUFFISANCE RENALE AIGUE</a:t>
            </a:r>
            <a:b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(IRA)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285860"/>
            <a:ext cx="8572560" cy="53578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brutale (qq h. à qq J) de la filtration glomérulaire (FG)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élévation de la créatinine</a:t>
            </a:r>
          </a:p>
          <a:p>
            <a:pPr>
              <a:lnSpc>
                <a:spcPct val="80000"/>
              </a:lnSpc>
              <a:buNone/>
            </a:pP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à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de la perfusion rénale (IRA pré-rénale ou </a:t>
            </a:r>
          </a:p>
          <a:p>
            <a:pPr>
              <a:lnSpc>
                <a:spcPct val="80000"/>
              </a:lnSpc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fonctionnelle)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lésion du parenchyme rénale (IRA organique)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Obstacle sur les voies urinaire (IRA post-rénale ou</a:t>
            </a:r>
          </a:p>
          <a:p>
            <a:pPr>
              <a:lnSpc>
                <a:spcPct val="80000"/>
              </a:lnSpc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obstructive)</a:t>
            </a:r>
          </a:p>
          <a:p>
            <a:pPr>
              <a:lnSpc>
                <a:spcPct val="80000"/>
              </a:lnSpc>
              <a:buNone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En générale réversible mais séquelles possibles</a:t>
            </a:r>
          </a:p>
          <a:p>
            <a:pPr>
              <a:lnSpc>
                <a:spcPct val="80000"/>
              </a:lnSpc>
              <a:buNone/>
            </a:pP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impose</a:t>
            </a: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apprécier sa gravité </a:t>
            </a:r>
          </a:p>
          <a:p>
            <a:pPr>
              <a:lnSpc>
                <a:spcPct val="80000"/>
              </a:lnSpc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                recherche une étiologie</a:t>
            </a:r>
          </a:p>
          <a:p>
            <a:pPr>
              <a:lnSpc>
                <a:spcPct val="80000"/>
              </a:lnSpc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    traitement symptomatique et étiologique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01122" cy="1011222"/>
          </a:xfrm>
        </p:spPr>
        <p:txBody>
          <a:bodyPr/>
          <a:lstStyle/>
          <a:p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L’insuffisance rénale aigue obstructive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428736"/>
            <a:ext cx="7929618" cy="48737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Obstacle sur la voie excrétrice</a:t>
            </a:r>
          </a:p>
          <a:p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cas d’obstacle « haut », l’IRA n’apparaît que si l’obstacle est bilatéral ou sur rein unique</a:t>
            </a:r>
          </a:p>
          <a:p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cas d’obstacle « bas », il existe le plus souvent un globe vésical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0"/>
            <a:ext cx="8572560" cy="11430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L’insuffisance rénale aigue obstructive</a:t>
            </a:r>
            <a:endParaRPr lang="fr-F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les_reins_et_la_vessi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21029" y="1600200"/>
            <a:ext cx="2901941" cy="4525963"/>
          </a:xfrm>
          <a:noFill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71472" y="2000240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Obstacle haut</a:t>
            </a:r>
            <a:endParaRPr lang="fr-FR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2910" y="5143512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Obstacle bas</a:t>
            </a:r>
            <a:endParaRPr lang="fr-FR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501122" cy="11430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Principales causes d’IRA obstructive</a:t>
            </a:r>
            <a:endParaRPr lang="fr-F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357298"/>
            <a:ext cx="8472518" cy="51435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Lithiases urinaires sur rein unique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(sujet jeune)</a:t>
            </a:r>
          </a:p>
          <a:p>
            <a:endParaRPr lang="fr-F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Pathologie tumorale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(</a:t>
            </a:r>
            <a:r>
              <a:rPr lang="fr-F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sujet âgé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Adénome, cancer de la prostate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Tumeur de vessie</a:t>
            </a:r>
          </a:p>
          <a:p>
            <a:pPr lvl="2"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Cancer du rectum, utérus, ovaire envahissant les voies excrétrices</a:t>
            </a:r>
          </a:p>
          <a:p>
            <a:endParaRPr lang="fr-F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Pathologie inflammatoire: fibrose rétro-péritonéale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429684" cy="11430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Tableau clinique des IRA obstructives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1500174"/>
            <a:ext cx="8001056" cy="48737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Hématurie, douleur lombaire en cas de lithiase</a:t>
            </a:r>
          </a:p>
          <a:p>
            <a:pPr>
              <a:lnSpc>
                <a:spcPct val="90000"/>
              </a:lnSpc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Dysurie, pollakiurie, en cas de pathologie prostatique</a:t>
            </a:r>
          </a:p>
          <a:p>
            <a:pPr>
              <a:lnSpc>
                <a:spcPct val="90000"/>
              </a:lnSpc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faut rechercher:</a:t>
            </a:r>
          </a:p>
          <a:p>
            <a:pPr lvl="1">
              <a:lnSpc>
                <a:spcPct val="90000"/>
              </a:lnSpc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globe vésical</a:t>
            </a:r>
          </a:p>
          <a:p>
            <a:pPr lvl="1">
              <a:lnSpc>
                <a:spcPct val="90000"/>
              </a:lnSpc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blindage pelvien au toucher vaginal ou rectal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501122" cy="11430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Diagnostic de certitude de l’IRA obstructive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500034" y="1714488"/>
            <a:ext cx="8215370" cy="48737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L’échographie rénale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 en évidence une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dilatation des cavités rénales</a:t>
            </a:r>
          </a:p>
          <a:p>
            <a:pPr lvl="1"/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Recherche la cause le l’IRA (lithiase, tumeur)</a:t>
            </a:r>
          </a:p>
          <a:p>
            <a:pPr lvl="1"/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Alternative à l’échographie: uroscanner sans injection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72560" cy="11430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L’insuffisance rénale aigue parenchymateuse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Forme la plus grave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Lésion anatomique des différentes structures du rein (vaisseaux, tubules, interstitium, glomérule)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nécrose tubulaire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 la forme la plus fréquente</a:t>
            </a:r>
          </a:p>
          <a:p>
            <a:endParaRPr lang="fr-FR" sz="2000" dirty="0" smtClean="0"/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35</a:t>
            </a:fld>
            <a:endParaRPr lang="fr-FR" dirty="0"/>
          </a:p>
        </p:txBody>
      </p:sp>
      <p:pic>
        <p:nvPicPr>
          <p:cNvPr id="4" name="Picture 3" descr="450px-PhysiologieGlom%C3%A9rulai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786182" y="4214818"/>
            <a:ext cx="259513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Parenchymateuse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282" y="1285860"/>
            <a:ext cx="8501122" cy="51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29684" cy="11430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Physiopathologie de l’IRA parenchymateuse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nécrose tubulaire: 80% des cas</a:t>
            </a:r>
          </a:p>
          <a:p>
            <a:pPr>
              <a:lnSpc>
                <a:spcPct val="90000"/>
              </a:lnSpc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Ischémie rénale liée à la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baisse prolongée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 flux sanguin rénal</a:t>
            </a:r>
          </a:p>
          <a:p>
            <a:pPr>
              <a:lnSpc>
                <a:spcPct val="90000"/>
              </a:lnSpc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Aboutit à la nécrose des cellules tubulaires</a:t>
            </a:r>
          </a:p>
          <a:p>
            <a:pPr>
              <a:lnSpc>
                <a:spcPct val="90000"/>
              </a:lnSpc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L’anurie accompagne souvent les formes sévères</a:t>
            </a:r>
          </a:p>
          <a:p>
            <a:pPr>
              <a:lnSpc>
                <a:spcPct val="90000"/>
              </a:lnSpc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Après 3 semaines, la fonction rénale récupère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429684" cy="1143000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Causes de nécroses tubulaires aigues 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3578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Toutes causes d’IRA fonctionnelles négligées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None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Ischémiques par choc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Septique, hémorragique, anaphylactique, cardiogénique</a:t>
            </a:r>
            <a:endParaRPr lang="fr-FR" sz="3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lnSpc>
                <a:spcPct val="90000"/>
              </a:lnSpc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Toxicité tubulaire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aminosides, produits de contraste iodés, cisplatine </a:t>
            </a:r>
            <a:r>
              <a:rPr lang="fr-F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  <a:p>
            <a:pPr lvl="2">
              <a:lnSpc>
                <a:spcPct val="90000"/>
              </a:lnSpc>
              <a:buNone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Précipitation intratubulaire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v"/>
            </a:pPr>
            <a:r>
              <a:rPr lang="fr-F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Chaines légères (myélome)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v"/>
            </a:pPr>
            <a:r>
              <a:rPr lang="fr-F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Myoglobine (rhabdomyolyse)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v"/>
            </a:pPr>
            <a:r>
              <a:rPr lang="fr-F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Hémoglobine (hémolyse</a:t>
            </a:r>
            <a:r>
              <a:rPr lang="fr-F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2">
              <a:lnSpc>
                <a:spcPct val="90000"/>
              </a:lnSpc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0"/>
            <a:ext cx="8358246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Concept d'ischemie medullaire</a:t>
            </a:r>
            <a:endParaRPr lang="fr-FR" sz="40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14422"/>
            <a:ext cx="8358246" cy="487375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rein est trés sensible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à l’ischémie en raison de l’organisation de la vascularisation médullaire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Diffusion de l’oxygène de la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branche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desendante vers la branche ascendante avec une diminution progressive du contenu en oxygène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La PO2 tissulaire peut atteindre à l’état physiologique des valeurs critiques de l’ordre de 10 – 20 mmHg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39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92871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Généralités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857232"/>
            <a:ext cx="8390736" cy="54292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sz="2800" b="1" dirty="0" smtClean="0"/>
              <a:t>                 </a:t>
            </a: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Insuffisance Rénale Aigue (IRA)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Désordres métaboliques dont la gravité est liée à la : </a:t>
            </a:r>
          </a:p>
          <a:p>
            <a:pPr>
              <a:buNone/>
            </a:pPr>
            <a:r>
              <a:rPr lang="fr-FR" dirty="0" smtClean="0"/>
              <a:t>		-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rapidité d’installation 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nature organique ou fonctionnelle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cause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Rétention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Azotée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« 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urée, créatinine, acide urique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Déséquilibre acido-basique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acidose métabolique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Troubles hydro-électrolytiques :  HK+, Hph (hCa+)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Anomalies de l’eau et du Na+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Tout déséquilibre possible HIC, HEC, DEC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Troubles hématologiques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Thrombopathies (hémorragies)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Autoregulation du DSR</a:t>
            </a:r>
            <a:endParaRPr lang="fr-FR" sz="40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L’autorégulation d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 débit sanguin renal (DSR) dépend de plusieurs mécanismes: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Théorie myogénique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Médiateurs vasodilatateurs de la famille des prostaglandines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Utilisation des AINS peut priver le rein de ce mécanisme protecteur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Autoregulation du 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DFG</a:t>
            </a:r>
            <a:endParaRPr lang="fr-FR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85860"/>
            <a:ext cx="8286808" cy="4873752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déterminants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FG sont: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DSG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Pression hydrostatique glomérulaire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résultant de l’équilibre des résistances des artérioles afférentes et efférentes du glomérule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Pression oncotique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intracapillaire glomérulaire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Coefficient de filtration </a:t>
            </a:r>
            <a:endParaRPr lang="fr-F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42852"/>
            <a:ext cx="8501122" cy="11430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autres causes d’IRA parenchymateuses sont rares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571612"/>
            <a:ext cx="8301038" cy="500066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Néphrites interstitielles aigues</a:t>
            </a:r>
          </a:p>
          <a:p>
            <a:pPr lvl="1">
              <a:lnSpc>
                <a:spcPct val="90000"/>
              </a:lnSpc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Infectieuses: pyélonéphrite, Hantavirus</a:t>
            </a:r>
          </a:p>
          <a:p>
            <a:pPr lvl="1">
              <a:lnSpc>
                <a:spcPct val="90000"/>
              </a:lnSpc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Allergiques: rifampicine, B lactamine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Néphropathies glomérulaires aigues: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Glomérulonéphrite aigue post infectieuse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Glomérulonéphrite rapidement progressive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Néphropathies vasculaires aigues: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HTA maligne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Emboles de choléstérol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Syndrome hémolytique et urémique</a:t>
            </a:r>
          </a:p>
          <a:p>
            <a:pPr lvl="1">
              <a:lnSpc>
                <a:spcPct val="90000"/>
              </a:lnSpc>
            </a:pP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972452" cy="11430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Tableau clinique des IRA parenchymateuses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L’interrogatoire: prise de médicaments…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HTA maligne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Tableau de choc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Bandelette urinaire: protéinurie, hématurie, leucocyturie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Mécanismes de l’IRA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1000108"/>
            <a:ext cx="857256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7467600" cy="95719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Étiologies de l’IRA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Espace réservé du contenu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857256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Retentissement de l’IRA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528641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Rappel: les 4 fonctions du rein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Élimination de toxine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Homéostasie: régulation du bilan hydroélectrolytique et de l’équilibre acido-basique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 endocrine (érythropoïétine, vitamine D)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de la pression  artérielle</a:t>
            </a: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lnSpc>
                <a:spcPct val="90000"/>
              </a:lnSpc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Ces fonctions sont assurées tant que le DFG est supérieur à 30 ml/min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Rétention azotée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Élévation de la créatinine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Elévation de l’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urée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Élévation de l’acide urique et autres toxines urémiques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501122" cy="1143000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Troubles de l’équilibre acido-basique</a:t>
            </a:r>
            <a:endParaRPr lang="fr-F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643050"/>
            <a:ext cx="8072494" cy="48737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Acidose métabolique 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défaut d’élimination de la charge acide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Expose au risque d’hyperkaliémie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501122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Troubles hydro-électrolytiques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Rétention hydrosodée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Risque d’œdème pulmonaire et HTA maligne</a:t>
            </a:r>
          </a:p>
          <a:p>
            <a:pPr>
              <a:buNone/>
            </a:pP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Hyperkaliémie</a:t>
            </a:r>
          </a:p>
          <a:p>
            <a:pPr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Risque de mort subite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49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Généralités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142984"/>
            <a:ext cx="8429684" cy="550072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syndrome insuffisance rénale aiguë (IRA) désigne un groupe d’états: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♦ dont les causes, les mécanismes et l’expression sont variés;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♦ qui ont en commun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l’interruption brutale du fonctionnement des reins:</a:t>
            </a:r>
          </a:p>
          <a:p>
            <a:pPr>
              <a:buFontTx/>
              <a:buChar char="-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plus souvent oligoanurie 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(diurèse inférieure à 400 ml/24h);</a:t>
            </a:r>
          </a:p>
          <a:p>
            <a:pPr>
              <a:buFontTx/>
              <a:buChar char="-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 rarement anurie 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(cessation totale du débit urinaire); avec: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♦ pour conséquence une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rétention azotée;</a:t>
            </a:r>
          </a:p>
          <a:p>
            <a:pPr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♦ pour témoin une élévation rapide de l’urée sanguine et de la créatininémie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072494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Conséquences hématologiques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Anémie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Trouble de l’hémostase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Déficit immunitaire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001056" cy="1143000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Troubles du métabolisme phosphocalcique et osseux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984248"/>
            <a:ext cx="8286808" cy="408795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Hypocalcémie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(par déficit en vitamine D)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Hyperphosphorémie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(diminution de l’excrétion de phosphore)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Hyperparathyroïdie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(stimulation de la PTH)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143000"/>
          </a:xfrm>
        </p:spPr>
        <p:txBody>
          <a:bodyPr>
            <a:noAutofit/>
          </a:bodyPr>
          <a:lstStyle/>
          <a:p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Manifestations liées à l’accumulation des toxines urémiques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43050"/>
            <a:ext cx="8429684" cy="48737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Digestives:</a:t>
            </a:r>
          </a:p>
          <a:p>
            <a:pPr lvl="2"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nausées, vomissements, gastrite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Neurologiques:</a:t>
            </a:r>
          </a:p>
          <a:p>
            <a:pPr lvl="2"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polynévrites, crampes, encéphalopathies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Altération profonde de l’état général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Définition de la clairance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357298"/>
            <a:ext cx="8429684" cy="487375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clairance rénale d’un corps est représentée par le nombre de ml de plasma que le rein peut débarrasser totalement en une minute de ce corps</a:t>
            </a:r>
          </a:p>
          <a:p>
            <a:pPr>
              <a:lnSpc>
                <a:spcPct val="90000"/>
              </a:lnSpc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calcule par le rapport entre le débit urinaire, par minute, d’un corps et sa concentration dans le plasma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Clairance de la créatinine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214422"/>
            <a:ext cx="8358246" cy="487375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réduction du DFG se traduit donc par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élévation de la créatinine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v"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baisse de la clairance de la créatinine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lnSpc>
                <a:spcPct val="90000"/>
              </a:lnSpc>
              <a:buNone/>
            </a:pPr>
            <a:endParaRPr lang="fr-FR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Valeurs normales: 130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± 20 ml/min (homme)</a:t>
            </a:r>
          </a:p>
          <a:p>
            <a:pPr lvl="4">
              <a:lnSpc>
                <a:spcPct val="90000"/>
              </a:lnSpc>
              <a:buNone/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              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110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± 20 ml/min</a:t>
            </a:r>
            <a:r>
              <a:rPr lang="en-US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(femme)</a:t>
            </a:r>
          </a:p>
          <a:p>
            <a:pPr lvl="4">
              <a:lnSpc>
                <a:spcPct val="90000"/>
              </a:lnSpc>
              <a:buNone/>
            </a:pPr>
            <a:endParaRPr lang="en-US" sz="2800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Elle peut être calcul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 par la formule de Gault et Cockcroft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-142900"/>
            <a:ext cx="8501122" cy="1143000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formule de Gault et Cockcroft</a:t>
            </a:r>
            <a:endParaRPr lang="fr-F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 descr="crockcrof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1071546"/>
            <a:ext cx="8643998" cy="5143536"/>
          </a:xfrm>
          <a:solidFill>
            <a:schemeClr val="bg1"/>
          </a:solidFill>
          <a:ln>
            <a:solidFill>
              <a:schemeClr val="bg2"/>
            </a:solidFill>
          </a:ln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501122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fonctionnelle / IRA organique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285720" y="1600200"/>
          <a:ext cx="8572560" cy="3980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2857520"/>
                <a:gridCol w="2857520"/>
              </a:tblGrid>
              <a:tr h="44900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Paramètres</a:t>
                      </a:r>
                      <a:endParaRPr lang="fr-FR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IRA Fonctionnelle</a:t>
                      </a:r>
                      <a:endParaRPr lang="fr-FR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IRA Organique</a:t>
                      </a:r>
                      <a:endParaRPr lang="fr-FR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51807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U. osm.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500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350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1807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U/P osm.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 1,3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1,1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1807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U/P urée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 10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3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1807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U/P créat.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40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20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18079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U. Na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20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 40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93254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FE Na (U Na / P Na)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&lt; 1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%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&gt; 1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%</a:t>
                      </a:r>
                      <a:endParaRPr lang="fr-FR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Évolution et pronostic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285860"/>
            <a:ext cx="8643998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Complications métaboliques propre à l’IRA:</a:t>
            </a:r>
          </a:p>
          <a:p>
            <a:pPr lvl="2">
              <a:buFont typeface="Wingdings" pitchFamily="2" charset="2"/>
              <a:buChar char="v"/>
            </a:pP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Hyperkaliémie</a:t>
            </a:r>
          </a:p>
          <a:p>
            <a:pPr lvl="2">
              <a:buFont typeface="Wingdings" pitchFamily="2" charset="2"/>
              <a:buChar char="v"/>
            </a:pP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Œdème pulmonaire</a:t>
            </a:r>
          </a:p>
          <a:p>
            <a:pPr lvl="2">
              <a:buFont typeface="Wingdings" pitchFamily="2" charset="2"/>
              <a:buChar char="v"/>
            </a:pP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Encéphalopathie urémique</a:t>
            </a:r>
            <a:endPara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mortalité est le plus souvent liée à ces complications</a:t>
            </a:r>
          </a:p>
          <a:p>
            <a:pPr lvl="2">
              <a:buNone/>
            </a:pP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Évolution et pronostic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85860"/>
            <a:ext cx="8429684" cy="51435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facteurs de pronostic rénal sont:</a:t>
            </a:r>
          </a:p>
          <a:p>
            <a:pPr>
              <a:buFont typeface="Wingdings" pitchFamily="2" charset="2"/>
              <a:buChar char="v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fonction rénale antérieure</a:t>
            </a:r>
          </a:p>
          <a:p>
            <a:pPr>
              <a:buFont typeface="Wingdings" pitchFamily="2" charset="2"/>
              <a:buChar char="v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type d’IRA (les NTA régressent en 3 semaines)</a:t>
            </a:r>
          </a:p>
          <a:p>
            <a:pPr lvl="2"/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facteurs de pronostic vital sont:</a:t>
            </a:r>
          </a:p>
          <a:p>
            <a:pPr>
              <a:buFont typeface="Wingdings" pitchFamily="2" charset="2"/>
              <a:buChar char="v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terrain du patient</a:t>
            </a:r>
          </a:p>
          <a:p>
            <a:pPr>
              <a:buFont typeface="Wingdings" pitchFamily="2" charset="2"/>
              <a:buChar char="v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nombre de défaillances viscérales associées </a:t>
            </a:r>
          </a:p>
          <a:p>
            <a:pPr>
              <a:buFont typeface="Wingdings" pitchFamily="2" charset="2"/>
              <a:buChar char="v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complications secondaires</a:t>
            </a:r>
          </a:p>
          <a:p>
            <a:pPr lvl="2"/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285860"/>
            <a:ext cx="8429684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Mesures indispensables pour éviter l’IRA: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Optimisation du débit cardiaque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Optimisation de la pression artérielle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Maintien précoce d’une volémie efficace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Eviter les médicaments et agents néphrotoxiques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59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14422"/>
            <a:ext cx="8429684" cy="48737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du nombre de néphrons fonctionnels, estimés par la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réduction du débit de filtration glomérulaire (DFG)</a:t>
            </a:r>
          </a:p>
          <a:p>
            <a:pPr>
              <a:buNone/>
            </a:pPr>
            <a:endParaRPr lang="fr-FR" dirty="0" smtClean="0">
              <a:solidFill>
                <a:schemeClr val="accent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Créatinine plasmatique</a:t>
            </a:r>
            <a:r>
              <a:rPr lang="fr-FR" dirty="0" smtClean="0"/>
              <a:t>: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 paramètre biologique utilisé en pratique pour évaluer le DFG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MERCI POUR VOTRE</a:t>
            </a:r>
            <a:b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ATTENTION</a:t>
            </a:r>
            <a:endParaRPr lang="fr-FR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://www.easytextiles.homestead.com/professeu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285992"/>
            <a:ext cx="592935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60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 </a:t>
            </a:r>
            <a:b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Acute Kidney Injury »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Acute Kidney Injury (AKI)</a:t>
            </a:r>
          </a:p>
          <a:p>
            <a:pPr>
              <a:buNone/>
            </a:pPr>
            <a:r>
              <a:rPr lang="fr-FR" dirty="0" smtClean="0"/>
              <a:t>                      =</a:t>
            </a:r>
          </a:p>
          <a:p>
            <a:pPr>
              <a:buNone/>
            </a:pPr>
            <a:r>
              <a:rPr lang="fr-FR" dirty="0" smtClean="0"/>
              <a:t>   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Agression Rénale Aigue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Repose sur un critère clinique (diurèse) et un biomarqueur de la fonction rénale (créatininémie)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passe de l’agression à la dysfonction rénale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15370" cy="1357322"/>
          </a:xfrm>
        </p:spPr>
        <p:txBody>
          <a:bodyPr>
            <a:noAutofit/>
          </a:bodyPr>
          <a:lstStyle/>
          <a:p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L’insuffisance rénale aigue: </a:t>
            </a:r>
            <a:b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l’agression </a:t>
            </a:r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à la dysfonction rénale</a:t>
            </a:r>
            <a:r>
              <a:rPr lang="fr-F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sz="3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8</a:t>
            </a:fld>
            <a:endParaRPr lang="fr-FR" dirty="0"/>
          </a:p>
        </p:txBody>
      </p:sp>
      <p:graphicFrame>
        <p:nvGraphicFramePr>
          <p:cNvPr id="5" name="Diagramme 4"/>
          <p:cNvGraphicFramePr/>
          <p:nvPr/>
        </p:nvGraphicFramePr>
        <p:xfrm>
          <a:off x="642910" y="1643050"/>
          <a:ext cx="8143932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0"/>
            <a:ext cx="8429684" cy="1000108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Insuffisance rénale aigue (IRA)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Baisse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brutale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filtration glomérulaire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Habituellement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réversible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après traitement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Peut être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oligoanurique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(diurèse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&lt;400ml/24h) ou à diurèse conservée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pratique: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élévation rapide de la créatinine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(mais pas de valeur seuil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problème de définition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7F72-C15B-4AA9-8866-544FA59DD4B2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</TotalTime>
  <Words>2004</Words>
  <Application>Microsoft Office PowerPoint</Application>
  <PresentationFormat>Affichage à l'écran (4:3)</PresentationFormat>
  <Paragraphs>469</Paragraphs>
  <Slides>60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1" baseType="lpstr">
      <vt:lpstr>Thème Office</vt:lpstr>
      <vt:lpstr>Université Saad DahlEb  – Blida 1 FACULTE DE MEDECINE  Physiopathologie  ANNEE UNIVERSITAIRE 2019-2020</vt:lpstr>
      <vt:lpstr>PLAN</vt:lpstr>
      <vt:lpstr>INSUFFISANCE RENALE AIGUE (IRA)</vt:lpstr>
      <vt:lpstr>Généralités</vt:lpstr>
      <vt:lpstr>Généralités</vt:lpstr>
      <vt:lpstr>DEFINITION</vt:lpstr>
      <vt:lpstr>DEFINITION:  « Acute Kidney Injury »</vt:lpstr>
      <vt:lpstr>L’insuffisance rénale aigue:  de l’agression à la dysfonction rénale </vt:lpstr>
      <vt:lpstr>Insuffisance rénale aigue (IRA)</vt:lpstr>
      <vt:lpstr>Classification de RIFLE</vt:lpstr>
      <vt:lpstr>Classification AKIN</vt:lpstr>
      <vt:lpstr>KDIGO  ( Kidney Disease Improving  Global Outcomes) </vt:lpstr>
      <vt:lpstr>Classification KDIGO</vt:lpstr>
      <vt:lpstr>L’ IRA s’oppose à l’ insuffisance rénale chronique (IRC)</vt:lpstr>
      <vt:lpstr>Épidémiologie de l’IRA</vt:lpstr>
      <vt:lpstr>Facteurs de risques de l’IRA</vt:lpstr>
      <vt:lpstr>Hémodynamique et rein</vt:lpstr>
      <vt:lpstr>Fonctions physiologiques du rein</vt:lpstr>
      <vt:lpstr>Fonction rénale</vt:lpstr>
      <vt:lpstr>Le néphron: unité de filtration</vt:lpstr>
      <vt:lpstr>Physiologie rénale</vt:lpstr>
      <vt:lpstr>La créatinine</vt:lpstr>
      <vt:lpstr>Principaux types d’IRA</vt:lpstr>
      <vt:lpstr>Mécanisme impliqué</vt:lpstr>
      <vt:lpstr>Physiopathologie de l’IRA</vt:lpstr>
      <vt:lpstr>L’insuffisance rénale aigue fonctionnelle</vt:lpstr>
      <vt:lpstr>Causes d’IRA fonctionnelle (1)</vt:lpstr>
      <vt:lpstr>Causes d’IRA fonctionnelle (2)</vt:lpstr>
      <vt:lpstr>Tableau clinique des IRA fonctionnelles</vt:lpstr>
      <vt:lpstr>L’insuffisance rénale aigue obstructive</vt:lpstr>
      <vt:lpstr>L’insuffisance rénale aigue obstructive</vt:lpstr>
      <vt:lpstr>Principales causes d’IRA obstructive</vt:lpstr>
      <vt:lpstr>Tableau clinique des IRA obstructives</vt:lpstr>
      <vt:lpstr>Diagnostic de certitude de l’IRA obstructive</vt:lpstr>
      <vt:lpstr>L’insuffisance rénale aigue parenchymateuse</vt:lpstr>
      <vt:lpstr>IRA Parenchymateuse</vt:lpstr>
      <vt:lpstr>Physiopathologie de l’IRA parenchymateuse</vt:lpstr>
      <vt:lpstr>Causes de nécroses tubulaires aigues </vt:lpstr>
      <vt:lpstr>Concept d'ischemie medullaire</vt:lpstr>
      <vt:lpstr>Autoregulation du DSR</vt:lpstr>
      <vt:lpstr>Autoregulation du DFG</vt:lpstr>
      <vt:lpstr>Les autres causes d’IRA parenchymateuses sont rares</vt:lpstr>
      <vt:lpstr>Tableau clinique des IRA parenchymateuses</vt:lpstr>
      <vt:lpstr>Mécanismes de l’IRA</vt:lpstr>
      <vt:lpstr>Étiologies de l’IRA</vt:lpstr>
      <vt:lpstr>Retentissement de l’IRA</vt:lpstr>
      <vt:lpstr>Rétention azotée</vt:lpstr>
      <vt:lpstr>Troubles de l’équilibre acido-basique</vt:lpstr>
      <vt:lpstr>Troubles hydro-électrolytiques</vt:lpstr>
      <vt:lpstr>Conséquences hématologiques</vt:lpstr>
      <vt:lpstr>Troubles du métabolisme phosphocalcique et osseux</vt:lpstr>
      <vt:lpstr>Manifestations liées à l’accumulation des toxines urémiques</vt:lpstr>
      <vt:lpstr>Définition de la clairance</vt:lpstr>
      <vt:lpstr>Clairance de la créatinine</vt:lpstr>
      <vt:lpstr>La formule de Gault et Cockcroft</vt:lpstr>
      <vt:lpstr>IRA fonctionnelle / IRA organique</vt:lpstr>
      <vt:lpstr>Évolution et pronostic</vt:lpstr>
      <vt:lpstr>Évolution et pronostic</vt:lpstr>
      <vt:lpstr>Conclusion</vt:lpstr>
      <vt:lpstr>MERCI POUR VOTRE       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venus</dc:creator>
  <cp:lastModifiedBy>Bureau</cp:lastModifiedBy>
  <cp:revision>150</cp:revision>
  <dcterms:created xsi:type="dcterms:W3CDTF">2017-02-06T11:51:43Z</dcterms:created>
  <dcterms:modified xsi:type="dcterms:W3CDTF">2020-05-10T10:32:31Z</dcterms:modified>
</cp:coreProperties>
</file>