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21" r:id="rId2"/>
    <p:sldId id="257" r:id="rId3"/>
    <p:sldId id="273" r:id="rId4"/>
    <p:sldId id="258" r:id="rId5"/>
    <p:sldId id="281" r:id="rId6"/>
    <p:sldId id="282" r:id="rId7"/>
    <p:sldId id="283" r:id="rId8"/>
    <p:sldId id="315" r:id="rId9"/>
    <p:sldId id="259" r:id="rId10"/>
    <p:sldId id="309" r:id="rId11"/>
    <p:sldId id="310" r:id="rId12"/>
    <p:sldId id="311" r:id="rId13"/>
    <p:sldId id="312" r:id="rId14"/>
    <p:sldId id="313" r:id="rId15"/>
    <p:sldId id="276" r:id="rId16"/>
    <p:sldId id="260" r:id="rId17"/>
    <p:sldId id="314" r:id="rId18"/>
    <p:sldId id="275" r:id="rId19"/>
    <p:sldId id="278" r:id="rId20"/>
    <p:sldId id="279" r:id="rId21"/>
    <p:sldId id="262" r:id="rId22"/>
    <p:sldId id="316" r:id="rId23"/>
    <p:sldId id="308" r:id="rId24"/>
    <p:sldId id="263" r:id="rId25"/>
    <p:sldId id="292" r:id="rId26"/>
    <p:sldId id="296" r:id="rId27"/>
    <p:sldId id="295" r:id="rId28"/>
    <p:sldId id="299" r:id="rId29"/>
    <p:sldId id="298" r:id="rId30"/>
    <p:sldId id="303" r:id="rId31"/>
    <p:sldId id="301" r:id="rId32"/>
    <p:sldId id="305" r:id="rId33"/>
    <p:sldId id="304" r:id="rId34"/>
    <p:sldId id="307" r:id="rId35"/>
    <p:sldId id="284" r:id="rId36"/>
    <p:sldId id="264" r:id="rId37"/>
    <p:sldId id="265" r:id="rId38"/>
    <p:sldId id="286" r:id="rId39"/>
    <p:sldId id="287" r:id="rId40"/>
    <p:sldId id="266" r:id="rId41"/>
    <p:sldId id="288" r:id="rId42"/>
    <p:sldId id="289" r:id="rId43"/>
    <p:sldId id="290" r:id="rId44"/>
    <p:sldId id="291" r:id="rId45"/>
    <p:sldId id="267" r:id="rId46"/>
    <p:sldId id="268" r:id="rId47"/>
    <p:sldId id="269" r:id="rId48"/>
    <p:sldId id="280" r:id="rId49"/>
    <p:sldId id="270" r:id="rId50"/>
    <p:sldId id="271" r:id="rId51"/>
    <p:sldId id="318" r:id="rId52"/>
    <p:sldId id="317" r:id="rId5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1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BCF5BE-07A9-4F17-A694-6917C742EC21}" type="datetimeFigureOut">
              <a:rPr lang="fr-FR" smtClean="0"/>
              <a:pPr/>
              <a:t>10/05/2020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27964-2640-4596-A379-9FE07671BD31}"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433BD115-0A6C-447C-823D-563294554CED}" type="slidenum">
              <a:rPr lang="fr-FR"/>
              <a:pPr/>
              <a:t>8</a:t>
            </a:fld>
            <a:endParaRPr lang="fr-FR"/>
          </a:p>
        </p:txBody>
      </p:sp>
      <p:sp>
        <p:nvSpPr>
          <p:cNvPr id="81923" name="Rectangle 2"/>
          <p:cNvSpPr>
            <a:spLocks noGrp="1" noRot="1" noChangeAspect="1" noChangeArrowheads="1" noTextEdit="1"/>
          </p:cNvSpPr>
          <p:nvPr>
            <p:ph type="sldImg"/>
          </p:nvPr>
        </p:nvSpPr>
        <p:spPr>
          <a:ln w="12700" cap="flat"/>
        </p:spPr>
      </p:sp>
      <p:sp>
        <p:nvSpPr>
          <p:cNvPr id="81924" name="Rectangle 3"/>
          <p:cNvSpPr>
            <a:spLocks noGrp="1" noChangeArrowheads="1"/>
          </p:cNvSpPr>
          <p:nvPr>
            <p:ph type="body" idx="1"/>
          </p:nvPr>
        </p:nvSpPr>
        <p:spPr>
          <a:noFill/>
          <a:ln/>
        </p:spPr>
        <p:txBody>
          <a:bodyPr lIns="92075" tIns="46038" rIns="92075" bIns="46038"/>
          <a:lstStyle/>
          <a:p>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re. Image de la bibliothèque et texte">
    <p:spTree>
      <p:nvGrpSpPr>
        <p:cNvPr id="1" name=""/>
        <p:cNvGrpSpPr/>
        <p:nvPr/>
      </p:nvGrpSpPr>
      <p:grpSpPr>
        <a:xfrm>
          <a:off x="0" y="0"/>
          <a:ext cx="0" cy="0"/>
          <a:chOff x="0" y="0"/>
          <a:chExt cx="0" cy="0"/>
        </a:xfrm>
      </p:grpSpPr>
      <p:sp>
        <p:nvSpPr>
          <p:cNvPr id="2" name="Titre 1"/>
          <p:cNvSpPr>
            <a:spLocks noGrp="1"/>
          </p:cNvSpPr>
          <p:nvPr>
            <p:ph type="title"/>
          </p:nvPr>
        </p:nvSpPr>
        <p:spPr>
          <a:xfrm>
            <a:off x="685800" y="228600"/>
            <a:ext cx="7772400" cy="1219200"/>
          </a:xfrm>
        </p:spPr>
        <p:txBody>
          <a:bodyPr/>
          <a:lstStyle/>
          <a:p>
            <a:r>
              <a:rPr lang="fr-FR" smtClean="0"/>
              <a:t>Cliquez pour modifier le style du titre</a:t>
            </a:r>
            <a:endParaRPr lang="fr-FR"/>
          </a:p>
        </p:txBody>
      </p:sp>
      <p:sp>
        <p:nvSpPr>
          <p:cNvPr id="3" name="Espace réservé de l'image de la bibliothèque 2"/>
          <p:cNvSpPr>
            <a:spLocks noGrp="1"/>
          </p:cNvSpPr>
          <p:nvPr>
            <p:ph type="clipArt" sz="half" idx="1"/>
          </p:nvPr>
        </p:nvSpPr>
        <p:spPr>
          <a:xfrm>
            <a:off x="685800" y="1641475"/>
            <a:ext cx="3810000" cy="4454525"/>
          </a:xfrm>
        </p:spPr>
        <p:txBody>
          <a:bodyPr/>
          <a:lstStyle/>
          <a:p>
            <a:pPr lvl="0"/>
            <a:endParaRPr lang="fr-FR" noProof="0" smtClean="0"/>
          </a:p>
        </p:txBody>
      </p:sp>
      <p:sp>
        <p:nvSpPr>
          <p:cNvPr id="4" name="Espace réservé du texte 3"/>
          <p:cNvSpPr>
            <a:spLocks noGrp="1"/>
          </p:cNvSpPr>
          <p:nvPr>
            <p:ph type="body" sz="half" idx="2"/>
          </p:nvPr>
        </p:nvSpPr>
        <p:spPr>
          <a:xfrm>
            <a:off x="4648200" y="1641475"/>
            <a:ext cx="3810000" cy="44545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8"/>
          <p:cNvSpPr>
            <a:spLocks noGrp="1" noChangeArrowheads="1"/>
          </p:cNvSpPr>
          <p:nvPr>
            <p:ph type="dt" sz="half" idx="10"/>
          </p:nvPr>
        </p:nvSpPr>
        <p:spPr>
          <a:ln/>
        </p:spPr>
        <p:txBody>
          <a:bodyPr/>
          <a:lstStyle>
            <a:lvl1pPr>
              <a:defRPr/>
            </a:lvl1pPr>
          </a:lstStyle>
          <a:p>
            <a:pPr>
              <a:defRPr/>
            </a:pPr>
            <a:endParaRPr lang="fr-FR"/>
          </a:p>
        </p:txBody>
      </p:sp>
      <p:sp>
        <p:nvSpPr>
          <p:cNvPr id="6" name="Rectangle 9"/>
          <p:cNvSpPr>
            <a:spLocks noGrp="1" noChangeArrowheads="1"/>
          </p:cNvSpPr>
          <p:nvPr>
            <p:ph type="ftr" sz="quarter" idx="11"/>
          </p:nvPr>
        </p:nvSpPr>
        <p:spPr>
          <a:ln/>
        </p:spPr>
        <p:txBody>
          <a:bodyPr/>
          <a:lstStyle>
            <a:lvl1pPr>
              <a:defRPr/>
            </a:lvl1pPr>
          </a:lstStyle>
          <a:p>
            <a:pPr>
              <a:defRPr/>
            </a:pPr>
            <a:endParaRPr lang="fr-FR"/>
          </a:p>
        </p:txBody>
      </p:sp>
      <p:sp>
        <p:nvSpPr>
          <p:cNvPr id="7" name="Rectangle 10"/>
          <p:cNvSpPr>
            <a:spLocks noGrp="1" noChangeArrowheads="1"/>
          </p:cNvSpPr>
          <p:nvPr>
            <p:ph type="sldNum" sz="quarter" idx="12"/>
          </p:nvPr>
        </p:nvSpPr>
        <p:spPr>
          <a:ln/>
        </p:spPr>
        <p:txBody>
          <a:bodyPr/>
          <a:lstStyle>
            <a:lvl1pPr>
              <a:defRPr/>
            </a:lvl1pPr>
          </a:lstStyle>
          <a:p>
            <a:pPr>
              <a:defRPr/>
            </a:pPr>
            <a:fld id="{ED060782-88D1-43C3-89CA-323FA4784F7B}" type="slidenum">
              <a:rPr lang="fr-FR"/>
              <a:pPr>
                <a:defRP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re. Texte et image de la bibliothèque">
    <p:spTree>
      <p:nvGrpSpPr>
        <p:cNvPr id="1" name=""/>
        <p:cNvGrpSpPr/>
        <p:nvPr/>
      </p:nvGrpSpPr>
      <p:grpSpPr>
        <a:xfrm>
          <a:off x="0" y="0"/>
          <a:ext cx="0" cy="0"/>
          <a:chOff x="0" y="0"/>
          <a:chExt cx="0" cy="0"/>
        </a:xfrm>
      </p:grpSpPr>
      <p:sp>
        <p:nvSpPr>
          <p:cNvPr id="2" name="Titre 1"/>
          <p:cNvSpPr>
            <a:spLocks noGrp="1"/>
          </p:cNvSpPr>
          <p:nvPr>
            <p:ph type="title"/>
          </p:nvPr>
        </p:nvSpPr>
        <p:spPr>
          <a:xfrm>
            <a:off x="685800" y="228600"/>
            <a:ext cx="7772400" cy="12192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685800" y="1641475"/>
            <a:ext cx="3810000" cy="44545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image de la bibliothèque 3"/>
          <p:cNvSpPr>
            <a:spLocks noGrp="1"/>
          </p:cNvSpPr>
          <p:nvPr>
            <p:ph type="clipArt" sz="half" idx="2"/>
          </p:nvPr>
        </p:nvSpPr>
        <p:spPr>
          <a:xfrm>
            <a:off x="4648200" y="1641475"/>
            <a:ext cx="3810000" cy="4454525"/>
          </a:xfrm>
        </p:spPr>
        <p:txBody>
          <a:bodyPr/>
          <a:lstStyle/>
          <a:p>
            <a:pPr lvl="0"/>
            <a:endParaRPr lang="fr-FR"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fr-FR"/>
          </a:p>
        </p:txBody>
      </p:sp>
      <p:sp>
        <p:nvSpPr>
          <p:cNvPr id="6" name="Rectangle 9"/>
          <p:cNvSpPr>
            <a:spLocks noGrp="1" noChangeArrowheads="1"/>
          </p:cNvSpPr>
          <p:nvPr>
            <p:ph type="ftr" sz="quarter" idx="11"/>
          </p:nvPr>
        </p:nvSpPr>
        <p:spPr>
          <a:ln/>
        </p:spPr>
        <p:txBody>
          <a:bodyPr/>
          <a:lstStyle>
            <a:lvl1pPr>
              <a:defRPr/>
            </a:lvl1pPr>
          </a:lstStyle>
          <a:p>
            <a:pPr>
              <a:defRPr/>
            </a:pPr>
            <a:endParaRPr lang="fr-FR"/>
          </a:p>
        </p:txBody>
      </p:sp>
      <p:sp>
        <p:nvSpPr>
          <p:cNvPr id="7" name="Rectangle 10"/>
          <p:cNvSpPr>
            <a:spLocks noGrp="1" noChangeArrowheads="1"/>
          </p:cNvSpPr>
          <p:nvPr>
            <p:ph type="sldNum" sz="quarter" idx="12"/>
          </p:nvPr>
        </p:nvSpPr>
        <p:spPr>
          <a:ln/>
        </p:spPr>
        <p:txBody>
          <a:bodyPr/>
          <a:lstStyle>
            <a:lvl1pPr>
              <a:defRPr/>
            </a:lvl1pPr>
          </a:lstStyle>
          <a:p>
            <a:pPr>
              <a:defRPr/>
            </a:pPr>
            <a:fld id="{7FDD654A-4F88-4DB9-9EAE-64CCF8BEE3E7}"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F942A4-D6F8-4EFD-A1D7-A04CB0565047}" type="datetimeFigureOut">
              <a:rPr lang="fr-FR" smtClean="0"/>
              <a:pPr/>
              <a:t>10/05/2020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E895B2-286F-405F-ADA0-E2EF6D4687FB}"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F942A4-D6F8-4EFD-A1D7-A04CB0565047}" type="datetimeFigureOut">
              <a:rPr lang="fr-FR" smtClean="0"/>
              <a:pPr/>
              <a:t>10/05/2020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E895B2-286F-405F-ADA0-E2EF6D4687F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Document_Microsoft_Office_Word_97_-_20031.doc"/><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714620"/>
            <a:ext cx="9144000" cy="1470025"/>
          </a:xfrm>
        </p:spPr>
        <p:style>
          <a:lnRef idx="1">
            <a:schemeClr val="dk1"/>
          </a:lnRef>
          <a:fillRef idx="2">
            <a:schemeClr val="dk1"/>
          </a:fillRef>
          <a:effectRef idx="1">
            <a:schemeClr val="dk1"/>
          </a:effectRef>
          <a:fontRef idx="minor">
            <a:schemeClr val="dk1"/>
          </a:fontRef>
        </p:style>
        <p:txBody>
          <a:bodyPr>
            <a:normAutofit/>
          </a:bodyPr>
          <a:lstStyle/>
          <a:p>
            <a:r>
              <a:rPr lang="fr-FR" sz="4000" b="1" dirty="0" smtClean="0">
                <a:solidFill>
                  <a:srgbClr val="FF0000"/>
                </a:solidFill>
              </a:rPr>
              <a:t>La nociception</a:t>
            </a:r>
            <a:endParaRPr lang="fr-FR" sz="4000" b="1" dirty="0">
              <a:solidFill>
                <a:srgbClr val="FF0000"/>
              </a:solidFill>
            </a:endParaRPr>
          </a:p>
        </p:txBody>
      </p:sp>
      <p:sp>
        <p:nvSpPr>
          <p:cNvPr id="3" name="Sous-titre 2"/>
          <p:cNvSpPr>
            <a:spLocks noGrp="1"/>
          </p:cNvSpPr>
          <p:nvPr>
            <p:ph type="subTitle" idx="1"/>
          </p:nvPr>
        </p:nvSpPr>
        <p:spPr>
          <a:xfrm>
            <a:off x="0" y="4365104"/>
            <a:ext cx="9144000" cy="1631032"/>
          </a:xfrm>
        </p:spPr>
        <p:txBody>
          <a:bodyPr/>
          <a:lstStyle/>
          <a:p>
            <a:r>
              <a:rPr lang="fr-FR" sz="2800" b="1" dirty="0" smtClean="0">
                <a:solidFill>
                  <a:schemeClr val="tx1">
                    <a:lumMod val="95000"/>
                    <a:lumOff val="5000"/>
                  </a:schemeClr>
                </a:solidFill>
              </a:rPr>
              <a:t>A. AMROUN</a:t>
            </a:r>
          </a:p>
          <a:p>
            <a:r>
              <a:rPr lang="fr-FR" sz="2400" b="1" dirty="0" smtClean="0">
                <a:solidFill>
                  <a:srgbClr val="002060"/>
                </a:solidFill>
              </a:rPr>
              <a:t>Service d’Anesthésie Réanimation </a:t>
            </a:r>
          </a:p>
          <a:p>
            <a:r>
              <a:rPr lang="fr-FR" sz="2400" b="1" dirty="0" smtClean="0">
                <a:solidFill>
                  <a:srgbClr val="002060"/>
                </a:solidFill>
              </a:rPr>
              <a:t>CHU </a:t>
            </a:r>
            <a:r>
              <a:rPr lang="fr-FR" sz="2400" b="1" dirty="0" err="1" smtClean="0">
                <a:solidFill>
                  <a:srgbClr val="002060"/>
                </a:solidFill>
              </a:rPr>
              <a:t>Douera</a:t>
            </a:r>
            <a:endParaRPr lang="fr-FR" sz="2400" b="1" dirty="0" smtClean="0">
              <a:solidFill>
                <a:srgbClr val="002060"/>
              </a:solidFill>
            </a:endParaRPr>
          </a:p>
          <a:p>
            <a:endParaRPr lang="fr-FR" sz="2400" b="1" dirty="0" smtClean="0">
              <a:solidFill>
                <a:srgbClr val="002060"/>
              </a:solidFill>
            </a:endParaRPr>
          </a:p>
          <a:p>
            <a:endParaRPr lang="fr-FR" sz="2400" b="1" dirty="0" smtClean="0">
              <a:solidFill>
                <a:srgbClr val="002060"/>
              </a:solidFill>
            </a:endParaRPr>
          </a:p>
        </p:txBody>
      </p:sp>
      <p:pic>
        <p:nvPicPr>
          <p:cNvPr id="5" name="Image 4" descr="193px-Université_Saâd_Dahlab_de_Blida_-_USDB.svg.png"/>
          <p:cNvPicPr>
            <a:picLocks noChangeAspect="1"/>
          </p:cNvPicPr>
          <p:nvPr/>
        </p:nvPicPr>
        <p:blipFill>
          <a:blip r:embed="rId2" cstate="print"/>
          <a:stretch>
            <a:fillRect/>
          </a:stretch>
        </p:blipFill>
        <p:spPr>
          <a:xfrm>
            <a:off x="7050428" y="87532"/>
            <a:ext cx="2450794" cy="1841270"/>
          </a:xfrm>
          <a:prstGeom prst="rect">
            <a:avLst/>
          </a:prstGeom>
        </p:spPr>
      </p:pic>
      <p:pic>
        <p:nvPicPr>
          <p:cNvPr id="6" name="Image 5" descr="193px-Université_Saâd_Dahlab_de_Blida_-_USDB.svg.png"/>
          <p:cNvPicPr>
            <a:picLocks noChangeAspect="1"/>
          </p:cNvPicPr>
          <p:nvPr/>
        </p:nvPicPr>
        <p:blipFill>
          <a:blip r:embed="rId2" cstate="print"/>
          <a:stretch>
            <a:fillRect/>
          </a:stretch>
        </p:blipFill>
        <p:spPr>
          <a:xfrm>
            <a:off x="-214346" y="214290"/>
            <a:ext cx="2450794" cy="1841270"/>
          </a:xfrm>
          <a:prstGeom prst="rect">
            <a:avLst/>
          </a:prstGeom>
        </p:spPr>
      </p:pic>
      <p:sp>
        <p:nvSpPr>
          <p:cNvPr id="7" name="Titre 1"/>
          <p:cNvSpPr txBox="1">
            <a:spLocks/>
          </p:cNvSpPr>
          <p:nvPr/>
        </p:nvSpPr>
        <p:spPr>
          <a:xfrm>
            <a:off x="642910" y="0"/>
            <a:ext cx="7872410" cy="235743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UNIVERSITE</a:t>
            </a:r>
            <a:r>
              <a:rPr kumimoji="0" lang="fr-FR"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t>
            </a: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SAAD</a:t>
            </a:r>
            <a:r>
              <a:rPr kumimoji="0" lang="fr-FR"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t>
            </a: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DAHLAB </a:t>
            </a:r>
            <a:r>
              <a:rPr kumimoji="0" lang="fr-FR"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t>
            </a: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BLIDA</a:t>
            </a:r>
            <a:r>
              <a:rPr kumimoji="0" lang="fr-FR"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r>
            <a:br>
              <a:rPr kumimoji="0" lang="fr-FR"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b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FACULTE DE MEDECINE</a:t>
            </a:r>
            <a:b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br>
            <a: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a:r>
            <a:br>
              <a:rPr kumimoji="0" lang="fr-FR"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br>
            <a:endParaRPr kumimoji="0" lang="fr-FR" sz="20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8" name="Rectangle 7"/>
          <p:cNvSpPr/>
          <p:nvPr/>
        </p:nvSpPr>
        <p:spPr>
          <a:xfrm>
            <a:off x="7643834" y="6286520"/>
            <a:ext cx="1184940"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latin typeface="Times New Roman" pitchFamily="18" charset="0"/>
                <a:cs typeface="Times New Roman" pitchFamily="18" charset="0"/>
              </a:rPr>
              <a:t>2019-2020</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pPr eaLnBrk="1" hangingPunct="1"/>
            <a:r>
              <a:rPr lang="fr-FR" sz="4000" smtClean="0">
                <a:solidFill>
                  <a:srgbClr val="0000FF"/>
                </a:solidFill>
                <a:latin typeface="Comic Sans MS" pitchFamily="66" charset="0"/>
              </a:rPr>
              <a:t>Nociceptive</a:t>
            </a:r>
          </a:p>
        </p:txBody>
      </p:sp>
      <p:sp>
        <p:nvSpPr>
          <p:cNvPr id="12291" name="Rectangle 3"/>
          <p:cNvSpPr>
            <a:spLocks noGrp="1" noChangeArrowheads="1"/>
          </p:cNvSpPr>
          <p:nvPr>
            <p:ph type="body" idx="1"/>
          </p:nvPr>
        </p:nvSpPr>
        <p:spPr/>
        <p:txBody>
          <a:bodyPr/>
          <a:lstStyle/>
          <a:p>
            <a:pPr eaLnBrk="1" hangingPunct="1">
              <a:buFont typeface="Wingdings" pitchFamily="2" charset="2"/>
              <a:buNone/>
              <a:defRPr/>
            </a:pPr>
            <a:r>
              <a:rPr lang="fr-FR" u="none" smtClean="0">
                <a:latin typeface="Comic Sans MS" pitchFamily="66" charset="0"/>
              </a:rPr>
              <a:t>	Douleur par </a:t>
            </a:r>
            <a:r>
              <a:rPr lang="fr-FR" smtClean="0">
                <a:effectLst>
                  <a:outerShdw blurRad="38100" dist="38100" dir="2700000" algn="tl">
                    <a:srgbClr val="C0C0C0"/>
                  </a:outerShdw>
                </a:effectLst>
                <a:latin typeface="Comic Sans MS" pitchFamily="66" charset="0"/>
              </a:rPr>
              <a:t>excès de stimulation</a:t>
            </a:r>
            <a:r>
              <a:rPr lang="fr-FR" u="none" smtClean="0">
                <a:latin typeface="Comic Sans MS" pitchFamily="66" charset="0"/>
              </a:rPr>
              <a:t> des récepteurs de la douleur.</a:t>
            </a:r>
          </a:p>
          <a:p>
            <a:pPr lvl="1" eaLnBrk="1" hangingPunct="1">
              <a:buClr>
                <a:schemeClr val="accent2"/>
              </a:buClr>
              <a:buFontTx/>
              <a:buChar char="•"/>
              <a:defRPr/>
            </a:pPr>
            <a:r>
              <a:rPr lang="fr-FR" sz="2400" smtClean="0">
                <a:latin typeface="Bookman Old Style" pitchFamily="18" charset="0"/>
              </a:rPr>
              <a:t>Pression mécanique</a:t>
            </a:r>
          </a:p>
          <a:p>
            <a:pPr lvl="1" eaLnBrk="1" hangingPunct="1">
              <a:buClr>
                <a:schemeClr val="accent2"/>
              </a:buClr>
              <a:buFontTx/>
              <a:buChar char="•"/>
              <a:defRPr/>
            </a:pPr>
            <a:r>
              <a:rPr lang="fr-FR" sz="2400" smtClean="0">
                <a:latin typeface="Bookman Old Style" pitchFamily="18" charset="0"/>
              </a:rPr>
              <a:t>Brûlure</a:t>
            </a:r>
          </a:p>
          <a:p>
            <a:pPr lvl="1" eaLnBrk="1" hangingPunct="1">
              <a:buClr>
                <a:schemeClr val="accent2"/>
              </a:buClr>
              <a:buFontTx/>
              <a:buChar char="•"/>
              <a:defRPr/>
            </a:pPr>
            <a:r>
              <a:rPr lang="fr-FR" sz="2400" smtClean="0">
                <a:latin typeface="Bookman Old Style" pitchFamily="18" charset="0"/>
              </a:rPr>
              <a:t>Traumatisme</a:t>
            </a:r>
          </a:p>
          <a:p>
            <a:pPr lvl="1" eaLnBrk="1" hangingPunct="1">
              <a:buClr>
                <a:schemeClr val="accent2"/>
              </a:buClr>
              <a:buFontTx/>
              <a:buChar char="•"/>
              <a:defRPr/>
            </a:pPr>
            <a:r>
              <a:rPr lang="fr-FR" sz="2400" smtClean="0">
                <a:latin typeface="Bookman Old Style" pitchFamily="18" charset="0"/>
              </a:rPr>
              <a:t>Processus inflammatoire</a:t>
            </a:r>
          </a:p>
          <a:p>
            <a:pPr lvl="1" eaLnBrk="1" hangingPunct="1">
              <a:buClr>
                <a:schemeClr val="accent2"/>
              </a:buClr>
              <a:buFontTx/>
              <a:buChar char="•"/>
              <a:defRPr/>
            </a:pPr>
            <a:r>
              <a:rPr lang="fr-FR" sz="2400" smtClean="0">
                <a:latin typeface="Bookman Old Style" pitchFamily="18" charset="0"/>
              </a:rPr>
              <a:t>Infection</a:t>
            </a:r>
          </a:p>
          <a:p>
            <a:pPr eaLnBrk="1" hangingPunct="1">
              <a:buFont typeface="Wingdings" pitchFamily="2" charset="2"/>
              <a:buNone/>
              <a:defRPr/>
            </a:pPr>
            <a:r>
              <a:rPr lang="fr-FR" u="none" smtClean="0">
                <a:latin typeface="Bookman Old Style" pitchFamily="18" charset="0"/>
              </a:rPr>
              <a:t>					Il y a </a:t>
            </a:r>
            <a:r>
              <a:rPr lang="fr-FR" smtClean="0">
                <a:effectLst>
                  <a:outerShdw blurRad="38100" dist="38100" dir="2700000" algn="tl">
                    <a:srgbClr val="C0C0C0"/>
                  </a:outerShdw>
                </a:effectLst>
                <a:latin typeface="Comic Sans MS" pitchFamily="66" charset="0"/>
              </a:rPr>
              <a:t>lésion physique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1026"/>
          <p:cNvSpPr>
            <a:spLocks noGrp="1" noChangeArrowheads="1"/>
          </p:cNvSpPr>
          <p:nvPr>
            <p:ph type="title"/>
          </p:nvPr>
        </p:nvSpPr>
        <p:spPr>
          <a:xfrm>
            <a:off x="395288" y="1196975"/>
            <a:ext cx="8001000" cy="708025"/>
          </a:xfrm>
        </p:spPr>
        <p:txBody>
          <a:bodyPr/>
          <a:lstStyle/>
          <a:p>
            <a:pPr eaLnBrk="1" hangingPunct="1"/>
            <a:r>
              <a:rPr lang="fr-FR" sz="3600" smtClean="0">
                <a:solidFill>
                  <a:srgbClr val="0000FF"/>
                </a:solidFill>
                <a:latin typeface="Comic Sans MS" pitchFamily="66" charset="0"/>
              </a:rPr>
              <a:t>Rythme de la douleur nociceptive</a:t>
            </a:r>
            <a:r>
              <a:rPr lang="fr-FR" sz="3100" smtClean="0"/>
              <a:t> </a:t>
            </a:r>
          </a:p>
        </p:txBody>
      </p:sp>
      <p:sp>
        <p:nvSpPr>
          <p:cNvPr id="30725" name="Rectangle 1027"/>
          <p:cNvSpPr>
            <a:spLocks noGrp="1" noChangeArrowheads="1"/>
          </p:cNvSpPr>
          <p:nvPr>
            <p:ph type="body" sz="half" idx="1"/>
          </p:nvPr>
        </p:nvSpPr>
        <p:spPr>
          <a:xfrm>
            <a:off x="468313" y="2708275"/>
            <a:ext cx="4392612" cy="2233613"/>
          </a:xfrm>
        </p:spPr>
        <p:txBody>
          <a:bodyPr/>
          <a:lstStyle/>
          <a:p>
            <a:pPr eaLnBrk="1" hangingPunct="1">
              <a:buFont typeface="Wingdings" pitchFamily="2" charset="2"/>
              <a:buNone/>
            </a:pPr>
            <a:r>
              <a:rPr lang="fr-FR" sz="2400" u="none" smtClean="0"/>
              <a:t>   </a:t>
            </a:r>
            <a:r>
              <a:rPr lang="fr-FR" sz="2400" smtClean="0"/>
              <a:t>Mécanique</a:t>
            </a:r>
          </a:p>
          <a:p>
            <a:pPr lvl="1" eaLnBrk="1" hangingPunct="1">
              <a:buClr>
                <a:srgbClr val="CC3399"/>
              </a:buClr>
              <a:buFontTx/>
              <a:buChar char="•"/>
            </a:pPr>
            <a:r>
              <a:rPr lang="fr-FR" sz="1800" smtClean="0"/>
              <a:t>Dl provoquée par  la mobilité</a:t>
            </a:r>
          </a:p>
          <a:p>
            <a:pPr lvl="1" eaLnBrk="1" hangingPunct="1">
              <a:buClr>
                <a:srgbClr val="CC3399"/>
              </a:buClr>
              <a:buFontTx/>
              <a:buChar char="•"/>
            </a:pPr>
            <a:r>
              <a:rPr lang="fr-FR" sz="1800" smtClean="0"/>
              <a:t>maximale en fin de journée</a:t>
            </a:r>
          </a:p>
          <a:p>
            <a:pPr lvl="1" eaLnBrk="1" hangingPunct="1">
              <a:buClr>
                <a:srgbClr val="CC3399"/>
              </a:buClr>
              <a:buFontTx/>
              <a:buChar char="•"/>
            </a:pPr>
            <a:r>
              <a:rPr lang="fr-FR" sz="1800" smtClean="0"/>
              <a:t>calmée par le repos</a:t>
            </a:r>
          </a:p>
          <a:p>
            <a:pPr lvl="1" eaLnBrk="1" hangingPunct="1">
              <a:buClr>
                <a:srgbClr val="CC3399"/>
              </a:buClr>
              <a:buFontTx/>
              <a:buChar char="•"/>
            </a:pPr>
            <a:r>
              <a:rPr lang="fr-FR" sz="1800" smtClean="0"/>
              <a:t>ne réveillant pas la nuit </a:t>
            </a:r>
          </a:p>
        </p:txBody>
      </p:sp>
      <p:sp>
        <p:nvSpPr>
          <p:cNvPr id="30726" name="Rectangle 1028"/>
          <p:cNvSpPr>
            <a:spLocks noGrp="1" noChangeArrowheads="1"/>
          </p:cNvSpPr>
          <p:nvPr>
            <p:ph type="body" sz="half" idx="2"/>
          </p:nvPr>
        </p:nvSpPr>
        <p:spPr>
          <a:xfrm>
            <a:off x="4932363" y="3644900"/>
            <a:ext cx="3922712" cy="1584325"/>
          </a:xfrm>
        </p:spPr>
        <p:txBody>
          <a:bodyPr/>
          <a:lstStyle/>
          <a:p>
            <a:pPr eaLnBrk="1" hangingPunct="1">
              <a:buClr>
                <a:srgbClr val="CC3399"/>
              </a:buClr>
              <a:buSzTx/>
              <a:buFont typeface="Wingdings" pitchFamily="2" charset="2"/>
              <a:buNone/>
            </a:pPr>
            <a:r>
              <a:rPr lang="fr-FR" sz="2400" u="none" smtClean="0"/>
              <a:t>   </a:t>
            </a:r>
            <a:r>
              <a:rPr lang="fr-FR" sz="2400" smtClean="0"/>
              <a:t>Inflammatoire</a:t>
            </a:r>
          </a:p>
          <a:p>
            <a:pPr lvl="1" eaLnBrk="1" hangingPunct="1">
              <a:buClr>
                <a:srgbClr val="CC3399"/>
              </a:buClr>
              <a:buFontTx/>
              <a:buChar char="•"/>
            </a:pPr>
            <a:r>
              <a:rPr lang="fr-FR" sz="1800" smtClean="0"/>
              <a:t>Dl à persistance nocturne</a:t>
            </a:r>
          </a:p>
          <a:p>
            <a:pPr lvl="1" eaLnBrk="1" hangingPunct="1">
              <a:buClr>
                <a:srgbClr val="CC3399"/>
              </a:buClr>
              <a:buFontTx/>
              <a:buChar char="•"/>
            </a:pPr>
            <a:r>
              <a:rPr lang="fr-FR" sz="1800" smtClean="0"/>
              <a:t>raideur matinale</a:t>
            </a:r>
          </a:p>
          <a:p>
            <a:pPr lvl="1" eaLnBrk="1" hangingPunct="1">
              <a:buClr>
                <a:schemeClr val="accent2"/>
              </a:buClr>
              <a:buFontTx/>
              <a:buChar char="•"/>
            </a:pPr>
            <a:endParaRPr lang="fr-FR"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1026"/>
          <p:cNvSpPr>
            <a:spLocks noGrp="1" noChangeArrowheads="1"/>
          </p:cNvSpPr>
          <p:nvPr>
            <p:ph type="title"/>
          </p:nvPr>
        </p:nvSpPr>
        <p:spPr/>
        <p:txBody>
          <a:bodyPr/>
          <a:lstStyle/>
          <a:p>
            <a:pPr eaLnBrk="1" hangingPunct="1"/>
            <a:r>
              <a:rPr lang="fr-FR" sz="3600" smtClean="0">
                <a:solidFill>
                  <a:srgbClr val="0000FF"/>
                </a:solidFill>
                <a:latin typeface="Comic Sans MS" pitchFamily="66" charset="0"/>
              </a:rPr>
              <a:t>Neuropathique</a:t>
            </a:r>
          </a:p>
        </p:txBody>
      </p:sp>
      <p:sp>
        <p:nvSpPr>
          <p:cNvPr id="156675" name="Rectangle 1027"/>
          <p:cNvSpPr>
            <a:spLocks noGrp="1" noChangeArrowheads="1"/>
          </p:cNvSpPr>
          <p:nvPr>
            <p:ph type="body" idx="1"/>
          </p:nvPr>
        </p:nvSpPr>
        <p:spPr>
          <a:xfrm>
            <a:off x="539750" y="1772816"/>
            <a:ext cx="8424863" cy="4597822"/>
          </a:xfrm>
        </p:spPr>
        <p:txBody>
          <a:bodyPr>
            <a:normAutofit/>
          </a:bodyPr>
          <a:lstStyle/>
          <a:p>
            <a:pPr eaLnBrk="1" hangingPunct="1">
              <a:buFont typeface="Wingdings" pitchFamily="2" charset="2"/>
              <a:buNone/>
              <a:defRPr/>
            </a:pPr>
            <a:r>
              <a:rPr lang="fr-FR" u="none" dirty="0" smtClean="0">
                <a:latin typeface="Bookman Old Style" pitchFamily="18" charset="0"/>
              </a:rPr>
              <a:t>	Douleur due à une atteinte des voies de transmission ou de modulation  du </a:t>
            </a:r>
            <a:r>
              <a:rPr lang="fr-FR" dirty="0" smtClean="0">
                <a:effectLst>
                  <a:outerShdw blurRad="38100" dist="38100" dir="2700000" algn="tl">
                    <a:srgbClr val="C0C0C0"/>
                  </a:outerShdw>
                </a:effectLst>
                <a:latin typeface="Bookman Old Style" pitchFamily="18" charset="0"/>
              </a:rPr>
              <a:t>Système nerveux</a:t>
            </a:r>
            <a:r>
              <a:rPr lang="fr-FR" u="none" dirty="0" smtClean="0">
                <a:latin typeface="Bookman Old Style" pitchFamily="18" charset="0"/>
              </a:rPr>
              <a:t> Périphérique ou Central </a:t>
            </a:r>
            <a:endParaRPr lang="fr-FR" dirty="0" smtClean="0">
              <a:latin typeface="Bookman Old Style" pitchFamily="18" charset="0"/>
            </a:endParaRPr>
          </a:p>
          <a:p>
            <a:pPr lvl="1" eaLnBrk="1" hangingPunct="1">
              <a:buClr>
                <a:schemeClr val="accent2"/>
              </a:buClr>
              <a:buFontTx/>
              <a:buChar char="•"/>
              <a:defRPr/>
            </a:pPr>
            <a:r>
              <a:rPr lang="fr-FR" dirty="0" smtClean="0">
                <a:latin typeface="Bookman Old Style" pitchFamily="18" charset="0"/>
              </a:rPr>
              <a:t>Section</a:t>
            </a:r>
          </a:p>
          <a:p>
            <a:pPr lvl="1" eaLnBrk="1" hangingPunct="1">
              <a:buClr>
                <a:schemeClr val="accent2"/>
              </a:buClr>
              <a:buFontTx/>
              <a:buChar char="•"/>
              <a:defRPr/>
            </a:pPr>
            <a:r>
              <a:rPr lang="fr-FR" dirty="0" smtClean="0">
                <a:latin typeface="Bookman Old Style" pitchFamily="18" charset="0"/>
              </a:rPr>
              <a:t>Arrachement</a:t>
            </a:r>
          </a:p>
          <a:p>
            <a:pPr lvl="1" eaLnBrk="1" hangingPunct="1">
              <a:buClr>
                <a:schemeClr val="accent2"/>
              </a:buClr>
              <a:buFontTx/>
              <a:buChar char="•"/>
              <a:defRPr/>
            </a:pPr>
            <a:r>
              <a:rPr lang="fr-FR" dirty="0" smtClean="0">
                <a:latin typeface="Bookman Old Style" pitchFamily="18" charset="0"/>
              </a:rPr>
              <a:t>Compression</a:t>
            </a:r>
          </a:p>
          <a:p>
            <a:pPr lvl="1" eaLnBrk="1" hangingPunct="1">
              <a:buClr>
                <a:schemeClr val="accent2"/>
              </a:buClr>
              <a:buFontTx/>
              <a:buChar char="•"/>
              <a:defRPr/>
            </a:pPr>
            <a:r>
              <a:rPr lang="fr-FR" dirty="0" smtClean="0">
                <a:latin typeface="Bookman Old Style" pitchFamily="18" charset="0"/>
              </a:rPr>
              <a:t>Dysfonctionnement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684213" y="549275"/>
            <a:ext cx="4502151" cy="7169150"/>
          </a:xfrm>
          <a:prstGeom prst="rect">
            <a:avLst/>
          </a:prstGeom>
          <a:noFill/>
          <a:ln w="9525">
            <a:noFill/>
            <a:miter lim="800000"/>
            <a:headEnd/>
            <a:tailEnd/>
          </a:ln>
        </p:spPr>
      </p:pic>
      <p:sp>
        <p:nvSpPr>
          <p:cNvPr id="32771" name="Rectangle 3"/>
          <p:cNvSpPr>
            <a:spLocks noChangeArrowheads="1"/>
          </p:cNvSpPr>
          <p:nvPr/>
        </p:nvSpPr>
        <p:spPr bwMode="auto">
          <a:xfrm>
            <a:off x="3044825" y="3175"/>
            <a:ext cx="6097588" cy="4725988"/>
          </a:xfrm>
          <a:prstGeom prst="rect">
            <a:avLst/>
          </a:prstGeom>
          <a:noFill/>
          <a:ln w="9525">
            <a:noFill/>
            <a:miter lim="800000"/>
            <a:headEnd/>
            <a:tailEnd/>
          </a:ln>
        </p:spPr>
        <p:txBody>
          <a:bodyPr/>
          <a:lstStyle/>
          <a:p>
            <a:endParaRPr lang="fr-FR"/>
          </a:p>
        </p:txBody>
      </p:sp>
      <p:sp>
        <p:nvSpPr>
          <p:cNvPr id="32772" name="Rectangle 4"/>
          <p:cNvSpPr>
            <a:spLocks noChangeArrowheads="1"/>
          </p:cNvSpPr>
          <p:nvPr/>
        </p:nvSpPr>
        <p:spPr bwMode="auto">
          <a:xfrm>
            <a:off x="4059238" y="61913"/>
            <a:ext cx="1011237" cy="285750"/>
          </a:xfrm>
          <a:prstGeom prst="rect">
            <a:avLst/>
          </a:prstGeom>
          <a:noFill/>
          <a:ln w="9525">
            <a:noFill/>
            <a:miter lim="800000"/>
            <a:headEnd/>
            <a:tailEnd/>
          </a:ln>
        </p:spPr>
        <p:txBody>
          <a:bodyPr wrap="none" lIns="0" tIns="0" rIns="0" bIns="0">
            <a:spAutoFit/>
          </a:bodyPr>
          <a:lstStyle/>
          <a:p>
            <a:r>
              <a:rPr lang="fr-FR" sz="1600" b="1">
                <a:solidFill>
                  <a:srgbClr val="C0C0C0"/>
                </a:solidFill>
              </a:rPr>
              <a:t>Douleur </a:t>
            </a:r>
            <a:endParaRPr lang="fr-FR" u="none"/>
          </a:p>
        </p:txBody>
      </p:sp>
      <p:sp>
        <p:nvSpPr>
          <p:cNvPr id="32773" name="Rectangle 5"/>
          <p:cNvSpPr>
            <a:spLocks noChangeArrowheads="1"/>
          </p:cNvSpPr>
          <p:nvPr/>
        </p:nvSpPr>
        <p:spPr bwMode="auto">
          <a:xfrm>
            <a:off x="4051300" y="53975"/>
            <a:ext cx="1011238" cy="285750"/>
          </a:xfrm>
          <a:prstGeom prst="rect">
            <a:avLst/>
          </a:prstGeom>
          <a:noFill/>
          <a:ln w="9525">
            <a:noFill/>
            <a:miter lim="800000"/>
            <a:headEnd/>
            <a:tailEnd/>
          </a:ln>
        </p:spPr>
        <p:txBody>
          <a:bodyPr wrap="none" lIns="0" tIns="0" rIns="0" bIns="0">
            <a:spAutoFit/>
          </a:bodyPr>
          <a:lstStyle/>
          <a:p>
            <a:r>
              <a:rPr lang="fr-FR" sz="1600" b="1">
                <a:solidFill>
                  <a:srgbClr val="000000"/>
                </a:solidFill>
              </a:rPr>
              <a:t>Douleur </a:t>
            </a:r>
            <a:endParaRPr lang="fr-FR" u="none"/>
          </a:p>
        </p:txBody>
      </p:sp>
      <p:sp>
        <p:nvSpPr>
          <p:cNvPr id="32774" name="Rectangle 6"/>
          <p:cNvSpPr>
            <a:spLocks noChangeArrowheads="1"/>
          </p:cNvSpPr>
          <p:nvPr/>
        </p:nvSpPr>
        <p:spPr bwMode="auto">
          <a:xfrm>
            <a:off x="4964113" y="61913"/>
            <a:ext cx="1539875" cy="244475"/>
          </a:xfrm>
          <a:prstGeom prst="rect">
            <a:avLst/>
          </a:prstGeom>
          <a:noFill/>
          <a:ln w="9525">
            <a:noFill/>
            <a:miter lim="800000"/>
            <a:headEnd/>
            <a:tailEnd/>
          </a:ln>
        </p:spPr>
        <p:txBody>
          <a:bodyPr wrap="none" lIns="0" tIns="0" rIns="0" bIns="0">
            <a:spAutoFit/>
          </a:bodyPr>
          <a:lstStyle/>
          <a:p>
            <a:r>
              <a:rPr lang="fr-FR" sz="1600" b="1">
                <a:solidFill>
                  <a:srgbClr val="C0C0C0"/>
                </a:solidFill>
              </a:rPr>
              <a:t>neuropathique</a:t>
            </a:r>
            <a:endParaRPr lang="fr-FR" u="none"/>
          </a:p>
        </p:txBody>
      </p:sp>
      <p:sp>
        <p:nvSpPr>
          <p:cNvPr id="32775" name="Rectangle 7"/>
          <p:cNvSpPr>
            <a:spLocks noChangeArrowheads="1"/>
          </p:cNvSpPr>
          <p:nvPr/>
        </p:nvSpPr>
        <p:spPr bwMode="auto">
          <a:xfrm>
            <a:off x="4956175" y="53975"/>
            <a:ext cx="1539875" cy="244475"/>
          </a:xfrm>
          <a:prstGeom prst="rect">
            <a:avLst/>
          </a:prstGeom>
          <a:noFill/>
          <a:ln w="9525">
            <a:noFill/>
            <a:miter lim="800000"/>
            <a:headEnd/>
            <a:tailEnd/>
          </a:ln>
        </p:spPr>
        <p:txBody>
          <a:bodyPr wrap="none" lIns="0" tIns="0" rIns="0" bIns="0">
            <a:spAutoFit/>
          </a:bodyPr>
          <a:lstStyle/>
          <a:p>
            <a:r>
              <a:rPr lang="fr-FR" sz="1600" b="1">
                <a:solidFill>
                  <a:srgbClr val="000000"/>
                </a:solidFill>
              </a:rPr>
              <a:t>neuropathique</a:t>
            </a:r>
            <a:endParaRPr lang="fr-FR" u="none"/>
          </a:p>
        </p:txBody>
      </p:sp>
      <p:sp>
        <p:nvSpPr>
          <p:cNvPr id="32776" name="Rectangle 8"/>
          <p:cNvSpPr>
            <a:spLocks noChangeArrowheads="1"/>
          </p:cNvSpPr>
          <p:nvPr/>
        </p:nvSpPr>
        <p:spPr bwMode="auto">
          <a:xfrm>
            <a:off x="4060825" y="373063"/>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777" name="Rectangle 9"/>
          <p:cNvSpPr>
            <a:spLocks noChangeArrowheads="1"/>
          </p:cNvSpPr>
          <p:nvPr/>
        </p:nvSpPr>
        <p:spPr bwMode="auto">
          <a:xfrm>
            <a:off x="4051300" y="363538"/>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778" name="Rectangle 10"/>
          <p:cNvSpPr>
            <a:spLocks noChangeArrowheads="1"/>
          </p:cNvSpPr>
          <p:nvPr/>
        </p:nvSpPr>
        <p:spPr bwMode="auto">
          <a:xfrm>
            <a:off x="4289425" y="366713"/>
            <a:ext cx="2601913"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Lésions neurologiques</a:t>
            </a:r>
            <a:endParaRPr lang="fr-FR" u="none"/>
          </a:p>
        </p:txBody>
      </p:sp>
      <p:sp>
        <p:nvSpPr>
          <p:cNvPr id="32779" name="Rectangle 11"/>
          <p:cNvSpPr>
            <a:spLocks noChangeArrowheads="1"/>
          </p:cNvSpPr>
          <p:nvPr/>
        </p:nvSpPr>
        <p:spPr bwMode="auto">
          <a:xfrm>
            <a:off x="4279900" y="357188"/>
            <a:ext cx="2601913"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Lésions neurologiques</a:t>
            </a:r>
            <a:endParaRPr lang="fr-FR" u="none"/>
          </a:p>
        </p:txBody>
      </p:sp>
      <p:sp>
        <p:nvSpPr>
          <p:cNvPr id="32780" name="Rectangle 12"/>
          <p:cNvSpPr>
            <a:spLocks noChangeArrowheads="1"/>
          </p:cNvSpPr>
          <p:nvPr/>
        </p:nvSpPr>
        <p:spPr bwMode="auto">
          <a:xfrm>
            <a:off x="4060825" y="703263"/>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781" name="Rectangle 13"/>
          <p:cNvSpPr>
            <a:spLocks noChangeArrowheads="1"/>
          </p:cNvSpPr>
          <p:nvPr/>
        </p:nvSpPr>
        <p:spPr bwMode="auto">
          <a:xfrm>
            <a:off x="4051300" y="693738"/>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782" name="Rectangle 14"/>
          <p:cNvSpPr>
            <a:spLocks noChangeArrowheads="1"/>
          </p:cNvSpPr>
          <p:nvPr/>
        </p:nvSpPr>
        <p:spPr bwMode="auto">
          <a:xfrm>
            <a:off x="4289425" y="696913"/>
            <a:ext cx="3925888"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Pas de parallélisme entre la lésion</a:t>
            </a:r>
            <a:endParaRPr lang="fr-FR" u="none"/>
          </a:p>
        </p:txBody>
      </p:sp>
      <p:sp>
        <p:nvSpPr>
          <p:cNvPr id="32783" name="Rectangle 15"/>
          <p:cNvSpPr>
            <a:spLocks noChangeArrowheads="1"/>
          </p:cNvSpPr>
          <p:nvPr/>
        </p:nvSpPr>
        <p:spPr bwMode="auto">
          <a:xfrm>
            <a:off x="4279900" y="687388"/>
            <a:ext cx="3925888"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Pas de parallélisme entre la lésion</a:t>
            </a:r>
            <a:endParaRPr lang="fr-FR" u="none"/>
          </a:p>
        </p:txBody>
      </p:sp>
      <p:sp>
        <p:nvSpPr>
          <p:cNvPr id="32784" name="Rectangle 16"/>
          <p:cNvSpPr>
            <a:spLocks noChangeArrowheads="1"/>
          </p:cNvSpPr>
          <p:nvPr/>
        </p:nvSpPr>
        <p:spPr bwMode="auto">
          <a:xfrm>
            <a:off x="4289425" y="971550"/>
            <a:ext cx="4822825"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neurologique et l ’apparition de la douleur</a:t>
            </a:r>
            <a:endParaRPr lang="fr-FR" u="none"/>
          </a:p>
        </p:txBody>
      </p:sp>
      <p:sp>
        <p:nvSpPr>
          <p:cNvPr id="32785" name="Rectangle 17"/>
          <p:cNvSpPr>
            <a:spLocks noChangeArrowheads="1"/>
          </p:cNvSpPr>
          <p:nvPr/>
        </p:nvSpPr>
        <p:spPr bwMode="auto">
          <a:xfrm>
            <a:off x="4279900" y="962025"/>
            <a:ext cx="4822825"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neurologique et l ’apparition de la douleur</a:t>
            </a:r>
            <a:endParaRPr lang="fr-FR" u="none"/>
          </a:p>
        </p:txBody>
      </p:sp>
      <p:sp>
        <p:nvSpPr>
          <p:cNvPr id="32786" name="Rectangle 18"/>
          <p:cNvSpPr>
            <a:spLocks noChangeArrowheads="1"/>
          </p:cNvSpPr>
          <p:nvPr/>
        </p:nvSpPr>
        <p:spPr bwMode="auto">
          <a:xfrm>
            <a:off x="4289425" y="1246188"/>
            <a:ext cx="1857375"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(intervalle libre)</a:t>
            </a:r>
            <a:endParaRPr lang="fr-FR" u="none"/>
          </a:p>
        </p:txBody>
      </p:sp>
      <p:sp>
        <p:nvSpPr>
          <p:cNvPr id="32787" name="Rectangle 19"/>
          <p:cNvSpPr>
            <a:spLocks noChangeArrowheads="1"/>
          </p:cNvSpPr>
          <p:nvPr/>
        </p:nvSpPr>
        <p:spPr bwMode="auto">
          <a:xfrm>
            <a:off x="4279900" y="1236663"/>
            <a:ext cx="1857375"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(intervalle libre)</a:t>
            </a:r>
            <a:endParaRPr lang="fr-FR" u="none"/>
          </a:p>
        </p:txBody>
      </p:sp>
      <p:sp>
        <p:nvSpPr>
          <p:cNvPr id="32788" name="Rectangle 20"/>
          <p:cNvSpPr>
            <a:spLocks noChangeArrowheads="1"/>
          </p:cNvSpPr>
          <p:nvPr/>
        </p:nvSpPr>
        <p:spPr bwMode="auto">
          <a:xfrm>
            <a:off x="4060825" y="1582738"/>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789" name="Rectangle 21"/>
          <p:cNvSpPr>
            <a:spLocks noChangeArrowheads="1"/>
          </p:cNvSpPr>
          <p:nvPr/>
        </p:nvSpPr>
        <p:spPr bwMode="auto">
          <a:xfrm>
            <a:off x="4051300" y="1573213"/>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790" name="Rectangle 22"/>
          <p:cNvSpPr>
            <a:spLocks noChangeArrowheads="1"/>
          </p:cNvSpPr>
          <p:nvPr/>
        </p:nvSpPr>
        <p:spPr bwMode="auto">
          <a:xfrm>
            <a:off x="4289425" y="1576388"/>
            <a:ext cx="3608388"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Fond douloureux permanent et</a:t>
            </a:r>
            <a:endParaRPr lang="fr-FR" u="none"/>
          </a:p>
        </p:txBody>
      </p:sp>
      <p:sp>
        <p:nvSpPr>
          <p:cNvPr id="32791" name="Rectangle 23"/>
          <p:cNvSpPr>
            <a:spLocks noChangeArrowheads="1"/>
          </p:cNvSpPr>
          <p:nvPr/>
        </p:nvSpPr>
        <p:spPr bwMode="auto">
          <a:xfrm>
            <a:off x="4279900" y="1566863"/>
            <a:ext cx="3608388"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Fond douloureux permanent et</a:t>
            </a:r>
            <a:endParaRPr lang="fr-FR" u="none"/>
          </a:p>
        </p:txBody>
      </p:sp>
      <p:sp>
        <p:nvSpPr>
          <p:cNvPr id="32792" name="Rectangle 24"/>
          <p:cNvSpPr>
            <a:spLocks noChangeArrowheads="1"/>
          </p:cNvSpPr>
          <p:nvPr/>
        </p:nvSpPr>
        <p:spPr bwMode="auto">
          <a:xfrm>
            <a:off x="4289425" y="1851025"/>
            <a:ext cx="1441450"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paroxysmes</a:t>
            </a:r>
            <a:endParaRPr lang="fr-FR" u="none"/>
          </a:p>
        </p:txBody>
      </p:sp>
      <p:sp>
        <p:nvSpPr>
          <p:cNvPr id="32793" name="Rectangle 25"/>
          <p:cNvSpPr>
            <a:spLocks noChangeArrowheads="1"/>
          </p:cNvSpPr>
          <p:nvPr/>
        </p:nvSpPr>
        <p:spPr bwMode="auto">
          <a:xfrm>
            <a:off x="4279900" y="1841500"/>
            <a:ext cx="1441450"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paroxysmes</a:t>
            </a:r>
            <a:endParaRPr lang="fr-FR" u="none"/>
          </a:p>
        </p:txBody>
      </p:sp>
      <p:sp>
        <p:nvSpPr>
          <p:cNvPr id="32794" name="Rectangle 26"/>
          <p:cNvSpPr>
            <a:spLocks noChangeArrowheads="1"/>
          </p:cNvSpPr>
          <p:nvPr/>
        </p:nvSpPr>
        <p:spPr bwMode="auto">
          <a:xfrm>
            <a:off x="4060825" y="2187575"/>
            <a:ext cx="273050" cy="306388"/>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795" name="Rectangle 27"/>
          <p:cNvSpPr>
            <a:spLocks noChangeArrowheads="1"/>
          </p:cNvSpPr>
          <p:nvPr/>
        </p:nvSpPr>
        <p:spPr bwMode="auto">
          <a:xfrm>
            <a:off x="4051300" y="2178050"/>
            <a:ext cx="273050" cy="306388"/>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796" name="Rectangle 28"/>
          <p:cNvSpPr>
            <a:spLocks noChangeArrowheads="1"/>
          </p:cNvSpPr>
          <p:nvPr/>
        </p:nvSpPr>
        <p:spPr bwMode="auto">
          <a:xfrm>
            <a:off x="4289425" y="2181225"/>
            <a:ext cx="4108450"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Sensations désagréables : brûlures,</a:t>
            </a:r>
            <a:endParaRPr lang="fr-FR" u="none"/>
          </a:p>
        </p:txBody>
      </p:sp>
      <p:sp>
        <p:nvSpPr>
          <p:cNvPr id="32797" name="Rectangle 29"/>
          <p:cNvSpPr>
            <a:spLocks noChangeArrowheads="1"/>
          </p:cNvSpPr>
          <p:nvPr/>
        </p:nvSpPr>
        <p:spPr bwMode="auto">
          <a:xfrm>
            <a:off x="4279900" y="2171700"/>
            <a:ext cx="4108450"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Sensations désagréables : brûlures,</a:t>
            </a:r>
            <a:endParaRPr lang="fr-FR" u="none"/>
          </a:p>
        </p:txBody>
      </p:sp>
      <p:sp>
        <p:nvSpPr>
          <p:cNvPr id="32798" name="Rectangle 30"/>
          <p:cNvSpPr>
            <a:spLocks noChangeArrowheads="1"/>
          </p:cNvSpPr>
          <p:nvPr/>
        </p:nvSpPr>
        <p:spPr bwMode="auto">
          <a:xfrm>
            <a:off x="4289425" y="2455863"/>
            <a:ext cx="1404938" cy="274637"/>
          </a:xfrm>
          <a:prstGeom prst="rect">
            <a:avLst/>
          </a:prstGeom>
          <a:noFill/>
          <a:ln w="9525">
            <a:noFill/>
            <a:miter lim="800000"/>
            <a:headEnd/>
            <a:tailEnd/>
          </a:ln>
        </p:spPr>
        <p:txBody>
          <a:bodyPr wrap="none" lIns="0" tIns="0" rIns="0" bIns="0">
            <a:spAutoFit/>
          </a:bodyPr>
          <a:lstStyle/>
          <a:p>
            <a:r>
              <a:rPr lang="fr-FR" sz="1800" u="none">
                <a:solidFill>
                  <a:srgbClr val="C0C0C0"/>
                </a:solidFill>
              </a:rPr>
              <a:t>dysesthésies</a:t>
            </a:r>
            <a:endParaRPr lang="fr-FR" u="none"/>
          </a:p>
        </p:txBody>
      </p:sp>
      <p:sp>
        <p:nvSpPr>
          <p:cNvPr id="32799" name="Rectangle 31"/>
          <p:cNvSpPr>
            <a:spLocks noChangeArrowheads="1"/>
          </p:cNvSpPr>
          <p:nvPr/>
        </p:nvSpPr>
        <p:spPr bwMode="auto">
          <a:xfrm>
            <a:off x="4279900" y="2446338"/>
            <a:ext cx="1404938" cy="274637"/>
          </a:xfrm>
          <a:prstGeom prst="rect">
            <a:avLst/>
          </a:prstGeom>
          <a:noFill/>
          <a:ln w="9525">
            <a:noFill/>
            <a:miter lim="800000"/>
            <a:headEnd/>
            <a:tailEnd/>
          </a:ln>
        </p:spPr>
        <p:txBody>
          <a:bodyPr wrap="none" lIns="0" tIns="0" rIns="0" bIns="0">
            <a:spAutoFit/>
          </a:bodyPr>
          <a:lstStyle/>
          <a:p>
            <a:r>
              <a:rPr lang="fr-FR" sz="1800" u="none">
                <a:solidFill>
                  <a:srgbClr val="000000"/>
                </a:solidFill>
              </a:rPr>
              <a:t>dysesthésies</a:t>
            </a:r>
            <a:endParaRPr lang="fr-FR" u="none"/>
          </a:p>
        </p:txBody>
      </p:sp>
      <p:sp>
        <p:nvSpPr>
          <p:cNvPr id="32800" name="Rectangle 32"/>
          <p:cNvSpPr>
            <a:spLocks noChangeArrowheads="1"/>
          </p:cNvSpPr>
          <p:nvPr/>
        </p:nvSpPr>
        <p:spPr bwMode="auto">
          <a:xfrm>
            <a:off x="5694363" y="2455863"/>
            <a:ext cx="185737"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a:t>
            </a:r>
            <a:endParaRPr lang="fr-FR" u="none"/>
          </a:p>
        </p:txBody>
      </p:sp>
      <p:sp>
        <p:nvSpPr>
          <p:cNvPr id="32801" name="Rectangle 33"/>
          <p:cNvSpPr>
            <a:spLocks noChangeArrowheads="1"/>
          </p:cNvSpPr>
          <p:nvPr/>
        </p:nvSpPr>
        <p:spPr bwMode="auto">
          <a:xfrm>
            <a:off x="5684838" y="2446338"/>
            <a:ext cx="185737"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a:t>
            </a:r>
            <a:endParaRPr lang="fr-FR" u="none"/>
          </a:p>
        </p:txBody>
      </p:sp>
      <p:sp>
        <p:nvSpPr>
          <p:cNvPr id="32802" name="Rectangle 34"/>
          <p:cNvSpPr>
            <a:spLocks noChangeArrowheads="1"/>
          </p:cNvSpPr>
          <p:nvPr/>
        </p:nvSpPr>
        <p:spPr bwMode="auto">
          <a:xfrm>
            <a:off x="4060825" y="2792413"/>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03" name="Rectangle 35"/>
          <p:cNvSpPr>
            <a:spLocks noChangeArrowheads="1"/>
          </p:cNvSpPr>
          <p:nvPr/>
        </p:nvSpPr>
        <p:spPr bwMode="auto">
          <a:xfrm>
            <a:off x="4051300" y="2782888"/>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04" name="Rectangle 36"/>
          <p:cNvSpPr>
            <a:spLocks noChangeArrowheads="1"/>
          </p:cNvSpPr>
          <p:nvPr/>
        </p:nvSpPr>
        <p:spPr bwMode="auto">
          <a:xfrm>
            <a:off x="4289425" y="2786063"/>
            <a:ext cx="3629025"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Systématisée dans un territoire</a:t>
            </a:r>
            <a:endParaRPr lang="fr-FR" u="none"/>
          </a:p>
        </p:txBody>
      </p:sp>
      <p:sp>
        <p:nvSpPr>
          <p:cNvPr id="32805" name="Rectangle 37"/>
          <p:cNvSpPr>
            <a:spLocks noChangeArrowheads="1"/>
          </p:cNvSpPr>
          <p:nvPr/>
        </p:nvSpPr>
        <p:spPr bwMode="auto">
          <a:xfrm>
            <a:off x="4279900" y="2776538"/>
            <a:ext cx="3629025" cy="319087"/>
          </a:xfrm>
          <a:prstGeom prst="rect">
            <a:avLst/>
          </a:prstGeom>
          <a:noFill/>
          <a:ln w="9525">
            <a:noFill/>
            <a:miter lim="800000"/>
            <a:headEnd/>
            <a:tailEnd/>
          </a:ln>
        </p:spPr>
        <p:txBody>
          <a:bodyPr wrap="none" lIns="0" tIns="0" rIns="0" bIns="0">
            <a:spAutoFit/>
          </a:bodyPr>
          <a:lstStyle/>
          <a:p>
            <a:r>
              <a:rPr lang="fr-FR" sz="1800" u="none" dirty="0">
                <a:solidFill>
                  <a:srgbClr val="000000"/>
                </a:solidFill>
              </a:rPr>
              <a:t>Systématisée dans un territoire</a:t>
            </a:r>
            <a:endParaRPr lang="fr-FR" u="none" dirty="0"/>
          </a:p>
        </p:txBody>
      </p:sp>
      <p:sp>
        <p:nvSpPr>
          <p:cNvPr id="32806" name="Rectangle 38"/>
          <p:cNvSpPr>
            <a:spLocks noChangeArrowheads="1"/>
          </p:cNvSpPr>
          <p:nvPr/>
        </p:nvSpPr>
        <p:spPr bwMode="auto">
          <a:xfrm>
            <a:off x="7797800" y="2786063"/>
            <a:ext cx="52900" cy="276999"/>
          </a:xfrm>
          <a:prstGeom prst="rect">
            <a:avLst/>
          </a:prstGeom>
          <a:noFill/>
          <a:ln w="9525">
            <a:noFill/>
            <a:miter lim="800000"/>
            <a:headEnd/>
            <a:tailEnd/>
          </a:ln>
        </p:spPr>
        <p:txBody>
          <a:bodyPr wrap="none" lIns="0" tIns="0" rIns="0" bIns="0">
            <a:spAutoFit/>
          </a:bodyPr>
          <a:lstStyle/>
          <a:p>
            <a:r>
              <a:rPr lang="fr-FR" sz="1800" u="none" dirty="0">
                <a:solidFill>
                  <a:srgbClr val="C0C0C0"/>
                </a:solidFill>
              </a:rPr>
              <a:t> </a:t>
            </a:r>
            <a:endParaRPr lang="fr-FR" u="none" dirty="0"/>
          </a:p>
        </p:txBody>
      </p:sp>
      <p:sp>
        <p:nvSpPr>
          <p:cNvPr id="32807" name="Rectangle 39"/>
          <p:cNvSpPr>
            <a:spLocks noChangeArrowheads="1"/>
          </p:cNvSpPr>
          <p:nvPr/>
        </p:nvSpPr>
        <p:spPr bwMode="auto">
          <a:xfrm>
            <a:off x="7236297" y="2776538"/>
            <a:ext cx="1279054" cy="274637"/>
          </a:xfrm>
          <a:prstGeom prst="rect">
            <a:avLst/>
          </a:prstGeom>
          <a:noFill/>
          <a:ln w="9525">
            <a:noFill/>
            <a:miter lim="800000"/>
            <a:headEnd/>
            <a:tailEnd/>
          </a:ln>
        </p:spPr>
        <p:txBody>
          <a:bodyPr wrap="square" lIns="0" tIns="0" rIns="0" bIns="0">
            <a:spAutoFit/>
          </a:bodyPr>
          <a:lstStyle/>
          <a:p>
            <a:r>
              <a:rPr lang="fr-FR" sz="1800" u="none" dirty="0">
                <a:solidFill>
                  <a:srgbClr val="000000"/>
                </a:solidFill>
              </a:rPr>
              <a:t> </a:t>
            </a:r>
            <a:r>
              <a:rPr lang="fr-FR" sz="1800" u="none" dirty="0" err="1">
                <a:solidFill>
                  <a:srgbClr val="000000"/>
                </a:solidFill>
              </a:rPr>
              <a:t>neuro</a:t>
            </a:r>
            <a:endParaRPr lang="fr-FR" u="none" dirty="0"/>
          </a:p>
        </p:txBody>
      </p:sp>
      <p:sp>
        <p:nvSpPr>
          <p:cNvPr id="32809" name="Rectangle 41"/>
          <p:cNvSpPr>
            <a:spLocks noChangeArrowheads="1"/>
          </p:cNvSpPr>
          <p:nvPr/>
        </p:nvSpPr>
        <p:spPr bwMode="auto">
          <a:xfrm>
            <a:off x="7956376" y="2776538"/>
            <a:ext cx="288032" cy="276999"/>
          </a:xfrm>
          <a:prstGeom prst="rect">
            <a:avLst/>
          </a:prstGeom>
          <a:noFill/>
          <a:ln w="9525">
            <a:noFill/>
            <a:miter lim="800000"/>
            <a:headEnd/>
            <a:tailEnd/>
          </a:ln>
        </p:spPr>
        <p:txBody>
          <a:bodyPr wrap="square" lIns="0" tIns="0" rIns="0" bIns="0">
            <a:spAutoFit/>
          </a:bodyPr>
          <a:lstStyle/>
          <a:p>
            <a:r>
              <a:rPr lang="fr-FR" sz="1800" u="none" dirty="0">
                <a:solidFill>
                  <a:srgbClr val="000000"/>
                </a:solidFill>
              </a:rPr>
              <a:t>-</a:t>
            </a:r>
            <a:endParaRPr lang="fr-FR" u="none" dirty="0"/>
          </a:p>
        </p:txBody>
      </p:sp>
      <p:sp>
        <p:nvSpPr>
          <p:cNvPr id="32810" name="Rectangle 42"/>
          <p:cNvSpPr>
            <a:spLocks noChangeArrowheads="1"/>
          </p:cNvSpPr>
          <p:nvPr/>
        </p:nvSpPr>
        <p:spPr bwMode="auto">
          <a:xfrm>
            <a:off x="4289425" y="3060700"/>
            <a:ext cx="1438275"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anatomique</a:t>
            </a:r>
            <a:endParaRPr lang="fr-FR" u="none"/>
          </a:p>
        </p:txBody>
      </p:sp>
      <p:sp>
        <p:nvSpPr>
          <p:cNvPr id="32811" name="Rectangle 43"/>
          <p:cNvSpPr>
            <a:spLocks noChangeArrowheads="1"/>
          </p:cNvSpPr>
          <p:nvPr/>
        </p:nvSpPr>
        <p:spPr bwMode="auto">
          <a:xfrm>
            <a:off x="4279900" y="3051175"/>
            <a:ext cx="1438275"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anatomique</a:t>
            </a:r>
            <a:endParaRPr lang="fr-FR" u="none"/>
          </a:p>
        </p:txBody>
      </p:sp>
      <p:sp>
        <p:nvSpPr>
          <p:cNvPr id="32812" name="Rectangle 44"/>
          <p:cNvSpPr>
            <a:spLocks noChangeArrowheads="1"/>
          </p:cNvSpPr>
          <p:nvPr/>
        </p:nvSpPr>
        <p:spPr bwMode="auto">
          <a:xfrm>
            <a:off x="4060825" y="3397250"/>
            <a:ext cx="273050" cy="306388"/>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13" name="Rectangle 45"/>
          <p:cNvSpPr>
            <a:spLocks noChangeArrowheads="1"/>
          </p:cNvSpPr>
          <p:nvPr/>
        </p:nvSpPr>
        <p:spPr bwMode="auto">
          <a:xfrm>
            <a:off x="4051300" y="3387725"/>
            <a:ext cx="273050" cy="306388"/>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14" name="Rectangle 46"/>
          <p:cNvSpPr>
            <a:spLocks noChangeArrowheads="1"/>
          </p:cNvSpPr>
          <p:nvPr/>
        </p:nvSpPr>
        <p:spPr bwMode="auto">
          <a:xfrm>
            <a:off x="4289425" y="3390900"/>
            <a:ext cx="2879725"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Troubles neurologiques :</a:t>
            </a:r>
            <a:endParaRPr lang="fr-FR" u="none"/>
          </a:p>
        </p:txBody>
      </p:sp>
      <p:sp>
        <p:nvSpPr>
          <p:cNvPr id="32815" name="Rectangle 47"/>
          <p:cNvSpPr>
            <a:spLocks noChangeArrowheads="1"/>
          </p:cNvSpPr>
          <p:nvPr/>
        </p:nvSpPr>
        <p:spPr bwMode="auto">
          <a:xfrm>
            <a:off x="4279900" y="3381375"/>
            <a:ext cx="2879725"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Troubles neurologiques :</a:t>
            </a:r>
            <a:endParaRPr lang="fr-FR" u="none"/>
          </a:p>
        </p:txBody>
      </p:sp>
      <p:sp>
        <p:nvSpPr>
          <p:cNvPr id="32816" name="Rectangle 48"/>
          <p:cNvSpPr>
            <a:spLocks noChangeArrowheads="1"/>
          </p:cNvSpPr>
          <p:nvPr/>
        </p:nvSpPr>
        <p:spPr bwMode="auto">
          <a:xfrm>
            <a:off x="7051675" y="3390900"/>
            <a:ext cx="617538" cy="274638"/>
          </a:xfrm>
          <a:prstGeom prst="rect">
            <a:avLst/>
          </a:prstGeom>
          <a:noFill/>
          <a:ln w="9525">
            <a:noFill/>
            <a:miter lim="800000"/>
            <a:headEnd/>
            <a:tailEnd/>
          </a:ln>
        </p:spPr>
        <p:txBody>
          <a:bodyPr wrap="none" lIns="0" tIns="0" rIns="0" bIns="0">
            <a:spAutoFit/>
          </a:bodyPr>
          <a:lstStyle/>
          <a:p>
            <a:r>
              <a:rPr lang="fr-FR" sz="1800" u="none">
                <a:solidFill>
                  <a:srgbClr val="C0C0C0"/>
                </a:solidFill>
              </a:rPr>
              <a:t> hypo</a:t>
            </a:r>
            <a:endParaRPr lang="fr-FR" u="none"/>
          </a:p>
        </p:txBody>
      </p:sp>
      <p:sp>
        <p:nvSpPr>
          <p:cNvPr id="32817" name="Rectangle 49"/>
          <p:cNvSpPr>
            <a:spLocks noChangeArrowheads="1"/>
          </p:cNvSpPr>
          <p:nvPr/>
        </p:nvSpPr>
        <p:spPr bwMode="auto">
          <a:xfrm>
            <a:off x="7042150" y="3381375"/>
            <a:ext cx="617538" cy="274638"/>
          </a:xfrm>
          <a:prstGeom prst="rect">
            <a:avLst/>
          </a:prstGeom>
          <a:noFill/>
          <a:ln w="9525">
            <a:noFill/>
            <a:miter lim="800000"/>
            <a:headEnd/>
            <a:tailEnd/>
          </a:ln>
        </p:spPr>
        <p:txBody>
          <a:bodyPr wrap="none" lIns="0" tIns="0" rIns="0" bIns="0">
            <a:spAutoFit/>
          </a:bodyPr>
          <a:lstStyle/>
          <a:p>
            <a:r>
              <a:rPr lang="fr-FR" sz="1800" u="none">
                <a:solidFill>
                  <a:srgbClr val="000000"/>
                </a:solidFill>
              </a:rPr>
              <a:t> hypo</a:t>
            </a:r>
            <a:endParaRPr lang="fr-FR" u="none"/>
          </a:p>
        </p:txBody>
      </p:sp>
      <p:sp>
        <p:nvSpPr>
          <p:cNvPr id="32818" name="Rectangle 50"/>
          <p:cNvSpPr>
            <a:spLocks noChangeArrowheads="1"/>
          </p:cNvSpPr>
          <p:nvPr/>
        </p:nvSpPr>
        <p:spPr bwMode="auto">
          <a:xfrm>
            <a:off x="7669213" y="3390900"/>
            <a:ext cx="469900"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 ou</a:t>
            </a:r>
            <a:endParaRPr lang="fr-FR" u="none"/>
          </a:p>
        </p:txBody>
      </p:sp>
      <p:sp>
        <p:nvSpPr>
          <p:cNvPr id="32819" name="Rectangle 51"/>
          <p:cNvSpPr>
            <a:spLocks noChangeArrowheads="1"/>
          </p:cNvSpPr>
          <p:nvPr/>
        </p:nvSpPr>
        <p:spPr bwMode="auto">
          <a:xfrm>
            <a:off x="7659688" y="3381375"/>
            <a:ext cx="469900" cy="319088"/>
          </a:xfrm>
          <a:prstGeom prst="rect">
            <a:avLst/>
          </a:prstGeom>
          <a:noFill/>
          <a:ln w="9525">
            <a:noFill/>
            <a:miter lim="800000"/>
            <a:headEnd/>
            <a:tailEnd/>
          </a:ln>
        </p:spPr>
        <p:txBody>
          <a:bodyPr wrap="none" lIns="0" tIns="0" rIns="0" bIns="0">
            <a:spAutoFit/>
          </a:bodyPr>
          <a:lstStyle/>
          <a:p>
            <a:r>
              <a:rPr lang="fr-FR" sz="1800" u="none" dirty="0">
                <a:solidFill>
                  <a:srgbClr val="000000"/>
                </a:solidFill>
              </a:rPr>
              <a:t> ou</a:t>
            </a:r>
            <a:endParaRPr lang="fr-FR" u="none" dirty="0"/>
          </a:p>
        </p:txBody>
      </p:sp>
      <p:sp>
        <p:nvSpPr>
          <p:cNvPr id="32820" name="Rectangle 52"/>
          <p:cNvSpPr>
            <a:spLocks noChangeArrowheads="1"/>
          </p:cNvSpPr>
          <p:nvPr/>
        </p:nvSpPr>
        <p:spPr bwMode="auto">
          <a:xfrm>
            <a:off x="4289425" y="3665538"/>
            <a:ext cx="1376363"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anesthésie,</a:t>
            </a:r>
            <a:endParaRPr lang="fr-FR" u="none"/>
          </a:p>
        </p:txBody>
      </p:sp>
      <p:sp>
        <p:nvSpPr>
          <p:cNvPr id="32821" name="Rectangle 53"/>
          <p:cNvSpPr>
            <a:spLocks noChangeArrowheads="1"/>
          </p:cNvSpPr>
          <p:nvPr/>
        </p:nvSpPr>
        <p:spPr bwMode="auto">
          <a:xfrm>
            <a:off x="4279900" y="3656013"/>
            <a:ext cx="1376363"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anesthésie,</a:t>
            </a:r>
            <a:endParaRPr lang="fr-FR" u="none"/>
          </a:p>
        </p:txBody>
      </p:sp>
      <p:sp>
        <p:nvSpPr>
          <p:cNvPr id="32822" name="Rectangle 54"/>
          <p:cNvSpPr>
            <a:spLocks noChangeArrowheads="1"/>
          </p:cNvSpPr>
          <p:nvPr/>
        </p:nvSpPr>
        <p:spPr bwMode="auto">
          <a:xfrm>
            <a:off x="5548313" y="3665538"/>
            <a:ext cx="1074737" cy="274637"/>
          </a:xfrm>
          <a:prstGeom prst="rect">
            <a:avLst/>
          </a:prstGeom>
          <a:noFill/>
          <a:ln w="9525">
            <a:noFill/>
            <a:miter lim="800000"/>
            <a:headEnd/>
            <a:tailEnd/>
          </a:ln>
        </p:spPr>
        <p:txBody>
          <a:bodyPr wrap="none" lIns="0" tIns="0" rIns="0" bIns="0">
            <a:spAutoFit/>
          </a:bodyPr>
          <a:lstStyle/>
          <a:p>
            <a:r>
              <a:rPr lang="fr-FR" sz="1800" u="none">
                <a:solidFill>
                  <a:srgbClr val="C0C0C0"/>
                </a:solidFill>
              </a:rPr>
              <a:t> allodynie</a:t>
            </a:r>
            <a:endParaRPr lang="fr-FR" u="none"/>
          </a:p>
        </p:txBody>
      </p:sp>
      <p:sp>
        <p:nvSpPr>
          <p:cNvPr id="32823" name="Rectangle 55"/>
          <p:cNvSpPr>
            <a:spLocks noChangeArrowheads="1"/>
          </p:cNvSpPr>
          <p:nvPr/>
        </p:nvSpPr>
        <p:spPr bwMode="auto">
          <a:xfrm>
            <a:off x="5538788" y="3656013"/>
            <a:ext cx="1074737" cy="274637"/>
          </a:xfrm>
          <a:prstGeom prst="rect">
            <a:avLst/>
          </a:prstGeom>
          <a:noFill/>
          <a:ln w="9525">
            <a:noFill/>
            <a:miter lim="800000"/>
            <a:headEnd/>
            <a:tailEnd/>
          </a:ln>
        </p:spPr>
        <p:txBody>
          <a:bodyPr wrap="none" lIns="0" tIns="0" rIns="0" bIns="0">
            <a:spAutoFit/>
          </a:bodyPr>
          <a:lstStyle/>
          <a:p>
            <a:r>
              <a:rPr lang="fr-FR" sz="1800" u="none">
                <a:solidFill>
                  <a:srgbClr val="000000"/>
                </a:solidFill>
              </a:rPr>
              <a:t> allodynie</a:t>
            </a:r>
            <a:endParaRPr lang="fr-FR" u="none"/>
          </a:p>
        </p:txBody>
      </p:sp>
      <p:sp>
        <p:nvSpPr>
          <p:cNvPr id="32824" name="Rectangle 56"/>
          <p:cNvSpPr>
            <a:spLocks noChangeArrowheads="1"/>
          </p:cNvSpPr>
          <p:nvPr/>
        </p:nvSpPr>
        <p:spPr bwMode="auto">
          <a:xfrm>
            <a:off x="6623050" y="3665538"/>
            <a:ext cx="2166938"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 hyperesthésie, ...</a:t>
            </a:r>
            <a:endParaRPr lang="fr-FR" u="none"/>
          </a:p>
        </p:txBody>
      </p:sp>
      <p:sp>
        <p:nvSpPr>
          <p:cNvPr id="32825" name="Rectangle 57"/>
          <p:cNvSpPr>
            <a:spLocks noChangeArrowheads="1"/>
          </p:cNvSpPr>
          <p:nvPr/>
        </p:nvSpPr>
        <p:spPr bwMode="auto">
          <a:xfrm>
            <a:off x="6613525" y="3656013"/>
            <a:ext cx="2166938"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 hyperesthésie, ...</a:t>
            </a:r>
            <a:endParaRPr lang="fr-FR" u="none"/>
          </a:p>
        </p:txBody>
      </p:sp>
      <p:sp>
        <p:nvSpPr>
          <p:cNvPr id="32826" name="Rectangle 58"/>
          <p:cNvSpPr>
            <a:spLocks noChangeArrowheads="1"/>
          </p:cNvSpPr>
          <p:nvPr/>
        </p:nvSpPr>
        <p:spPr bwMode="auto">
          <a:xfrm>
            <a:off x="4060825" y="4002088"/>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27" name="Rectangle 59"/>
          <p:cNvSpPr>
            <a:spLocks noChangeArrowheads="1"/>
          </p:cNvSpPr>
          <p:nvPr/>
        </p:nvSpPr>
        <p:spPr bwMode="auto">
          <a:xfrm>
            <a:off x="4051300" y="3992563"/>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28" name="Rectangle 60"/>
          <p:cNvSpPr>
            <a:spLocks noChangeArrowheads="1"/>
          </p:cNvSpPr>
          <p:nvPr/>
        </p:nvSpPr>
        <p:spPr bwMode="auto">
          <a:xfrm>
            <a:off x="4289425" y="3995738"/>
            <a:ext cx="2446338"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Gêne peu le sommeil</a:t>
            </a:r>
            <a:endParaRPr lang="fr-FR" u="none"/>
          </a:p>
        </p:txBody>
      </p:sp>
      <p:sp>
        <p:nvSpPr>
          <p:cNvPr id="32829" name="Rectangle 61"/>
          <p:cNvSpPr>
            <a:spLocks noChangeArrowheads="1"/>
          </p:cNvSpPr>
          <p:nvPr/>
        </p:nvSpPr>
        <p:spPr bwMode="auto">
          <a:xfrm>
            <a:off x="4279900" y="3986213"/>
            <a:ext cx="2446338"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Gêne peu le sommeil</a:t>
            </a:r>
            <a:endParaRPr lang="fr-FR" u="none"/>
          </a:p>
        </p:txBody>
      </p:sp>
      <p:sp>
        <p:nvSpPr>
          <p:cNvPr id="32830" name="Rectangle 62"/>
          <p:cNvSpPr>
            <a:spLocks noChangeArrowheads="1"/>
          </p:cNvSpPr>
          <p:nvPr/>
        </p:nvSpPr>
        <p:spPr bwMode="auto">
          <a:xfrm>
            <a:off x="4060825" y="4332288"/>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31" name="Rectangle 63"/>
          <p:cNvSpPr>
            <a:spLocks noChangeArrowheads="1"/>
          </p:cNvSpPr>
          <p:nvPr/>
        </p:nvSpPr>
        <p:spPr bwMode="auto">
          <a:xfrm>
            <a:off x="4051300" y="4322763"/>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32" name="Rectangle 64"/>
          <p:cNvSpPr>
            <a:spLocks noChangeArrowheads="1"/>
          </p:cNvSpPr>
          <p:nvPr/>
        </p:nvSpPr>
        <p:spPr bwMode="auto">
          <a:xfrm>
            <a:off x="4289425" y="4325938"/>
            <a:ext cx="3335338"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Atténuée par les distractions</a:t>
            </a:r>
            <a:endParaRPr lang="fr-FR" u="none"/>
          </a:p>
        </p:txBody>
      </p:sp>
      <p:sp>
        <p:nvSpPr>
          <p:cNvPr id="32833" name="Rectangle 65"/>
          <p:cNvSpPr>
            <a:spLocks noChangeArrowheads="1"/>
          </p:cNvSpPr>
          <p:nvPr/>
        </p:nvSpPr>
        <p:spPr bwMode="auto">
          <a:xfrm>
            <a:off x="4284663" y="4292600"/>
            <a:ext cx="3216275" cy="274638"/>
          </a:xfrm>
          <a:prstGeom prst="rect">
            <a:avLst/>
          </a:prstGeom>
          <a:noFill/>
          <a:ln w="9525">
            <a:noFill/>
            <a:miter lim="800000"/>
            <a:headEnd/>
            <a:tailEnd/>
          </a:ln>
        </p:spPr>
        <p:txBody>
          <a:bodyPr wrap="none" lIns="0" tIns="0" rIns="0" bIns="0">
            <a:spAutoFit/>
          </a:bodyPr>
          <a:lstStyle/>
          <a:p>
            <a:r>
              <a:rPr lang="fr-FR" sz="1800" u="none">
                <a:solidFill>
                  <a:srgbClr val="000000"/>
                </a:solidFill>
              </a:rPr>
              <a:t>Atténuée par les distractions</a:t>
            </a:r>
            <a:endParaRPr lang="fr-FR" u="none"/>
          </a:p>
        </p:txBody>
      </p:sp>
      <p:sp>
        <p:nvSpPr>
          <p:cNvPr id="32834" name="Rectangle 66"/>
          <p:cNvSpPr>
            <a:spLocks noChangeArrowheads="1"/>
          </p:cNvSpPr>
          <p:nvPr/>
        </p:nvSpPr>
        <p:spPr bwMode="auto">
          <a:xfrm>
            <a:off x="4060825" y="4662488"/>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35" name="Rectangle 67"/>
          <p:cNvSpPr>
            <a:spLocks noChangeArrowheads="1"/>
          </p:cNvSpPr>
          <p:nvPr/>
        </p:nvSpPr>
        <p:spPr bwMode="auto">
          <a:xfrm>
            <a:off x="4051300" y="4652963"/>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36" name="Rectangle 68"/>
          <p:cNvSpPr>
            <a:spLocks noChangeArrowheads="1"/>
          </p:cNvSpPr>
          <p:nvPr/>
        </p:nvSpPr>
        <p:spPr bwMode="auto">
          <a:xfrm>
            <a:off x="4289425" y="4656138"/>
            <a:ext cx="3968750"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Fort retentissement psychologique</a:t>
            </a:r>
            <a:endParaRPr lang="fr-FR" u="none"/>
          </a:p>
        </p:txBody>
      </p:sp>
      <p:sp>
        <p:nvSpPr>
          <p:cNvPr id="32837" name="Rectangle 69"/>
          <p:cNvSpPr>
            <a:spLocks noChangeArrowheads="1"/>
          </p:cNvSpPr>
          <p:nvPr/>
        </p:nvSpPr>
        <p:spPr bwMode="auto">
          <a:xfrm>
            <a:off x="4279900" y="4646613"/>
            <a:ext cx="3968750"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Fort retentissement psychologique</a:t>
            </a:r>
            <a:endParaRPr lang="fr-FR" u="none"/>
          </a:p>
        </p:txBody>
      </p:sp>
      <p:sp>
        <p:nvSpPr>
          <p:cNvPr id="32838" name="Rectangle 70"/>
          <p:cNvSpPr>
            <a:spLocks noChangeArrowheads="1"/>
          </p:cNvSpPr>
          <p:nvPr/>
        </p:nvSpPr>
        <p:spPr bwMode="auto">
          <a:xfrm>
            <a:off x="4060825" y="4992688"/>
            <a:ext cx="273050" cy="306387"/>
          </a:xfrm>
          <a:prstGeom prst="rect">
            <a:avLst/>
          </a:prstGeom>
          <a:noFill/>
          <a:ln w="9525">
            <a:noFill/>
            <a:miter lim="800000"/>
            <a:headEnd/>
            <a:tailEnd/>
          </a:ln>
        </p:spPr>
        <p:txBody>
          <a:bodyPr wrap="none" lIns="0" tIns="0" rIns="0" bIns="0">
            <a:spAutoFit/>
          </a:bodyPr>
          <a:lstStyle/>
          <a:p>
            <a:r>
              <a:rPr lang="fr-FR" sz="1800" u="none">
                <a:solidFill>
                  <a:srgbClr val="C0C0C0"/>
                </a:solidFill>
                <a:latin typeface="Arial" pitchFamily="34" charset="0"/>
              </a:rPr>
              <a:t></a:t>
            </a:r>
            <a:endParaRPr lang="fr-FR" u="none"/>
          </a:p>
        </p:txBody>
      </p:sp>
      <p:sp>
        <p:nvSpPr>
          <p:cNvPr id="32839" name="Rectangle 71"/>
          <p:cNvSpPr>
            <a:spLocks noChangeArrowheads="1"/>
          </p:cNvSpPr>
          <p:nvPr/>
        </p:nvSpPr>
        <p:spPr bwMode="auto">
          <a:xfrm>
            <a:off x="4051300" y="4983163"/>
            <a:ext cx="273050" cy="306387"/>
          </a:xfrm>
          <a:prstGeom prst="rect">
            <a:avLst/>
          </a:prstGeom>
          <a:noFill/>
          <a:ln w="9525">
            <a:noFill/>
            <a:miter lim="800000"/>
            <a:headEnd/>
            <a:tailEnd/>
          </a:ln>
        </p:spPr>
        <p:txBody>
          <a:bodyPr wrap="none" lIns="0" tIns="0" rIns="0" bIns="0">
            <a:spAutoFit/>
          </a:bodyPr>
          <a:lstStyle/>
          <a:p>
            <a:r>
              <a:rPr lang="fr-FR" sz="1800" u="none">
                <a:solidFill>
                  <a:srgbClr val="3366CC"/>
                </a:solidFill>
                <a:latin typeface="Arial" pitchFamily="34" charset="0"/>
              </a:rPr>
              <a:t></a:t>
            </a:r>
            <a:endParaRPr lang="fr-FR" u="none"/>
          </a:p>
        </p:txBody>
      </p:sp>
      <p:sp>
        <p:nvSpPr>
          <p:cNvPr id="32840" name="Rectangle 72"/>
          <p:cNvSpPr>
            <a:spLocks noChangeArrowheads="1"/>
          </p:cNvSpPr>
          <p:nvPr/>
        </p:nvSpPr>
        <p:spPr bwMode="auto">
          <a:xfrm>
            <a:off x="4289425" y="4986338"/>
            <a:ext cx="4441825"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Les antalgiques usuels sont sans effet,</a:t>
            </a:r>
            <a:endParaRPr lang="fr-FR" u="none"/>
          </a:p>
        </p:txBody>
      </p:sp>
      <p:sp>
        <p:nvSpPr>
          <p:cNvPr id="32841" name="Rectangle 73"/>
          <p:cNvSpPr>
            <a:spLocks noChangeArrowheads="1"/>
          </p:cNvSpPr>
          <p:nvPr/>
        </p:nvSpPr>
        <p:spPr bwMode="auto">
          <a:xfrm>
            <a:off x="4279900" y="4976813"/>
            <a:ext cx="4441825"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Les antalgiques usuels sont sans effet,</a:t>
            </a:r>
            <a:endParaRPr lang="fr-FR" u="none"/>
          </a:p>
        </p:txBody>
      </p:sp>
      <p:sp>
        <p:nvSpPr>
          <p:cNvPr id="32842" name="Rectangle 74"/>
          <p:cNvSpPr>
            <a:spLocks noChangeArrowheads="1"/>
          </p:cNvSpPr>
          <p:nvPr/>
        </p:nvSpPr>
        <p:spPr bwMode="auto">
          <a:xfrm>
            <a:off x="4289425" y="5260975"/>
            <a:ext cx="4006850"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peu de réponse aux morphiniques.</a:t>
            </a:r>
            <a:endParaRPr lang="fr-FR" u="none"/>
          </a:p>
        </p:txBody>
      </p:sp>
      <p:sp>
        <p:nvSpPr>
          <p:cNvPr id="32843" name="Rectangle 75"/>
          <p:cNvSpPr>
            <a:spLocks noChangeArrowheads="1"/>
          </p:cNvSpPr>
          <p:nvPr/>
        </p:nvSpPr>
        <p:spPr bwMode="auto">
          <a:xfrm>
            <a:off x="4279900" y="5251450"/>
            <a:ext cx="4006850"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peu de réponse aux morphiniques.</a:t>
            </a:r>
            <a:endParaRPr lang="fr-FR" u="none"/>
          </a:p>
        </p:txBody>
      </p:sp>
      <p:sp>
        <p:nvSpPr>
          <p:cNvPr id="32844" name="Rectangle 76"/>
          <p:cNvSpPr>
            <a:spLocks noChangeArrowheads="1"/>
          </p:cNvSpPr>
          <p:nvPr/>
        </p:nvSpPr>
        <p:spPr bwMode="auto">
          <a:xfrm>
            <a:off x="4289425" y="5535613"/>
            <a:ext cx="3727450" cy="319087"/>
          </a:xfrm>
          <a:prstGeom prst="rect">
            <a:avLst/>
          </a:prstGeom>
          <a:noFill/>
          <a:ln w="9525">
            <a:noFill/>
            <a:miter lim="800000"/>
            <a:headEnd/>
            <a:tailEnd/>
          </a:ln>
        </p:spPr>
        <p:txBody>
          <a:bodyPr wrap="none" lIns="0" tIns="0" rIns="0" bIns="0">
            <a:spAutoFit/>
          </a:bodyPr>
          <a:lstStyle/>
          <a:p>
            <a:r>
              <a:rPr lang="fr-FR" sz="1800" u="none">
                <a:solidFill>
                  <a:srgbClr val="C0C0C0"/>
                </a:solidFill>
              </a:rPr>
              <a:t>Traitement par antidépresseurs,</a:t>
            </a:r>
            <a:endParaRPr lang="fr-FR" u="none"/>
          </a:p>
        </p:txBody>
      </p:sp>
      <p:sp>
        <p:nvSpPr>
          <p:cNvPr id="32845" name="Rectangle 77"/>
          <p:cNvSpPr>
            <a:spLocks noChangeArrowheads="1"/>
          </p:cNvSpPr>
          <p:nvPr/>
        </p:nvSpPr>
        <p:spPr bwMode="auto">
          <a:xfrm>
            <a:off x="4279900" y="5526088"/>
            <a:ext cx="3727450" cy="319087"/>
          </a:xfrm>
          <a:prstGeom prst="rect">
            <a:avLst/>
          </a:prstGeom>
          <a:noFill/>
          <a:ln w="9525">
            <a:noFill/>
            <a:miter lim="800000"/>
            <a:headEnd/>
            <a:tailEnd/>
          </a:ln>
        </p:spPr>
        <p:txBody>
          <a:bodyPr wrap="none" lIns="0" tIns="0" rIns="0" bIns="0">
            <a:spAutoFit/>
          </a:bodyPr>
          <a:lstStyle/>
          <a:p>
            <a:r>
              <a:rPr lang="fr-FR" sz="1800" u="none">
                <a:solidFill>
                  <a:srgbClr val="000000"/>
                </a:solidFill>
              </a:rPr>
              <a:t>Traitement par antidépresseurs,</a:t>
            </a:r>
            <a:endParaRPr lang="fr-FR" u="none"/>
          </a:p>
        </p:txBody>
      </p:sp>
      <p:sp>
        <p:nvSpPr>
          <p:cNvPr id="32846" name="Rectangle 78"/>
          <p:cNvSpPr>
            <a:spLocks noChangeArrowheads="1"/>
          </p:cNvSpPr>
          <p:nvPr/>
        </p:nvSpPr>
        <p:spPr bwMode="auto">
          <a:xfrm>
            <a:off x="4289425" y="5810250"/>
            <a:ext cx="1779588" cy="274638"/>
          </a:xfrm>
          <a:prstGeom prst="rect">
            <a:avLst/>
          </a:prstGeom>
          <a:noFill/>
          <a:ln w="9525">
            <a:noFill/>
            <a:miter lim="800000"/>
            <a:headEnd/>
            <a:tailEnd/>
          </a:ln>
        </p:spPr>
        <p:txBody>
          <a:bodyPr wrap="none" lIns="0" tIns="0" rIns="0" bIns="0">
            <a:spAutoFit/>
          </a:bodyPr>
          <a:lstStyle/>
          <a:p>
            <a:r>
              <a:rPr lang="fr-FR" sz="1800" u="none">
                <a:solidFill>
                  <a:srgbClr val="C0C0C0"/>
                </a:solidFill>
              </a:rPr>
              <a:t>antiépileptiques</a:t>
            </a:r>
            <a:endParaRPr lang="fr-FR" u="none"/>
          </a:p>
        </p:txBody>
      </p:sp>
      <p:sp>
        <p:nvSpPr>
          <p:cNvPr id="32847" name="Rectangle 79"/>
          <p:cNvSpPr>
            <a:spLocks noChangeArrowheads="1"/>
          </p:cNvSpPr>
          <p:nvPr/>
        </p:nvSpPr>
        <p:spPr bwMode="auto">
          <a:xfrm>
            <a:off x="4279900" y="5800725"/>
            <a:ext cx="1779588" cy="274638"/>
          </a:xfrm>
          <a:prstGeom prst="rect">
            <a:avLst/>
          </a:prstGeom>
          <a:noFill/>
          <a:ln w="9525">
            <a:noFill/>
            <a:miter lim="800000"/>
            <a:headEnd/>
            <a:tailEnd/>
          </a:ln>
        </p:spPr>
        <p:txBody>
          <a:bodyPr wrap="none" lIns="0" tIns="0" rIns="0" bIns="0">
            <a:spAutoFit/>
          </a:bodyPr>
          <a:lstStyle/>
          <a:p>
            <a:r>
              <a:rPr lang="fr-FR" sz="1800" u="none">
                <a:solidFill>
                  <a:srgbClr val="000000"/>
                </a:solidFill>
              </a:rPr>
              <a:t>antiépileptiques</a:t>
            </a:r>
            <a:endParaRPr lang="fr-FR" u="none"/>
          </a:p>
        </p:txBody>
      </p:sp>
      <p:sp>
        <p:nvSpPr>
          <p:cNvPr id="32848" name="Rectangle 80"/>
          <p:cNvSpPr>
            <a:spLocks noChangeArrowheads="1"/>
          </p:cNvSpPr>
          <p:nvPr/>
        </p:nvSpPr>
        <p:spPr bwMode="auto">
          <a:xfrm>
            <a:off x="6069013" y="5810250"/>
            <a:ext cx="2001837" cy="319088"/>
          </a:xfrm>
          <a:prstGeom prst="rect">
            <a:avLst/>
          </a:prstGeom>
          <a:noFill/>
          <a:ln w="9525">
            <a:noFill/>
            <a:miter lim="800000"/>
            <a:headEnd/>
            <a:tailEnd/>
          </a:ln>
        </p:spPr>
        <p:txBody>
          <a:bodyPr wrap="none" lIns="0" tIns="0" rIns="0" bIns="0">
            <a:spAutoFit/>
          </a:bodyPr>
          <a:lstStyle/>
          <a:p>
            <a:r>
              <a:rPr lang="fr-FR" sz="1800" u="none">
                <a:solidFill>
                  <a:srgbClr val="C0C0C0"/>
                </a:solidFill>
              </a:rPr>
              <a:t>, TENS, Blocs, ...</a:t>
            </a:r>
            <a:endParaRPr lang="fr-FR" u="none"/>
          </a:p>
        </p:txBody>
      </p:sp>
      <p:sp>
        <p:nvSpPr>
          <p:cNvPr id="32849" name="Rectangle 81"/>
          <p:cNvSpPr>
            <a:spLocks noChangeArrowheads="1"/>
          </p:cNvSpPr>
          <p:nvPr/>
        </p:nvSpPr>
        <p:spPr bwMode="auto">
          <a:xfrm>
            <a:off x="6059488" y="5800725"/>
            <a:ext cx="2001837" cy="319088"/>
          </a:xfrm>
          <a:prstGeom prst="rect">
            <a:avLst/>
          </a:prstGeom>
          <a:noFill/>
          <a:ln w="9525">
            <a:noFill/>
            <a:miter lim="800000"/>
            <a:headEnd/>
            <a:tailEnd/>
          </a:ln>
        </p:spPr>
        <p:txBody>
          <a:bodyPr wrap="none" lIns="0" tIns="0" rIns="0" bIns="0">
            <a:spAutoFit/>
          </a:bodyPr>
          <a:lstStyle/>
          <a:p>
            <a:r>
              <a:rPr lang="fr-FR" sz="1800" u="none">
                <a:solidFill>
                  <a:srgbClr val="000000"/>
                </a:solidFill>
              </a:rPr>
              <a:t>, TENS, Blocs, ...</a:t>
            </a:r>
            <a:endParaRPr lang="fr-FR" u="non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pPr eaLnBrk="1" hangingPunct="1"/>
            <a:r>
              <a:rPr lang="fr-FR" sz="3600" smtClean="0">
                <a:solidFill>
                  <a:srgbClr val="0000FF"/>
                </a:solidFill>
                <a:latin typeface="Comic Sans MS" pitchFamily="66" charset="0"/>
              </a:rPr>
              <a:t>Idiopathique</a:t>
            </a:r>
          </a:p>
        </p:txBody>
      </p:sp>
      <p:sp>
        <p:nvSpPr>
          <p:cNvPr id="33797" name="Rectangle 3"/>
          <p:cNvSpPr>
            <a:spLocks noGrp="1" noChangeArrowheads="1"/>
          </p:cNvSpPr>
          <p:nvPr>
            <p:ph type="body" idx="1"/>
          </p:nvPr>
        </p:nvSpPr>
        <p:spPr/>
        <p:txBody>
          <a:bodyPr/>
          <a:lstStyle/>
          <a:p>
            <a:pPr eaLnBrk="1" hangingPunct="1"/>
            <a:r>
              <a:rPr lang="fr-FR" u="none" smtClean="0">
                <a:latin typeface="Bookman Old Style" pitchFamily="18" charset="0"/>
              </a:rPr>
              <a:t>Bilan clinique et paraclinique minutieux restent négatifs</a:t>
            </a:r>
          </a:p>
          <a:p>
            <a:pPr eaLnBrk="1" hangingPunct="1"/>
            <a:r>
              <a:rPr lang="fr-FR" u="none" smtClean="0">
                <a:latin typeface="Bookman Old Style" pitchFamily="18" charset="0"/>
              </a:rPr>
              <a:t>Mécanisme physiopathologique reste imparfaitement élucidé</a:t>
            </a:r>
          </a:p>
          <a:p>
            <a:pPr lvl="1" eaLnBrk="1" hangingPunct="1">
              <a:buClr>
                <a:schemeClr val="accent2"/>
              </a:buClr>
              <a:buFontTx/>
              <a:buChar char="•"/>
            </a:pPr>
            <a:r>
              <a:rPr lang="fr-FR" smtClean="0">
                <a:latin typeface="Bookman Old Style" pitchFamily="18" charset="0"/>
              </a:rPr>
              <a:t>Fibromyalgie</a:t>
            </a:r>
          </a:p>
          <a:p>
            <a:pPr lvl="1" eaLnBrk="1" hangingPunct="1">
              <a:buClr>
                <a:schemeClr val="accent2"/>
              </a:buClr>
              <a:buFontTx/>
              <a:buChar char="•"/>
            </a:pPr>
            <a:r>
              <a:rPr lang="fr-FR" smtClean="0">
                <a:latin typeface="Bookman Old Style" pitchFamily="18" charset="0"/>
              </a:rPr>
              <a:t>Glossodynie</a:t>
            </a:r>
          </a:p>
          <a:p>
            <a:pPr lvl="1" eaLnBrk="1" hangingPunct="1">
              <a:buClr>
                <a:schemeClr val="accent2"/>
              </a:buClr>
              <a:buFontTx/>
              <a:buChar char="•"/>
            </a:pPr>
            <a:r>
              <a:rPr lang="fr-FR" smtClean="0">
                <a:latin typeface="Bookman Old Style" pitchFamily="18" charset="0"/>
              </a:rPr>
              <a:t>Céphalée de tension</a:t>
            </a:r>
          </a:p>
          <a:p>
            <a:pPr lvl="1" eaLnBrk="1" hangingPunct="1">
              <a:buClr>
                <a:schemeClr val="accent2"/>
              </a:buClr>
              <a:buFontTx/>
              <a:buChar char="•"/>
            </a:pPr>
            <a:r>
              <a:rPr lang="fr-FR" smtClean="0">
                <a:latin typeface="Bookman Old Style" pitchFamily="18" charset="0"/>
              </a:rPr>
              <a:t>…</a:t>
            </a:r>
          </a:p>
          <a:p>
            <a:pPr eaLnBrk="1" hangingPunct="1"/>
            <a:endParaRPr lang="fr-FR" smtClean="0">
              <a:latin typeface="Bookman Old Style"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838200"/>
            <a:ext cx="7772400" cy="1143000"/>
          </a:xfrm>
        </p:spPr>
        <p:txBody>
          <a:bodyPr/>
          <a:lstStyle/>
          <a:p>
            <a:pPr eaLnBrk="1" hangingPunct="1">
              <a:defRPr/>
            </a:pPr>
            <a:r>
              <a:rPr lang="fr-FR" sz="2800" b="1" dirty="0" smtClean="0"/>
              <a:t>3 principaux groupes de fibres</a:t>
            </a:r>
            <a:endParaRPr lang="fr-FR" sz="3600" dirty="0" smtClean="0"/>
          </a:p>
        </p:txBody>
      </p:sp>
      <p:sp>
        <p:nvSpPr>
          <p:cNvPr id="66563" name="Rectangle 3"/>
          <p:cNvSpPr>
            <a:spLocks noGrp="1" noChangeArrowheads="1"/>
          </p:cNvSpPr>
          <p:nvPr>
            <p:ph type="body" idx="1"/>
          </p:nvPr>
        </p:nvSpPr>
        <p:spPr>
          <a:xfrm>
            <a:off x="685800" y="2209800"/>
            <a:ext cx="7772400" cy="3886200"/>
          </a:xfrm>
        </p:spPr>
        <p:txBody>
          <a:bodyPr>
            <a:normAutofit lnSpcReduction="10000"/>
          </a:bodyPr>
          <a:lstStyle/>
          <a:p>
            <a:pPr eaLnBrk="1" hangingPunct="1">
              <a:defRPr/>
            </a:pPr>
            <a:r>
              <a:rPr lang="fr-FR" dirty="0" smtClean="0">
                <a:sym typeface="Symbol" pitchFamily="18" charset="2"/>
              </a:rPr>
              <a:t>informations tactiles et proprioceptives :</a:t>
            </a:r>
          </a:p>
          <a:p>
            <a:pPr lvl="1" eaLnBrk="1" hangingPunct="1">
              <a:defRPr/>
            </a:pPr>
            <a:r>
              <a:rPr lang="fr-FR" b="1" dirty="0" smtClean="0">
                <a:solidFill>
                  <a:srgbClr val="FF0000"/>
                </a:solidFill>
                <a:effectLst>
                  <a:outerShdw blurRad="38100" dist="38100" dir="2700000" algn="tl">
                    <a:srgbClr val="FFFFFF"/>
                  </a:outerShdw>
                </a:effectLst>
              </a:rPr>
              <a:t>Fibres A</a:t>
            </a:r>
            <a:r>
              <a:rPr lang="fr-FR" b="1" dirty="0" smtClean="0">
                <a:solidFill>
                  <a:srgbClr val="FF0000"/>
                </a:solidFill>
                <a:effectLst>
                  <a:outerShdw blurRad="38100" dist="38100" dir="2700000" algn="tl">
                    <a:srgbClr val="FFFFFF"/>
                  </a:outerShdw>
                </a:effectLst>
                <a:sym typeface="Symbol" pitchFamily="18" charset="2"/>
              </a:rPr>
              <a:t></a:t>
            </a:r>
            <a:r>
              <a:rPr lang="fr-FR" dirty="0" smtClean="0">
                <a:solidFill>
                  <a:srgbClr val="FF0000"/>
                </a:solidFill>
                <a:sym typeface="Symbol" pitchFamily="18" charset="2"/>
              </a:rPr>
              <a:t> </a:t>
            </a:r>
            <a:r>
              <a:rPr lang="fr-FR" dirty="0" smtClean="0">
                <a:sym typeface="Symbol" pitchFamily="18" charset="2"/>
              </a:rPr>
              <a:t>(très myélinisées), conduction rapide (30 -120 m/s) </a:t>
            </a:r>
          </a:p>
          <a:p>
            <a:pPr eaLnBrk="1" hangingPunct="1">
              <a:defRPr/>
            </a:pPr>
            <a:r>
              <a:rPr lang="fr-FR" dirty="0" smtClean="0">
                <a:sym typeface="Symbol" pitchFamily="18" charset="2"/>
              </a:rPr>
              <a:t>informations </a:t>
            </a:r>
            <a:r>
              <a:rPr lang="fr-FR" b="1" u="sng" dirty="0" smtClean="0">
                <a:solidFill>
                  <a:srgbClr val="FF0000"/>
                </a:solidFill>
                <a:sym typeface="Symbol" pitchFamily="18" charset="2"/>
              </a:rPr>
              <a:t>nociceptives</a:t>
            </a:r>
            <a:r>
              <a:rPr lang="fr-FR" dirty="0" smtClean="0">
                <a:sym typeface="Symbol" pitchFamily="18" charset="2"/>
              </a:rPr>
              <a:t> et thermiques</a:t>
            </a:r>
          </a:p>
          <a:p>
            <a:pPr lvl="1" eaLnBrk="1" hangingPunct="1">
              <a:defRPr/>
            </a:pPr>
            <a:r>
              <a:rPr lang="fr-FR" b="1" dirty="0" smtClean="0">
                <a:solidFill>
                  <a:srgbClr val="FF0000"/>
                </a:solidFill>
                <a:sym typeface="Symbol" pitchFamily="18" charset="2"/>
              </a:rPr>
              <a:t>Fibres A</a:t>
            </a:r>
            <a:r>
              <a:rPr lang="fr-FR" dirty="0" smtClean="0">
                <a:sym typeface="Symbol" pitchFamily="18" charset="2"/>
              </a:rPr>
              <a:t> (peu myélinisées), vitesse moyenne (4 -30 m/s)</a:t>
            </a:r>
          </a:p>
          <a:p>
            <a:pPr lvl="1" eaLnBrk="1" hangingPunct="1">
              <a:defRPr/>
            </a:pPr>
            <a:r>
              <a:rPr lang="fr-FR" b="1" dirty="0" smtClean="0">
                <a:solidFill>
                  <a:srgbClr val="FF0000"/>
                </a:solidFill>
                <a:sym typeface="Symbol" pitchFamily="18" charset="2"/>
              </a:rPr>
              <a:t>Fibres C</a:t>
            </a:r>
            <a:r>
              <a:rPr lang="fr-FR" dirty="0" smtClean="0">
                <a:sym typeface="Symbol" pitchFamily="18" charset="2"/>
              </a:rPr>
              <a:t> (non myélinisées), conduction lente (0,4 -2 m/s), les plus nombreuses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Espace réservé du contenu 3"/>
          <p:cNvPicPr>
            <a:picLocks noGrp="1"/>
          </p:cNvPicPr>
          <p:nvPr>
            <p:ph idx="1"/>
          </p:nvPr>
        </p:nvPicPr>
        <p:blipFill>
          <a:blip r:embed="rId2" cstate="print"/>
          <a:srcRect/>
          <a:stretch>
            <a:fillRect/>
          </a:stretch>
        </p:blipFill>
        <p:spPr bwMode="auto">
          <a:xfrm>
            <a:off x="1778708" y="1600200"/>
            <a:ext cx="5586584" cy="4525963"/>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p:cNvGraphicFramePr>
            <a:graphicFrameLocks noChangeAspect="1"/>
          </p:cNvGraphicFramePr>
          <p:nvPr>
            <p:ph type="body" idx="1"/>
          </p:nvPr>
        </p:nvGraphicFramePr>
        <p:xfrm>
          <a:off x="719138" y="1341438"/>
          <a:ext cx="8424862" cy="5716587"/>
        </p:xfrm>
        <a:graphic>
          <a:graphicData uri="http://schemas.openxmlformats.org/presentationml/2006/ole">
            <p:oleObj spid="_x0000_s2050" name="Document" r:id="rId3" imgW="7763962" imgH="5732126" progId="Word.Document.8">
              <p:embed/>
            </p:oleObj>
          </a:graphicData>
        </a:graphic>
      </p:graphicFrame>
      <p:sp>
        <p:nvSpPr>
          <p:cNvPr id="4099" name="Text Box 5"/>
          <p:cNvSpPr txBox="1">
            <a:spLocks noChangeArrowheads="1"/>
          </p:cNvSpPr>
          <p:nvPr/>
        </p:nvSpPr>
        <p:spPr bwMode="auto">
          <a:xfrm>
            <a:off x="2051050" y="260350"/>
            <a:ext cx="6907213" cy="579438"/>
          </a:xfrm>
          <a:prstGeom prst="rect">
            <a:avLst/>
          </a:prstGeom>
          <a:noFill/>
          <a:ln w="9525">
            <a:noFill/>
            <a:miter lim="800000"/>
            <a:headEnd/>
            <a:tailEnd/>
          </a:ln>
        </p:spPr>
        <p:txBody>
          <a:bodyPr>
            <a:spAutoFit/>
          </a:bodyPr>
          <a:lstStyle/>
          <a:p>
            <a:pPr>
              <a:spcBef>
                <a:spcPct val="50000"/>
              </a:spcBef>
            </a:pPr>
            <a:r>
              <a:rPr lang="fr-FR" sz="3200" u="none">
                <a:solidFill>
                  <a:srgbClr val="0000FF"/>
                </a:solidFill>
                <a:latin typeface="Comic Sans MS" pitchFamily="66" charset="0"/>
              </a:rPr>
              <a:t>Douleur aiguë /Douleur chronique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msotw9_temp0"/>
          <p:cNvPicPr>
            <a:picLocks noChangeAspect="1" noChangeArrowheads="1"/>
          </p:cNvPicPr>
          <p:nvPr/>
        </p:nvPicPr>
        <p:blipFill>
          <a:blip r:embed="rId2" cstate="print"/>
          <a:srcRect/>
          <a:stretch>
            <a:fillRect/>
          </a:stretch>
        </p:blipFill>
        <p:spPr bwMode="auto">
          <a:xfrm>
            <a:off x="4495800" y="533400"/>
            <a:ext cx="2184400" cy="5600700"/>
          </a:xfrm>
          <a:prstGeom prst="rect">
            <a:avLst/>
          </a:prstGeom>
          <a:noFill/>
          <a:ln w="9525">
            <a:noFill/>
            <a:miter lim="800000"/>
            <a:headEnd/>
            <a:tailEnd/>
          </a:ln>
        </p:spPr>
      </p:pic>
      <p:sp>
        <p:nvSpPr>
          <p:cNvPr id="12291" name="Text Box 6"/>
          <p:cNvSpPr txBox="1">
            <a:spLocks noChangeArrowheads="1"/>
          </p:cNvSpPr>
          <p:nvPr/>
        </p:nvSpPr>
        <p:spPr bwMode="auto">
          <a:xfrm>
            <a:off x="0" y="152400"/>
            <a:ext cx="4495800" cy="804772"/>
          </a:xfrm>
          <a:prstGeom prst="rect">
            <a:avLst/>
          </a:prstGeom>
          <a:noFill/>
          <a:ln w="9525">
            <a:noFill/>
            <a:miter lim="800000"/>
            <a:headEnd/>
            <a:tailEnd/>
          </a:ln>
        </p:spPr>
        <p:txBody>
          <a:bodyPr>
            <a:spAutoFit/>
          </a:bodyPr>
          <a:lstStyle/>
          <a:p>
            <a:pPr>
              <a:lnSpc>
                <a:spcPct val="50000"/>
              </a:lnSpc>
              <a:spcBef>
                <a:spcPct val="50000"/>
              </a:spcBef>
            </a:pPr>
            <a:r>
              <a:rPr lang="fr-FR" b="1" dirty="0">
                <a:latin typeface="Bookman Old Style" pitchFamily="18" charset="0"/>
              </a:rPr>
              <a:t>VOIES DE LA DOULEUR</a:t>
            </a:r>
          </a:p>
          <a:p>
            <a:pPr>
              <a:lnSpc>
                <a:spcPct val="50000"/>
              </a:lnSpc>
              <a:spcBef>
                <a:spcPct val="50000"/>
              </a:spcBef>
            </a:pPr>
            <a:r>
              <a:rPr lang="fr-FR" b="1" dirty="0">
                <a:latin typeface="Bookman Old Style" pitchFamily="18" charset="0"/>
              </a:rPr>
              <a:t>De l’agression </a:t>
            </a:r>
          </a:p>
          <a:p>
            <a:pPr>
              <a:lnSpc>
                <a:spcPct val="50000"/>
              </a:lnSpc>
              <a:spcBef>
                <a:spcPct val="50000"/>
              </a:spcBef>
            </a:pPr>
            <a:r>
              <a:rPr lang="fr-FR" b="1" dirty="0">
                <a:latin typeface="Bookman Old Style" pitchFamily="18" charset="0"/>
              </a:rPr>
              <a:t>à l’intégration cérébrale</a:t>
            </a:r>
          </a:p>
        </p:txBody>
      </p:sp>
      <p:sp>
        <p:nvSpPr>
          <p:cNvPr id="12292" name="Text Box 7"/>
          <p:cNvSpPr txBox="1">
            <a:spLocks noChangeArrowheads="1"/>
          </p:cNvSpPr>
          <p:nvPr/>
        </p:nvSpPr>
        <p:spPr bwMode="auto">
          <a:xfrm>
            <a:off x="304800" y="1295400"/>
            <a:ext cx="3124200" cy="314325"/>
          </a:xfrm>
          <a:prstGeom prst="rect">
            <a:avLst/>
          </a:prstGeom>
          <a:noFill/>
          <a:ln w="9525">
            <a:solidFill>
              <a:srgbClr val="000099"/>
            </a:solidFill>
            <a:miter lim="800000"/>
            <a:headEnd/>
            <a:tailEnd/>
          </a:ln>
        </p:spPr>
        <p:txBody>
          <a:bodyPr>
            <a:spAutoFit/>
          </a:bodyPr>
          <a:lstStyle/>
          <a:p>
            <a:pPr>
              <a:spcBef>
                <a:spcPct val="50000"/>
              </a:spcBef>
            </a:pPr>
            <a:r>
              <a:rPr lang="fr-FR" sz="1400" b="1" dirty="0">
                <a:latin typeface="Book Antiqua" pitchFamily="18" charset="0"/>
              </a:rPr>
              <a:t>3</a:t>
            </a:r>
            <a:r>
              <a:rPr lang="fr-FR" sz="1400" b="1" baseline="30000" dirty="0">
                <a:latin typeface="Book Antiqua" pitchFamily="18" charset="0"/>
              </a:rPr>
              <a:t>e</a:t>
            </a:r>
            <a:r>
              <a:rPr lang="fr-FR" sz="1400" b="1" dirty="0">
                <a:latin typeface="Book Antiqua" pitchFamily="18" charset="0"/>
              </a:rPr>
              <a:t> neurone : </a:t>
            </a:r>
            <a:r>
              <a:rPr lang="fr-FR" sz="1400" b="1" dirty="0" err="1">
                <a:latin typeface="Book Antiqua" pitchFamily="18" charset="0"/>
              </a:rPr>
              <a:t>thalamo</a:t>
            </a:r>
            <a:r>
              <a:rPr lang="fr-FR" sz="1400" b="1" dirty="0">
                <a:latin typeface="Book Antiqua" pitchFamily="18" charset="0"/>
              </a:rPr>
              <a:t>-cortical</a:t>
            </a:r>
          </a:p>
        </p:txBody>
      </p:sp>
      <p:sp>
        <p:nvSpPr>
          <p:cNvPr id="12293" name="Text Box 8"/>
          <p:cNvSpPr txBox="1">
            <a:spLocks noChangeArrowheads="1"/>
          </p:cNvSpPr>
          <p:nvPr/>
        </p:nvSpPr>
        <p:spPr bwMode="auto">
          <a:xfrm>
            <a:off x="228600" y="3581400"/>
            <a:ext cx="3962400" cy="314325"/>
          </a:xfrm>
          <a:prstGeom prst="rect">
            <a:avLst/>
          </a:prstGeom>
          <a:noFill/>
          <a:ln w="9525">
            <a:solidFill>
              <a:srgbClr val="000099"/>
            </a:solidFill>
            <a:miter lim="800000"/>
            <a:headEnd/>
            <a:tailEnd/>
          </a:ln>
        </p:spPr>
        <p:txBody>
          <a:bodyPr>
            <a:spAutoFit/>
          </a:bodyPr>
          <a:lstStyle/>
          <a:p>
            <a:pPr>
              <a:spcBef>
                <a:spcPct val="50000"/>
              </a:spcBef>
            </a:pPr>
            <a:r>
              <a:rPr lang="fr-FR" sz="1400" b="1" dirty="0">
                <a:latin typeface="Book Antiqua" pitchFamily="18" charset="0"/>
              </a:rPr>
              <a:t>2</a:t>
            </a:r>
            <a:r>
              <a:rPr lang="fr-FR" sz="1400" b="1" baseline="30000" dirty="0">
                <a:latin typeface="Book Antiqua" pitchFamily="18" charset="0"/>
              </a:rPr>
              <a:t>e</a:t>
            </a:r>
            <a:r>
              <a:rPr lang="fr-FR" sz="1400" b="1" dirty="0">
                <a:latin typeface="Book Antiqua" pitchFamily="18" charset="0"/>
              </a:rPr>
              <a:t> neurone : </a:t>
            </a:r>
            <a:r>
              <a:rPr lang="fr-FR" sz="1400" b="1" dirty="0" err="1">
                <a:latin typeface="Book Antiqua" pitchFamily="18" charset="0"/>
              </a:rPr>
              <a:t>spino</a:t>
            </a:r>
            <a:r>
              <a:rPr lang="fr-FR" sz="1400" b="1" dirty="0">
                <a:latin typeface="Book Antiqua" pitchFamily="18" charset="0"/>
              </a:rPr>
              <a:t>-thalamique (</a:t>
            </a:r>
            <a:r>
              <a:rPr lang="fr-FR" sz="1400" b="1" dirty="0" err="1">
                <a:latin typeface="Book Antiqua" pitchFamily="18" charset="0"/>
              </a:rPr>
              <a:t>deutoneurone</a:t>
            </a:r>
            <a:r>
              <a:rPr lang="fr-FR" sz="1400" b="1" dirty="0">
                <a:latin typeface="Book Antiqua" pitchFamily="18" charset="0"/>
              </a:rPr>
              <a:t>)</a:t>
            </a:r>
          </a:p>
        </p:txBody>
      </p:sp>
      <p:sp>
        <p:nvSpPr>
          <p:cNvPr id="12294" name="Text Box 9"/>
          <p:cNvSpPr txBox="1">
            <a:spLocks noChangeArrowheads="1"/>
          </p:cNvSpPr>
          <p:nvPr/>
        </p:nvSpPr>
        <p:spPr bwMode="auto">
          <a:xfrm>
            <a:off x="304800" y="4724400"/>
            <a:ext cx="2438400" cy="314325"/>
          </a:xfrm>
          <a:prstGeom prst="rect">
            <a:avLst/>
          </a:prstGeom>
          <a:noFill/>
          <a:ln w="9525">
            <a:solidFill>
              <a:srgbClr val="000099"/>
            </a:solidFill>
            <a:miter lim="800000"/>
            <a:headEnd/>
            <a:tailEnd/>
          </a:ln>
        </p:spPr>
        <p:txBody>
          <a:bodyPr>
            <a:spAutoFit/>
          </a:bodyPr>
          <a:lstStyle/>
          <a:p>
            <a:pPr>
              <a:spcBef>
                <a:spcPct val="50000"/>
              </a:spcBef>
            </a:pPr>
            <a:r>
              <a:rPr lang="fr-FR" sz="1400" b="1" dirty="0">
                <a:latin typeface="Book Antiqua" pitchFamily="18" charset="0"/>
              </a:rPr>
              <a:t>1</a:t>
            </a:r>
            <a:r>
              <a:rPr lang="fr-FR" sz="1400" b="1" baseline="30000" dirty="0">
                <a:latin typeface="Book Antiqua" pitchFamily="18" charset="0"/>
              </a:rPr>
              <a:t>e</a:t>
            </a:r>
            <a:r>
              <a:rPr lang="fr-FR" sz="1400" b="1" dirty="0">
                <a:latin typeface="Book Antiqua" pitchFamily="18" charset="0"/>
              </a:rPr>
              <a:t> neurone : (</a:t>
            </a:r>
            <a:r>
              <a:rPr lang="fr-FR" sz="1400" b="1" dirty="0" err="1">
                <a:latin typeface="Book Antiqua" pitchFamily="18" charset="0"/>
              </a:rPr>
              <a:t>protoneurone</a:t>
            </a:r>
            <a:r>
              <a:rPr lang="fr-FR" sz="1400" b="1" dirty="0">
                <a:latin typeface="Book Antiqua" pitchFamily="18" charset="0"/>
              </a:rPr>
              <a:t>)</a:t>
            </a:r>
          </a:p>
        </p:txBody>
      </p:sp>
      <p:sp>
        <p:nvSpPr>
          <p:cNvPr id="12295" name="Text Box 11"/>
          <p:cNvSpPr txBox="1">
            <a:spLocks noChangeArrowheads="1"/>
          </p:cNvSpPr>
          <p:nvPr/>
        </p:nvSpPr>
        <p:spPr bwMode="auto">
          <a:xfrm>
            <a:off x="2819400" y="6172200"/>
            <a:ext cx="2438400" cy="314325"/>
          </a:xfrm>
          <a:prstGeom prst="rect">
            <a:avLst/>
          </a:prstGeom>
          <a:noFill/>
          <a:ln w="9525">
            <a:solidFill>
              <a:srgbClr val="000099"/>
            </a:solidFill>
            <a:miter lim="800000"/>
            <a:headEnd/>
            <a:tailEnd/>
          </a:ln>
        </p:spPr>
        <p:txBody>
          <a:bodyPr>
            <a:spAutoFit/>
          </a:bodyPr>
          <a:lstStyle/>
          <a:p>
            <a:pPr>
              <a:spcBef>
                <a:spcPct val="50000"/>
              </a:spcBef>
            </a:pPr>
            <a:r>
              <a:rPr lang="fr-FR" sz="1400" b="1" dirty="0">
                <a:latin typeface="Book Antiqua" pitchFamily="18" charset="0"/>
              </a:rPr>
              <a:t>Peau – Muscles - Viscères</a:t>
            </a:r>
          </a:p>
        </p:txBody>
      </p:sp>
      <p:sp>
        <p:nvSpPr>
          <p:cNvPr id="12296" name="Text Box 12"/>
          <p:cNvSpPr txBox="1">
            <a:spLocks noChangeArrowheads="1"/>
          </p:cNvSpPr>
          <p:nvPr/>
        </p:nvSpPr>
        <p:spPr bwMode="auto">
          <a:xfrm>
            <a:off x="6858000" y="685800"/>
            <a:ext cx="1752600" cy="252413"/>
          </a:xfrm>
          <a:prstGeom prst="rect">
            <a:avLst/>
          </a:prstGeom>
          <a:noFill/>
          <a:ln w="9525">
            <a:noFill/>
            <a:miter lim="800000"/>
            <a:headEnd/>
            <a:tailEnd/>
          </a:ln>
        </p:spPr>
        <p:txBody>
          <a:bodyPr>
            <a:spAutoFit/>
          </a:bodyPr>
          <a:lstStyle/>
          <a:p>
            <a:pPr>
              <a:lnSpc>
                <a:spcPct val="75000"/>
              </a:lnSpc>
              <a:spcBef>
                <a:spcPct val="50000"/>
              </a:spcBef>
            </a:pPr>
            <a:r>
              <a:rPr lang="fr-FR" sz="1400" b="1">
                <a:solidFill>
                  <a:srgbClr val="FF3300"/>
                </a:solidFill>
                <a:latin typeface="Book Antiqua" pitchFamily="18" charset="0"/>
              </a:rPr>
              <a:t>Cortex</a:t>
            </a:r>
          </a:p>
        </p:txBody>
      </p:sp>
      <p:sp>
        <p:nvSpPr>
          <p:cNvPr id="12297" name="Text Box 13"/>
          <p:cNvSpPr txBox="1">
            <a:spLocks noChangeArrowheads="1"/>
          </p:cNvSpPr>
          <p:nvPr/>
        </p:nvSpPr>
        <p:spPr bwMode="auto">
          <a:xfrm>
            <a:off x="6781800" y="1219200"/>
            <a:ext cx="1981200" cy="252413"/>
          </a:xfrm>
          <a:prstGeom prst="rect">
            <a:avLst/>
          </a:prstGeom>
          <a:noFill/>
          <a:ln w="9525">
            <a:noFill/>
            <a:miter lim="800000"/>
            <a:headEnd/>
            <a:tailEnd/>
          </a:ln>
        </p:spPr>
        <p:txBody>
          <a:bodyPr>
            <a:spAutoFit/>
          </a:bodyPr>
          <a:lstStyle/>
          <a:p>
            <a:pPr>
              <a:lnSpc>
                <a:spcPct val="75000"/>
              </a:lnSpc>
              <a:spcBef>
                <a:spcPct val="50000"/>
              </a:spcBef>
            </a:pPr>
            <a:r>
              <a:rPr lang="fr-FR" sz="1400" b="1">
                <a:solidFill>
                  <a:srgbClr val="FF3300"/>
                </a:solidFill>
                <a:latin typeface="Book Antiqua" pitchFamily="18" charset="0"/>
              </a:rPr>
              <a:t> Thalamus</a:t>
            </a:r>
            <a:endParaRPr lang="fr-FR" sz="1200">
              <a:latin typeface="Book Antiqua" pitchFamily="18" charset="0"/>
            </a:endParaRPr>
          </a:p>
        </p:txBody>
      </p:sp>
      <p:sp>
        <p:nvSpPr>
          <p:cNvPr id="12298" name="Text Box 14"/>
          <p:cNvSpPr txBox="1">
            <a:spLocks noChangeArrowheads="1"/>
          </p:cNvSpPr>
          <p:nvPr/>
        </p:nvSpPr>
        <p:spPr bwMode="auto">
          <a:xfrm>
            <a:off x="6781800" y="2286000"/>
            <a:ext cx="2514600" cy="412750"/>
          </a:xfrm>
          <a:prstGeom prst="rect">
            <a:avLst/>
          </a:prstGeom>
          <a:noFill/>
          <a:ln w="9525">
            <a:noFill/>
            <a:miter lim="800000"/>
            <a:headEnd/>
            <a:tailEnd/>
          </a:ln>
        </p:spPr>
        <p:txBody>
          <a:bodyPr>
            <a:spAutoFit/>
          </a:bodyPr>
          <a:lstStyle/>
          <a:p>
            <a:pPr>
              <a:lnSpc>
                <a:spcPct val="75000"/>
              </a:lnSpc>
              <a:spcBef>
                <a:spcPct val="50000"/>
              </a:spcBef>
            </a:pPr>
            <a:r>
              <a:rPr lang="fr-FR" sz="1400" b="1">
                <a:solidFill>
                  <a:srgbClr val="FF3300"/>
                </a:solidFill>
                <a:latin typeface="Book Antiqua" pitchFamily="18" charset="0"/>
              </a:rPr>
              <a:t>(Substance grise périaqueducale)</a:t>
            </a:r>
          </a:p>
        </p:txBody>
      </p:sp>
      <p:sp>
        <p:nvSpPr>
          <p:cNvPr id="12299" name="Text Box 15"/>
          <p:cNvSpPr txBox="1">
            <a:spLocks noChangeArrowheads="1"/>
          </p:cNvSpPr>
          <p:nvPr/>
        </p:nvSpPr>
        <p:spPr bwMode="auto">
          <a:xfrm>
            <a:off x="6858000" y="3505200"/>
            <a:ext cx="2514600" cy="709613"/>
          </a:xfrm>
          <a:prstGeom prst="rect">
            <a:avLst/>
          </a:prstGeom>
          <a:noFill/>
          <a:ln w="9525">
            <a:noFill/>
            <a:miter lim="800000"/>
            <a:headEnd/>
            <a:tailEnd/>
          </a:ln>
        </p:spPr>
        <p:txBody>
          <a:bodyPr>
            <a:spAutoFit/>
          </a:bodyPr>
          <a:lstStyle/>
          <a:p>
            <a:pPr>
              <a:lnSpc>
                <a:spcPct val="75000"/>
              </a:lnSpc>
              <a:spcBef>
                <a:spcPct val="50000"/>
              </a:spcBef>
            </a:pPr>
            <a:r>
              <a:rPr lang="fr-FR" sz="1400" b="1">
                <a:solidFill>
                  <a:srgbClr val="FF3300"/>
                </a:solidFill>
                <a:latin typeface="Book Antiqua" pitchFamily="18" charset="0"/>
              </a:rPr>
              <a:t>Bulbe</a:t>
            </a:r>
          </a:p>
          <a:p>
            <a:pPr>
              <a:lnSpc>
                <a:spcPct val="75000"/>
              </a:lnSpc>
              <a:spcBef>
                <a:spcPct val="50000"/>
              </a:spcBef>
            </a:pPr>
            <a:r>
              <a:rPr lang="fr-FR" sz="1200">
                <a:latin typeface="Book Antiqua" pitchFamily="18" charset="0"/>
              </a:rPr>
              <a:t>- NRM : noyau raphé magnus</a:t>
            </a:r>
          </a:p>
          <a:p>
            <a:pPr>
              <a:lnSpc>
                <a:spcPct val="75000"/>
              </a:lnSpc>
              <a:spcBef>
                <a:spcPct val="50000"/>
              </a:spcBef>
            </a:pPr>
            <a:r>
              <a:rPr lang="fr-FR" sz="1200">
                <a:latin typeface="Book Antiqua" pitchFamily="18" charset="0"/>
              </a:rPr>
              <a:t>- LC : Locus coeruleus</a:t>
            </a:r>
          </a:p>
        </p:txBody>
      </p:sp>
      <p:sp>
        <p:nvSpPr>
          <p:cNvPr id="12300" name="Text Box 16"/>
          <p:cNvSpPr txBox="1">
            <a:spLocks noChangeArrowheads="1"/>
          </p:cNvSpPr>
          <p:nvPr/>
        </p:nvSpPr>
        <p:spPr bwMode="auto">
          <a:xfrm>
            <a:off x="6934200" y="4800600"/>
            <a:ext cx="2209800" cy="412750"/>
          </a:xfrm>
          <a:prstGeom prst="rect">
            <a:avLst/>
          </a:prstGeom>
          <a:noFill/>
          <a:ln w="9525">
            <a:noFill/>
            <a:miter lim="800000"/>
            <a:headEnd/>
            <a:tailEnd/>
          </a:ln>
        </p:spPr>
        <p:txBody>
          <a:bodyPr>
            <a:spAutoFit/>
          </a:bodyPr>
          <a:lstStyle/>
          <a:p>
            <a:pPr>
              <a:lnSpc>
                <a:spcPct val="75000"/>
              </a:lnSpc>
              <a:spcBef>
                <a:spcPct val="50000"/>
              </a:spcBef>
            </a:pPr>
            <a:r>
              <a:rPr lang="fr-FR" sz="1400" b="1">
                <a:solidFill>
                  <a:srgbClr val="FF3300"/>
                </a:solidFill>
                <a:latin typeface="Book Antiqua" pitchFamily="18" charset="0"/>
              </a:rPr>
              <a:t>Corne dorsale postérieure de la moelle</a:t>
            </a:r>
          </a:p>
        </p:txBody>
      </p:sp>
      <p:sp>
        <p:nvSpPr>
          <p:cNvPr id="12301" name="Text Box 18"/>
          <p:cNvSpPr txBox="1">
            <a:spLocks noChangeArrowheads="1"/>
          </p:cNvSpPr>
          <p:nvPr/>
        </p:nvSpPr>
        <p:spPr bwMode="auto">
          <a:xfrm>
            <a:off x="6477000" y="3657600"/>
            <a:ext cx="228600" cy="457200"/>
          </a:xfrm>
          <a:prstGeom prst="rect">
            <a:avLst/>
          </a:prstGeom>
          <a:solidFill>
            <a:srgbClr val="FFFFFF"/>
          </a:solidFill>
          <a:ln w="12700" cap="sq">
            <a:noFill/>
            <a:miter lim="800000"/>
            <a:headEnd type="none" w="sm" len="sm"/>
            <a:tailEnd type="none" w="sm" len="sm"/>
          </a:ln>
        </p:spPr>
        <p:txBody>
          <a:bodyPr>
            <a:spAutoFit/>
          </a:bodyPr>
          <a:lstStyle/>
          <a:p>
            <a:pPr>
              <a:spcBef>
                <a:spcPct val="50000"/>
              </a:spcBef>
            </a:pPr>
            <a:endParaRPr lang="fr-FR"/>
          </a:p>
        </p:txBody>
      </p:sp>
      <p:sp>
        <p:nvSpPr>
          <p:cNvPr id="12302" name="Text Box 19"/>
          <p:cNvSpPr txBox="1">
            <a:spLocks noChangeArrowheads="1"/>
          </p:cNvSpPr>
          <p:nvPr/>
        </p:nvSpPr>
        <p:spPr bwMode="auto">
          <a:xfrm>
            <a:off x="6477000" y="4800600"/>
            <a:ext cx="228600" cy="457200"/>
          </a:xfrm>
          <a:prstGeom prst="rect">
            <a:avLst/>
          </a:prstGeom>
          <a:solidFill>
            <a:srgbClr val="FFFFFF"/>
          </a:solidFill>
          <a:ln w="12700" cap="sq">
            <a:noFill/>
            <a:miter lim="800000"/>
            <a:headEnd type="none" w="sm" len="sm"/>
            <a:tailEnd type="none" w="sm" len="sm"/>
          </a:ln>
        </p:spPr>
        <p:txBody>
          <a:bodyPr>
            <a:spAutoFit/>
          </a:bodyPr>
          <a:lstStyle/>
          <a:p>
            <a:pPr>
              <a:spcBef>
                <a:spcPct val="50000"/>
              </a:spcBef>
            </a:pPr>
            <a:endParaRPr lang="fr-FR"/>
          </a:p>
        </p:txBody>
      </p:sp>
      <p:sp>
        <p:nvSpPr>
          <p:cNvPr id="12303" name="Line 20"/>
          <p:cNvSpPr>
            <a:spLocks noChangeShapeType="1"/>
          </p:cNvSpPr>
          <p:nvPr/>
        </p:nvSpPr>
        <p:spPr bwMode="auto">
          <a:xfrm>
            <a:off x="4572000" y="5562600"/>
            <a:ext cx="0" cy="152400"/>
          </a:xfrm>
          <a:prstGeom prst="line">
            <a:avLst/>
          </a:prstGeom>
          <a:noFill/>
          <a:ln w="12700" cap="sq">
            <a:solidFill>
              <a:srgbClr val="CC00FF"/>
            </a:solidFill>
            <a:miter lim="800000"/>
            <a:headEnd type="none" w="sm" len="sm"/>
            <a:tailEnd type="none" w="sm" len="sm"/>
          </a:ln>
        </p:spPr>
        <p:txBody>
          <a:bodyPr wrap="none"/>
          <a:lstStyle/>
          <a:p>
            <a:endParaRPr lang="fr-FR"/>
          </a:p>
        </p:txBody>
      </p:sp>
      <p:sp>
        <p:nvSpPr>
          <p:cNvPr id="12304" name="Text Box 21"/>
          <p:cNvSpPr txBox="1">
            <a:spLocks noChangeArrowheads="1"/>
          </p:cNvSpPr>
          <p:nvPr/>
        </p:nvSpPr>
        <p:spPr bwMode="auto">
          <a:xfrm>
            <a:off x="6765925" y="2068513"/>
            <a:ext cx="1249363" cy="304800"/>
          </a:xfrm>
          <a:prstGeom prst="rect">
            <a:avLst/>
          </a:prstGeom>
          <a:noFill/>
          <a:ln w="12700" cap="sq">
            <a:noFill/>
            <a:miter lim="800000"/>
            <a:headEnd type="none" w="sm" len="sm"/>
            <a:tailEnd type="none" w="sm" len="sm"/>
          </a:ln>
        </p:spPr>
        <p:txBody>
          <a:bodyPr wrap="none">
            <a:spAutoFit/>
          </a:bodyPr>
          <a:lstStyle/>
          <a:p>
            <a:r>
              <a:rPr lang="fr-FR" sz="1400">
                <a:solidFill>
                  <a:srgbClr val="FF0000"/>
                </a:solidFill>
                <a:latin typeface="Book Antiqua" pitchFamily="18" charset="0"/>
              </a:rPr>
              <a:t> Mésencéphale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609600" y="1447800"/>
            <a:ext cx="7772400" cy="1219200"/>
          </a:xfrm>
        </p:spPr>
        <p:txBody>
          <a:bodyPr/>
          <a:lstStyle/>
          <a:p>
            <a:pPr eaLnBrk="1" hangingPunct="1">
              <a:defRPr/>
            </a:pPr>
            <a:r>
              <a:rPr lang="fr-FR" sz="2800" smtClean="0"/>
              <a:t>3 groupes : </a:t>
            </a:r>
          </a:p>
        </p:txBody>
      </p:sp>
      <p:sp>
        <p:nvSpPr>
          <p:cNvPr id="72707" name="Rectangle 3"/>
          <p:cNvSpPr>
            <a:spLocks noGrp="1" noChangeArrowheads="1"/>
          </p:cNvSpPr>
          <p:nvPr>
            <p:ph type="subTitle" idx="1"/>
          </p:nvPr>
        </p:nvSpPr>
        <p:spPr>
          <a:xfrm>
            <a:off x="228600" y="2514600"/>
            <a:ext cx="8915400" cy="1905000"/>
          </a:xfrm>
        </p:spPr>
        <p:txBody>
          <a:bodyPr>
            <a:normAutofit fontScale="62500" lnSpcReduction="20000"/>
          </a:bodyPr>
          <a:lstStyle/>
          <a:p>
            <a:pPr algn="l" eaLnBrk="1" hangingPunct="1">
              <a:defRPr/>
            </a:pPr>
            <a:r>
              <a:rPr lang="fr-FR" sz="2400" b="1" smtClean="0">
                <a:solidFill>
                  <a:schemeClr val="tx2"/>
                </a:solidFill>
                <a:sym typeface="Monotype Sorts" pitchFamily="2" charset="2"/>
              </a:rPr>
              <a:t> </a:t>
            </a:r>
            <a:r>
              <a:rPr lang="fr-FR" sz="2400" b="1" smtClean="0">
                <a:solidFill>
                  <a:schemeClr val="tx2"/>
                </a:solidFill>
              </a:rPr>
              <a:t>Les ions hydrogène (H+) </a:t>
            </a:r>
            <a:r>
              <a:rPr lang="fr-FR" sz="2400" smtClean="0"/>
              <a:t>liés à la lésion tissulaire</a:t>
            </a:r>
          </a:p>
          <a:p>
            <a:pPr algn="l" eaLnBrk="1" hangingPunct="1">
              <a:defRPr/>
            </a:pPr>
            <a:endParaRPr lang="fr-FR" sz="2400" smtClean="0"/>
          </a:p>
          <a:p>
            <a:pPr algn="l" eaLnBrk="1" hangingPunct="1">
              <a:defRPr/>
            </a:pPr>
            <a:r>
              <a:rPr lang="fr-FR" sz="2400" b="1" smtClean="0">
                <a:solidFill>
                  <a:schemeClr val="tx2"/>
                </a:solidFill>
                <a:sym typeface="Monotype Sorts" pitchFamily="2" charset="2"/>
              </a:rPr>
              <a:t></a:t>
            </a:r>
            <a:r>
              <a:rPr lang="fr-FR" sz="2400" b="1" smtClean="0">
                <a:solidFill>
                  <a:schemeClr val="tx2"/>
                </a:solidFill>
              </a:rPr>
              <a:t> la bradykinine</a:t>
            </a:r>
            <a:r>
              <a:rPr lang="fr-FR" sz="2400" smtClean="0"/>
              <a:t> (</a:t>
            </a:r>
            <a:r>
              <a:rPr lang="fr-FR" sz="2400" smtClean="0">
                <a:sym typeface="Monotype Sorts" pitchFamily="2" charset="2"/>
              </a:rPr>
              <a:t> la perméabilité capillaire,)</a:t>
            </a:r>
            <a:r>
              <a:rPr lang="fr-FR" sz="2400" smtClean="0"/>
              <a:t>,  </a:t>
            </a:r>
            <a:r>
              <a:rPr lang="fr-FR" sz="2400" b="1" smtClean="0">
                <a:solidFill>
                  <a:schemeClr val="tx2"/>
                </a:solidFill>
              </a:rPr>
              <a:t>les prostaglandines  </a:t>
            </a:r>
            <a:r>
              <a:rPr lang="fr-FR" sz="2400" smtClean="0"/>
              <a:t>( PGE1 et PGE2),</a:t>
            </a:r>
            <a:r>
              <a:rPr lang="fr-FR" sz="2400" b="1" smtClean="0">
                <a:solidFill>
                  <a:schemeClr val="tx2"/>
                </a:solidFill>
              </a:rPr>
              <a:t> l’histamine</a:t>
            </a:r>
            <a:r>
              <a:rPr lang="fr-FR" sz="2400" smtClean="0"/>
              <a:t> (prurit) et </a:t>
            </a:r>
            <a:r>
              <a:rPr lang="fr-FR" sz="2400" b="1" smtClean="0">
                <a:solidFill>
                  <a:schemeClr val="tx2"/>
                </a:solidFill>
              </a:rPr>
              <a:t>la sérotonine</a:t>
            </a:r>
            <a:r>
              <a:rPr lang="fr-FR" sz="2400" smtClean="0"/>
              <a:t> (issues de la dégranulation des mastocytes), </a:t>
            </a:r>
            <a:r>
              <a:rPr lang="fr-FR" sz="2400" b="1" smtClean="0">
                <a:solidFill>
                  <a:schemeClr val="tx2"/>
                </a:solidFill>
              </a:rPr>
              <a:t>les cytokines pro-inflammatoires…</a:t>
            </a:r>
          </a:p>
          <a:p>
            <a:pPr algn="l" eaLnBrk="1" hangingPunct="1">
              <a:defRPr/>
            </a:pPr>
            <a:endParaRPr lang="fr-FR" sz="2400" b="1" smtClean="0">
              <a:solidFill>
                <a:schemeClr val="tx2"/>
              </a:solidFill>
            </a:endParaRPr>
          </a:p>
          <a:p>
            <a:pPr algn="l" eaLnBrk="1" hangingPunct="1">
              <a:defRPr/>
            </a:pPr>
            <a:r>
              <a:rPr lang="fr-FR" sz="2400" b="1" smtClean="0">
                <a:solidFill>
                  <a:schemeClr val="tx2"/>
                </a:solidFill>
                <a:sym typeface="Monotype Sorts" pitchFamily="2" charset="2"/>
              </a:rPr>
              <a:t></a:t>
            </a:r>
            <a:r>
              <a:rPr lang="fr-FR" sz="2400" b="1" smtClean="0">
                <a:solidFill>
                  <a:schemeClr val="tx2"/>
                </a:solidFill>
              </a:rPr>
              <a:t> la substance P</a:t>
            </a:r>
            <a:r>
              <a:rPr lang="fr-FR" sz="2400" smtClean="0"/>
              <a:t> libérée par les nocicepteurs eux-mêmes </a:t>
            </a:r>
            <a:r>
              <a:rPr lang="fr-FR" sz="2000" i="1" smtClean="0"/>
              <a:t>(dans la fente synaptique, excite le neurone post-synaptique)</a:t>
            </a:r>
            <a:endParaRPr lang="fr-FR" sz="2000" i="1" smtClean="0">
              <a:sym typeface="Monotype Sorts" pitchFamily="2" charset="2"/>
            </a:endParaRPr>
          </a:p>
          <a:p>
            <a:pPr algn="l" eaLnBrk="1" hangingPunct="1">
              <a:defRPr/>
            </a:pPr>
            <a:r>
              <a:rPr lang="fr-FR" sz="2400" smtClean="0">
                <a:sym typeface="Monotype Sorts" pitchFamily="2" charset="2"/>
              </a:rPr>
              <a:t>   </a:t>
            </a:r>
            <a:r>
              <a:rPr lang="fr-FR" sz="2400" smtClean="0"/>
              <a:t>le cercle vicieux de la douleur…</a:t>
            </a:r>
          </a:p>
          <a:p>
            <a:pPr algn="l" eaLnBrk="1" hangingPunct="1">
              <a:defRPr/>
            </a:pPr>
            <a:r>
              <a:rPr lang="fr-FR" sz="2400" smtClean="0"/>
              <a:t> </a:t>
            </a:r>
            <a:r>
              <a:rPr lang="fr-FR" sz="2400" smtClean="0">
                <a:sym typeface="Monotype Sorts" pitchFamily="2" charset="2"/>
              </a:rPr>
              <a:t>  des implications thérapeutiques</a:t>
            </a:r>
            <a:r>
              <a:rPr lang="fr-FR" sz="2800" smtClean="0">
                <a:sym typeface="Monotype Sorts" pitchFamily="2" charset="2"/>
              </a:rPr>
              <a:t>...</a:t>
            </a:r>
          </a:p>
        </p:txBody>
      </p:sp>
      <p:sp>
        <p:nvSpPr>
          <p:cNvPr id="18436" name="AutoShape 4"/>
          <p:cNvSpPr>
            <a:spLocks noChangeArrowheads="1"/>
          </p:cNvSpPr>
          <p:nvPr/>
        </p:nvSpPr>
        <p:spPr bwMode="auto">
          <a:xfrm>
            <a:off x="1676400" y="0"/>
            <a:ext cx="6172200" cy="1828800"/>
          </a:xfrm>
          <a:prstGeom prst="irregularSeal1">
            <a:avLst/>
          </a:prstGeom>
          <a:solidFill>
            <a:schemeClr val="tx2"/>
          </a:solidFill>
          <a:ln w="12700" cap="sq">
            <a:solidFill>
              <a:schemeClr val="tx1"/>
            </a:solidFill>
            <a:miter lim="800000"/>
            <a:headEnd type="none" w="sm" len="sm"/>
            <a:tailEnd type="none" w="sm" len="sm"/>
          </a:ln>
        </p:spPr>
        <p:txBody>
          <a:bodyPr wrap="none" anchor="ctr"/>
          <a:lstStyle/>
          <a:p>
            <a:pPr algn="ctr"/>
            <a:r>
              <a:rPr lang="fr-FR">
                <a:solidFill>
                  <a:schemeClr val="bg2"/>
                </a:solidFill>
              </a:rPr>
              <a:t>« La soupe inflammatoire »</a:t>
            </a:r>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000" b="1" dirty="0" smtClean="0"/>
              <a:t>Définition </a:t>
            </a:r>
            <a:br>
              <a:rPr lang="fr-FR" sz="2000" b="1" dirty="0" smtClean="0"/>
            </a:br>
            <a:r>
              <a:rPr lang="fr-FR" sz="2000" b="1" dirty="0" smtClean="0"/>
              <a:t>( International Association for the </a:t>
            </a:r>
            <a:r>
              <a:rPr lang="fr-FR" sz="2000" b="1" dirty="0" err="1" smtClean="0"/>
              <a:t>Study</a:t>
            </a:r>
            <a:r>
              <a:rPr lang="fr-FR" sz="2000" b="1" dirty="0" smtClean="0"/>
              <a:t> of Pain)</a:t>
            </a:r>
            <a:endParaRPr lang="fr-FR" sz="2000" dirty="0"/>
          </a:p>
        </p:txBody>
      </p:sp>
      <p:sp>
        <p:nvSpPr>
          <p:cNvPr id="3" name="Espace réservé du contenu 2"/>
          <p:cNvSpPr>
            <a:spLocks noGrp="1"/>
          </p:cNvSpPr>
          <p:nvPr>
            <p:ph idx="1"/>
          </p:nvPr>
        </p:nvSpPr>
        <p:spPr/>
        <p:txBody>
          <a:bodyPr>
            <a:normAutofit/>
          </a:bodyPr>
          <a:lstStyle/>
          <a:p>
            <a:r>
              <a:rPr lang="fr-FR" sz="2400" dirty="0" smtClean="0"/>
              <a:t>Expérience </a:t>
            </a:r>
            <a:r>
              <a:rPr lang="fr-FR" sz="2400" dirty="0"/>
              <a:t>sensorielle et émotionnelle désagréable, associée à un lésion tissulaire réelle ou potentielle, ou décrite dans des termes évoquant une telle lésion». </a:t>
            </a:r>
            <a:endParaRPr lang="fr-FR" sz="2400" dirty="0" smtClean="0"/>
          </a:p>
          <a:p>
            <a:r>
              <a:rPr lang="fr-FR" sz="2400" dirty="0" smtClean="0"/>
              <a:t>Cette </a:t>
            </a:r>
            <a:r>
              <a:rPr lang="fr-FR" sz="2400" dirty="0"/>
              <a:t>définition intègre une dimension sensorielle (nociception) et une dimension affective et émotionnelle. L’intérêt de cette définition est de reconnaître les douleurs sans lésion comme d’authentiques douleurs. Le caractère nociceptif d’un stimulus n’est défini que par ses conséquences (lésion tissulaire réelle ou potentielle)</a:t>
            </a:r>
          </a:p>
          <a:p>
            <a:r>
              <a:rPr lang="fr-FR" sz="2400" dirty="0"/>
              <a:t>La douleur est un </a:t>
            </a:r>
            <a:r>
              <a:rPr lang="fr-FR" sz="2400" b="1" dirty="0"/>
              <a:t>symptôme subjectif</a:t>
            </a:r>
            <a:r>
              <a:rPr lang="fr-FR" sz="2400" dirty="0"/>
              <a:t>, complexe et multidimensionnel</a:t>
            </a:r>
            <a:r>
              <a:rPr lang="fr-FR" sz="2400" dirty="0" smtClean="0"/>
              <a:t>..</a:t>
            </a:r>
            <a:endParaRPr lang="fr-FR" sz="2400" dirty="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msotw9_temp0"/>
          <p:cNvPicPr>
            <a:picLocks noChangeAspect="1" noChangeArrowheads="1"/>
          </p:cNvPicPr>
          <p:nvPr/>
        </p:nvPicPr>
        <p:blipFill>
          <a:blip r:embed="rId2" cstate="print"/>
          <a:srcRect/>
          <a:stretch>
            <a:fillRect/>
          </a:stretch>
        </p:blipFill>
        <p:spPr bwMode="auto">
          <a:xfrm>
            <a:off x="457200" y="533400"/>
            <a:ext cx="8305800" cy="58674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t>Evaluation de la douleur .</a:t>
            </a:r>
            <a:r>
              <a:rPr lang="fr-FR" dirty="0"/>
              <a:t/>
            </a:r>
            <a:br>
              <a:rPr lang="fr-FR" dirty="0"/>
            </a:br>
            <a:endParaRPr lang="fr-FR" dirty="0"/>
          </a:p>
        </p:txBody>
      </p:sp>
      <p:sp>
        <p:nvSpPr>
          <p:cNvPr id="3" name="Espace réservé du contenu 2"/>
          <p:cNvSpPr>
            <a:spLocks noGrp="1"/>
          </p:cNvSpPr>
          <p:nvPr>
            <p:ph idx="1"/>
          </p:nvPr>
        </p:nvSpPr>
        <p:spPr>
          <a:xfrm>
            <a:off x="457200" y="1196752"/>
            <a:ext cx="8229600" cy="4929411"/>
          </a:xfrm>
        </p:spPr>
        <p:txBody>
          <a:bodyPr>
            <a:normAutofit fontScale="55000" lnSpcReduction="20000"/>
          </a:bodyPr>
          <a:lstStyle/>
          <a:p>
            <a:pPr>
              <a:buNone/>
            </a:pPr>
            <a:r>
              <a:rPr lang="fr-FR" dirty="0"/>
              <a:t> </a:t>
            </a:r>
          </a:p>
          <a:p>
            <a:pPr>
              <a:buNone/>
            </a:pPr>
            <a:r>
              <a:rPr lang="fr-FR" b="1" dirty="0"/>
              <a:t>Échelle verbale simple</a:t>
            </a:r>
            <a:endParaRPr lang="fr-FR" dirty="0"/>
          </a:p>
          <a:p>
            <a:pPr>
              <a:buNone/>
            </a:pPr>
            <a:r>
              <a:rPr lang="fr-FR" dirty="0"/>
              <a:t>Le patient  choisit parmi 4 à 5 qualificatifs celui qui se rapporte le mieux à sa douleur : –absente –faible –modérée forte– forte –insupportable.</a:t>
            </a:r>
          </a:p>
          <a:p>
            <a:pPr>
              <a:buNone/>
            </a:pPr>
            <a:endParaRPr lang="fr-FR" b="1" dirty="0" smtClean="0"/>
          </a:p>
          <a:p>
            <a:pPr>
              <a:buNone/>
            </a:pPr>
            <a:r>
              <a:rPr lang="fr-FR" b="1" dirty="0" smtClean="0"/>
              <a:t>Échelle </a:t>
            </a:r>
            <a:r>
              <a:rPr lang="fr-FR" b="1" dirty="0"/>
              <a:t>numérique</a:t>
            </a:r>
            <a:endParaRPr lang="fr-FR" dirty="0"/>
          </a:p>
          <a:p>
            <a:pPr>
              <a:buNone/>
            </a:pPr>
            <a:r>
              <a:rPr lang="fr-FR" b="1" dirty="0" smtClean="0"/>
              <a:t> •</a:t>
            </a:r>
            <a:r>
              <a:rPr lang="fr-FR" dirty="0"/>
              <a:t>Méthode validée en douleur aiguë et chronique</a:t>
            </a:r>
          </a:p>
          <a:p>
            <a:pPr>
              <a:buNone/>
            </a:pPr>
            <a:r>
              <a:rPr lang="fr-FR" dirty="0"/>
              <a:t> •Le patient choisit une valeur entre 0 : pas de douleur et 10 : la pire douleur  imaginable </a:t>
            </a:r>
          </a:p>
          <a:p>
            <a:pPr>
              <a:buNone/>
            </a:pPr>
            <a:r>
              <a:rPr lang="fr-FR" dirty="0" smtClean="0"/>
              <a:t> •</a:t>
            </a:r>
            <a:r>
              <a:rPr lang="fr-FR" dirty="0"/>
              <a:t>Bonne corrélation avec l’EVA.</a:t>
            </a:r>
          </a:p>
          <a:p>
            <a:pPr>
              <a:buNone/>
            </a:pPr>
            <a:endParaRPr lang="fr-FR" b="1" dirty="0" smtClean="0"/>
          </a:p>
          <a:p>
            <a:pPr>
              <a:buNone/>
            </a:pPr>
            <a:r>
              <a:rPr lang="fr-FR" b="1" dirty="0" smtClean="0"/>
              <a:t>Echelle </a:t>
            </a:r>
            <a:r>
              <a:rPr lang="fr-FR" b="1" dirty="0"/>
              <a:t>visuelle analogique</a:t>
            </a:r>
            <a:endParaRPr lang="fr-FR" dirty="0"/>
          </a:p>
          <a:p>
            <a:pPr>
              <a:buNone/>
            </a:pPr>
            <a:r>
              <a:rPr lang="fr-FR" dirty="0" smtClean="0"/>
              <a:t> •</a:t>
            </a:r>
            <a:r>
              <a:rPr lang="fr-FR" dirty="0"/>
              <a:t>Réglette graduée de 0 à 10 cm (100 mm)</a:t>
            </a:r>
          </a:p>
          <a:p>
            <a:pPr>
              <a:buNone/>
            </a:pPr>
            <a:r>
              <a:rPr lang="fr-FR" dirty="0"/>
              <a:t> •Échelle validée et reproductible</a:t>
            </a:r>
          </a:p>
          <a:p>
            <a:pPr>
              <a:buNone/>
            </a:pPr>
            <a:r>
              <a:rPr lang="fr-FR" dirty="0"/>
              <a:t> •Le patient manipule un curseur entre deux bornes: « absence de douleur » et  « la douleur maximale imaginable »</a:t>
            </a:r>
          </a:p>
          <a:p>
            <a:pPr>
              <a:buNone/>
            </a:pPr>
            <a:r>
              <a:rPr lang="fr-FR" dirty="0"/>
              <a:t> •A chaque position du curseur correspond une valeur numérique sur le verso de la réglette.</a:t>
            </a:r>
          </a:p>
          <a:p>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a:xfrm>
            <a:off x="685800" y="685800"/>
            <a:ext cx="8077200" cy="1143000"/>
          </a:xfrm>
        </p:spPr>
        <p:txBody>
          <a:bodyPr/>
          <a:lstStyle/>
          <a:p>
            <a:pPr eaLnBrk="1" hangingPunct="1"/>
            <a:r>
              <a:rPr lang="fr-FR" sz="3600" smtClean="0">
                <a:solidFill>
                  <a:srgbClr val="0000FF"/>
                </a:solidFill>
                <a:latin typeface="Comic Sans MS" pitchFamily="66" charset="0"/>
              </a:rPr>
              <a:t>Échelle visuelle analogique : EVA</a:t>
            </a:r>
          </a:p>
        </p:txBody>
      </p:sp>
      <p:pic>
        <p:nvPicPr>
          <p:cNvPr id="55301" name="Picture 4"/>
          <p:cNvPicPr>
            <a:picLocks noGrp="1" noChangeAspect="1" noChangeArrowheads="1"/>
          </p:cNvPicPr>
          <p:nvPr>
            <p:ph sz="half" idx="1"/>
          </p:nvPr>
        </p:nvPicPr>
        <p:blipFill>
          <a:blip r:embed="rId2" cstate="print"/>
          <a:srcRect/>
          <a:stretch>
            <a:fillRect/>
          </a:stretch>
        </p:blipFill>
        <p:spPr>
          <a:xfrm>
            <a:off x="4572000" y="3860800"/>
            <a:ext cx="3922713" cy="1179513"/>
          </a:xfrm>
          <a:noFill/>
        </p:spPr>
      </p:pic>
      <p:pic>
        <p:nvPicPr>
          <p:cNvPr id="55302" name="Picture 6"/>
          <p:cNvPicPr>
            <a:picLocks noGrp="1" noChangeAspect="1" noChangeArrowheads="1"/>
          </p:cNvPicPr>
          <p:nvPr>
            <p:ph sz="half" idx="2"/>
          </p:nvPr>
        </p:nvPicPr>
        <p:blipFill>
          <a:blip r:embed="rId3" cstate="print"/>
          <a:srcRect/>
          <a:stretch>
            <a:fillRect/>
          </a:stretch>
        </p:blipFill>
        <p:spPr>
          <a:xfrm>
            <a:off x="1547813" y="2492375"/>
            <a:ext cx="3810000" cy="1298575"/>
          </a:xfrm>
          <a:noFill/>
        </p:spPr>
      </p:pic>
      <p:sp>
        <p:nvSpPr>
          <p:cNvPr id="55303" name="Text Box 8"/>
          <p:cNvSpPr txBox="1">
            <a:spLocks noChangeArrowheads="1"/>
          </p:cNvSpPr>
          <p:nvPr/>
        </p:nvSpPr>
        <p:spPr bwMode="auto">
          <a:xfrm>
            <a:off x="1763713" y="5013325"/>
            <a:ext cx="6337300" cy="822325"/>
          </a:xfrm>
          <a:prstGeom prst="rect">
            <a:avLst/>
          </a:prstGeom>
          <a:noFill/>
          <a:ln w="9525">
            <a:noFill/>
            <a:miter lim="800000"/>
            <a:headEnd/>
            <a:tailEnd/>
          </a:ln>
        </p:spPr>
        <p:txBody>
          <a:bodyPr>
            <a:spAutoFit/>
          </a:bodyPr>
          <a:lstStyle/>
          <a:p>
            <a:pPr>
              <a:spcBef>
                <a:spcPct val="50000"/>
              </a:spcBef>
            </a:pPr>
            <a:r>
              <a:rPr lang="fr-FR" u="none"/>
              <a:t>L’emplacement du curseur donne l’intensité de la douleur notée de 0 à 10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r>
              <a:rPr lang="fr-FR" sz="2000" b="1" dirty="0" smtClean="0"/>
              <a:t>Modes d’action des antalgiques</a:t>
            </a:r>
            <a:endParaRPr lang="fr-FR" sz="2000" dirty="0"/>
          </a:p>
        </p:txBody>
      </p:sp>
      <p:sp>
        <p:nvSpPr>
          <p:cNvPr id="4" name="Espace réservé du contenu 3"/>
          <p:cNvSpPr>
            <a:spLocks noGrp="1"/>
          </p:cNvSpPr>
          <p:nvPr>
            <p:ph idx="1"/>
          </p:nvPr>
        </p:nvSpPr>
        <p:spPr/>
        <p:txBody>
          <a:bodyPr>
            <a:normAutofit fontScale="70000" lnSpcReduction="20000"/>
          </a:bodyPr>
          <a:lstStyle/>
          <a:p>
            <a:pPr>
              <a:buNone/>
            </a:pPr>
            <a:r>
              <a:rPr lang="fr-FR" u="sng" dirty="0" smtClean="0"/>
              <a:t>Paracétamol</a:t>
            </a:r>
            <a:r>
              <a:rPr lang="fr-FR" dirty="0" smtClean="0"/>
              <a:t>   - action essentiellement </a:t>
            </a:r>
            <a:r>
              <a:rPr lang="fr-FR" b="1" dirty="0" smtClean="0"/>
              <a:t>centrale</a:t>
            </a:r>
            <a:r>
              <a:rPr lang="fr-FR" dirty="0" smtClean="0"/>
              <a:t> : inhibition de la synthèse des prostaglandines par inhibition des </a:t>
            </a:r>
            <a:r>
              <a:rPr lang="fr-FR" dirty="0" err="1" smtClean="0"/>
              <a:t>cyclo</a:t>
            </a:r>
            <a:r>
              <a:rPr lang="fr-FR" dirty="0" smtClean="0"/>
              <a:t>-oxygénases centrales (cet effet inhibiteur des </a:t>
            </a:r>
            <a:r>
              <a:rPr lang="fr-FR" dirty="0" err="1" smtClean="0"/>
              <a:t>cyclo</a:t>
            </a:r>
            <a:r>
              <a:rPr lang="fr-FR" dirty="0" smtClean="0"/>
              <a:t>-oxygénases centrales est plus marqué que sur les </a:t>
            </a:r>
            <a:r>
              <a:rPr lang="fr-FR" dirty="0" err="1" smtClean="0"/>
              <a:t>cyclo</a:t>
            </a:r>
            <a:r>
              <a:rPr lang="fr-FR" dirty="0" smtClean="0"/>
              <a:t>-oxygénases périphériques). </a:t>
            </a:r>
          </a:p>
          <a:p>
            <a:pPr>
              <a:buNone/>
            </a:pPr>
            <a:endParaRPr lang="fr-FR" dirty="0" smtClean="0"/>
          </a:p>
          <a:p>
            <a:pPr>
              <a:buNone/>
            </a:pPr>
            <a:r>
              <a:rPr lang="fr-FR" dirty="0" smtClean="0"/>
              <a:t> </a:t>
            </a:r>
          </a:p>
          <a:p>
            <a:pPr>
              <a:buNone/>
            </a:pPr>
            <a:r>
              <a:rPr lang="fr-FR" dirty="0" smtClean="0"/>
              <a:t>  * </a:t>
            </a:r>
            <a:r>
              <a:rPr lang="fr-FR" u="sng" dirty="0" err="1" smtClean="0"/>
              <a:t>Kétamine</a:t>
            </a:r>
            <a:r>
              <a:rPr lang="fr-FR" dirty="0" smtClean="0"/>
              <a:t>   Action sur les récepteurs NMDA. Elle interfère avec les mécanismes de l’hyper-sensibilité du SNC et permet une épargne morphinique avec diminution de l’</a:t>
            </a:r>
            <a:r>
              <a:rPr lang="fr-FR" dirty="0" err="1" smtClean="0"/>
              <a:t>allodynie</a:t>
            </a:r>
            <a:r>
              <a:rPr lang="fr-FR" dirty="0" smtClean="0"/>
              <a:t>.</a:t>
            </a:r>
          </a:p>
          <a:p>
            <a:pPr>
              <a:buNone/>
            </a:pPr>
            <a:endParaRPr lang="fr-FR" dirty="0" smtClean="0"/>
          </a:p>
          <a:p>
            <a:pPr>
              <a:buNone/>
            </a:pPr>
            <a:endParaRPr lang="fr-FR" dirty="0" smtClean="0"/>
          </a:p>
          <a:p>
            <a:pPr>
              <a:buNone/>
            </a:pPr>
            <a:r>
              <a:rPr lang="fr-FR" dirty="0" smtClean="0"/>
              <a:t>* </a:t>
            </a:r>
            <a:r>
              <a:rPr lang="fr-FR" u="sng" dirty="0" err="1" smtClean="0"/>
              <a:t>Clonidine</a:t>
            </a:r>
            <a:r>
              <a:rPr lang="fr-FR" u="sng" dirty="0" smtClean="0"/>
              <a:t> (</a:t>
            </a:r>
            <a:r>
              <a:rPr lang="fr-FR" u="sng" dirty="0" err="1" smtClean="0"/>
              <a:t>Catapressan</a:t>
            </a:r>
            <a:r>
              <a:rPr lang="fr-FR" u="sng" dirty="0" smtClean="0"/>
              <a:t>*)</a:t>
            </a:r>
            <a:r>
              <a:rPr lang="fr-FR" dirty="0" smtClean="0"/>
              <a:t>   - action antalgique centrale et périphérique (action anesthésique locale sur les fibres C).</a:t>
            </a:r>
          </a:p>
          <a:p>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4082"/>
          </a:xfrm>
        </p:spPr>
        <p:txBody>
          <a:bodyPr>
            <a:normAutofit fontScale="90000"/>
          </a:bodyPr>
          <a:lstStyle/>
          <a:p>
            <a:r>
              <a:rPr lang="fr-FR" b="1" dirty="0" smtClean="0"/>
              <a:t>Modes d’action des antalgiques </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a:bodyPr>
          <a:lstStyle/>
          <a:p>
            <a:pPr>
              <a:buNone/>
            </a:pPr>
            <a:r>
              <a:rPr lang="fr-FR" dirty="0" smtClean="0"/>
              <a:t> </a:t>
            </a:r>
            <a:r>
              <a:rPr lang="fr-FR" sz="2000" u="sng" dirty="0"/>
              <a:t>Aspirine et AINS</a:t>
            </a:r>
            <a:r>
              <a:rPr lang="fr-FR" sz="2000" dirty="0"/>
              <a:t> </a:t>
            </a:r>
            <a:endParaRPr lang="fr-FR" sz="2000" dirty="0" smtClean="0"/>
          </a:p>
          <a:p>
            <a:pPr>
              <a:buNone/>
            </a:pPr>
            <a:r>
              <a:rPr lang="fr-FR" sz="2000" dirty="0" smtClean="0"/>
              <a:t>  </a:t>
            </a:r>
            <a:r>
              <a:rPr lang="fr-FR" sz="2000" dirty="0"/>
              <a:t>- action essentiellement </a:t>
            </a:r>
            <a:r>
              <a:rPr lang="fr-FR" sz="2000" b="1" dirty="0"/>
              <a:t>périphérique</a:t>
            </a:r>
            <a:r>
              <a:rPr lang="fr-FR" sz="2000" dirty="0"/>
              <a:t> par inhibition des </a:t>
            </a:r>
            <a:r>
              <a:rPr lang="fr-FR" sz="2000" dirty="0" err="1"/>
              <a:t>cyclo</a:t>
            </a:r>
            <a:r>
              <a:rPr lang="fr-FR" sz="2000" dirty="0"/>
              <a:t>-oxygénases périphériques (l’effet inhibiteur des </a:t>
            </a:r>
            <a:r>
              <a:rPr lang="fr-FR" sz="2000" dirty="0" err="1"/>
              <a:t>cyclo</a:t>
            </a:r>
            <a:r>
              <a:rPr lang="fr-FR" sz="2000" dirty="0"/>
              <a:t>-oxygénases périphériques est plus marqué que sur les </a:t>
            </a:r>
            <a:r>
              <a:rPr lang="fr-FR" sz="2000" dirty="0" err="1"/>
              <a:t>cyclo</a:t>
            </a:r>
            <a:r>
              <a:rPr lang="fr-FR" sz="2000" dirty="0"/>
              <a:t>-oxygénases centrales</a:t>
            </a:r>
            <a:r>
              <a:rPr lang="fr-FR" sz="2000" dirty="0" smtClean="0"/>
              <a:t>).</a:t>
            </a:r>
          </a:p>
          <a:p>
            <a:pPr>
              <a:buNone/>
            </a:pPr>
            <a:r>
              <a:rPr lang="fr-FR" sz="2000" dirty="0" smtClean="0"/>
              <a:t> </a:t>
            </a:r>
            <a:r>
              <a:rPr lang="fr-FR" sz="2000" dirty="0"/>
              <a:t>Cette inhibition est responsable d’un blocage de la synthèse des prostaglandines et d’une réduction de l’activation des nocicepteurs.  </a:t>
            </a:r>
          </a:p>
          <a:p>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msotw9_temp0"/>
          <p:cNvPicPr>
            <a:picLocks noChangeAspect="1" noChangeArrowheads="1"/>
          </p:cNvPicPr>
          <p:nvPr/>
        </p:nvPicPr>
        <p:blipFill>
          <a:blip r:embed="rId2" cstate="print"/>
          <a:srcRect/>
          <a:stretch>
            <a:fillRect/>
          </a:stretch>
        </p:blipFill>
        <p:spPr bwMode="auto">
          <a:xfrm>
            <a:off x="457200" y="0"/>
            <a:ext cx="8686800" cy="6858000"/>
          </a:xfrm>
          <a:prstGeom prst="rect">
            <a:avLst/>
          </a:prstGeom>
          <a:solidFill>
            <a:srgbClr val="333399"/>
          </a:solidFill>
          <a:ln w="9525">
            <a:solidFill>
              <a:srgbClr val="333399"/>
            </a:solidFill>
            <a:miter lim="800000"/>
            <a:headEnd/>
            <a:tailEnd/>
          </a:ln>
        </p:spPr>
      </p:pic>
      <p:sp>
        <p:nvSpPr>
          <p:cNvPr id="43011" name="Text Box 3"/>
          <p:cNvSpPr txBox="1">
            <a:spLocks noChangeArrowheads="1"/>
          </p:cNvSpPr>
          <p:nvPr/>
        </p:nvSpPr>
        <p:spPr bwMode="auto">
          <a:xfrm>
            <a:off x="6934200" y="609600"/>
            <a:ext cx="2209800" cy="581025"/>
          </a:xfrm>
          <a:prstGeom prst="rect">
            <a:avLst/>
          </a:prstGeom>
          <a:noFill/>
          <a:ln w="9525">
            <a:noFill/>
            <a:miter lim="800000"/>
            <a:headEnd/>
            <a:tailEnd/>
          </a:ln>
        </p:spPr>
        <p:txBody>
          <a:bodyPr>
            <a:spAutoFit/>
          </a:bodyPr>
          <a:lstStyle/>
          <a:p>
            <a:pPr algn="ctr" eaLnBrk="0" hangingPunct="0"/>
            <a:r>
              <a:rPr lang="fr-FR" sz="1600" b="1">
                <a:solidFill>
                  <a:srgbClr val="0000CC"/>
                </a:solidFill>
                <a:latin typeface="Book Antiqua" pitchFamily="18" charset="0"/>
              </a:rPr>
              <a:t>INFLUX </a:t>
            </a:r>
          </a:p>
          <a:p>
            <a:pPr algn="ctr" eaLnBrk="0" hangingPunct="0"/>
            <a:r>
              <a:rPr lang="fr-FR" sz="1600" b="1">
                <a:solidFill>
                  <a:srgbClr val="0000CC"/>
                </a:solidFill>
                <a:latin typeface="Book Antiqua" pitchFamily="18" charset="0"/>
              </a:rPr>
              <a:t>DOULOUREUX</a:t>
            </a:r>
            <a:endParaRPr lang="fr-FR">
              <a:solidFill>
                <a:srgbClr val="0000CC"/>
              </a:solidFill>
              <a:latin typeface="Book Antiqua" pitchFamily="18" charset="0"/>
            </a:endParaRPr>
          </a:p>
        </p:txBody>
      </p:sp>
      <p:sp>
        <p:nvSpPr>
          <p:cNvPr id="43012" name="AutoShape 4"/>
          <p:cNvSpPr>
            <a:spLocks noChangeArrowheads="1"/>
          </p:cNvSpPr>
          <p:nvPr/>
        </p:nvSpPr>
        <p:spPr bwMode="auto">
          <a:xfrm>
            <a:off x="2209800" y="5638800"/>
            <a:ext cx="76200" cy="95250"/>
          </a:xfrm>
          <a:prstGeom prst="irregularSeal1">
            <a:avLst/>
          </a:prstGeom>
          <a:solidFill>
            <a:schemeClr val="accent1"/>
          </a:solidFill>
          <a:ln w="9525">
            <a:solidFill>
              <a:schemeClr val="tx1"/>
            </a:solidFill>
            <a:miter lim="800000"/>
            <a:headEnd/>
            <a:tailEnd/>
          </a:ln>
        </p:spPr>
        <p:txBody>
          <a:bodyPr wrap="none" anchor="ctr"/>
          <a:lstStyle/>
          <a:p>
            <a:endParaRPr lang="fr-FR"/>
          </a:p>
        </p:txBody>
      </p:sp>
      <p:sp>
        <p:nvSpPr>
          <p:cNvPr id="43013" name="AutoShape 5"/>
          <p:cNvSpPr>
            <a:spLocks noChangeArrowheads="1"/>
          </p:cNvSpPr>
          <p:nvPr/>
        </p:nvSpPr>
        <p:spPr bwMode="auto">
          <a:xfrm>
            <a:off x="-533400" y="4572000"/>
            <a:ext cx="5715000" cy="2057400"/>
          </a:xfrm>
          <a:prstGeom prst="irregularSeal2">
            <a:avLst/>
          </a:prstGeom>
          <a:solidFill>
            <a:srgbClr val="FFFF00"/>
          </a:solidFill>
          <a:ln w="9525">
            <a:noFill/>
            <a:miter lim="800000"/>
            <a:headEnd/>
            <a:tailEnd/>
          </a:ln>
        </p:spPr>
        <p:txBody>
          <a:bodyPr wrap="none" anchor="ctr"/>
          <a:lstStyle/>
          <a:p>
            <a:pPr algn="ctr"/>
            <a:endParaRPr lang="fr-FR">
              <a:solidFill>
                <a:schemeClr val="tx2"/>
              </a:solidFill>
            </a:endParaRPr>
          </a:p>
        </p:txBody>
      </p:sp>
      <p:sp>
        <p:nvSpPr>
          <p:cNvPr id="43014" name="Text Box 6"/>
          <p:cNvSpPr txBox="1">
            <a:spLocks noChangeArrowheads="1"/>
          </p:cNvSpPr>
          <p:nvPr/>
        </p:nvSpPr>
        <p:spPr bwMode="auto">
          <a:xfrm>
            <a:off x="381000" y="5334000"/>
            <a:ext cx="3886200" cy="825500"/>
          </a:xfrm>
          <a:prstGeom prst="rect">
            <a:avLst/>
          </a:prstGeom>
          <a:noFill/>
          <a:ln w="9525">
            <a:noFill/>
            <a:miter lim="800000"/>
            <a:headEnd/>
            <a:tailEnd/>
          </a:ln>
        </p:spPr>
        <p:txBody>
          <a:bodyPr>
            <a:spAutoFit/>
          </a:bodyPr>
          <a:lstStyle/>
          <a:p>
            <a:pPr eaLnBrk="0" hangingPunct="0"/>
            <a:r>
              <a:rPr lang="fr-FR" sz="1600" b="1">
                <a:solidFill>
                  <a:srgbClr val="0000CC"/>
                </a:solidFill>
                <a:latin typeface="Book Antiqua" pitchFamily="18" charset="0"/>
              </a:rPr>
              <a:t>        INFLAMMATION</a:t>
            </a:r>
          </a:p>
          <a:p>
            <a:pPr eaLnBrk="0" hangingPunct="0"/>
            <a:r>
              <a:rPr lang="fr-FR" sz="1600" b="1">
                <a:solidFill>
                  <a:srgbClr val="0000CC"/>
                </a:solidFill>
                <a:latin typeface="Book Antiqua" pitchFamily="18" charset="0"/>
              </a:rPr>
              <a:t>Substances algogènes : bradykinine histamine, prostaglandines...</a:t>
            </a:r>
          </a:p>
        </p:txBody>
      </p:sp>
      <p:sp>
        <p:nvSpPr>
          <p:cNvPr id="43015" name="Text Box 7"/>
          <p:cNvSpPr txBox="1">
            <a:spLocks noChangeArrowheads="1"/>
          </p:cNvSpPr>
          <p:nvPr/>
        </p:nvSpPr>
        <p:spPr bwMode="auto">
          <a:xfrm>
            <a:off x="3565525" y="3643313"/>
            <a:ext cx="184150" cy="336550"/>
          </a:xfrm>
          <a:prstGeom prst="rect">
            <a:avLst/>
          </a:prstGeom>
          <a:noFill/>
          <a:ln w="9525">
            <a:noFill/>
            <a:miter lim="800000"/>
            <a:headEnd/>
            <a:tailEnd/>
          </a:ln>
        </p:spPr>
        <p:txBody>
          <a:bodyPr wrap="none">
            <a:spAutoFit/>
          </a:bodyPr>
          <a:lstStyle/>
          <a:p>
            <a:pPr eaLnBrk="0" hangingPunct="0"/>
            <a:endParaRPr lang="fr-FR" sz="1600">
              <a:solidFill>
                <a:srgbClr val="008000"/>
              </a:solidFill>
            </a:endParaRPr>
          </a:p>
        </p:txBody>
      </p:sp>
      <p:sp>
        <p:nvSpPr>
          <p:cNvPr id="43016" name="Text Box 9"/>
          <p:cNvSpPr txBox="1">
            <a:spLocks noChangeArrowheads="1"/>
          </p:cNvSpPr>
          <p:nvPr/>
        </p:nvSpPr>
        <p:spPr bwMode="auto">
          <a:xfrm>
            <a:off x="762000" y="762000"/>
            <a:ext cx="4572000" cy="785813"/>
          </a:xfrm>
          <a:prstGeom prst="rect">
            <a:avLst/>
          </a:prstGeom>
          <a:noFill/>
          <a:ln w="9525">
            <a:noFill/>
            <a:miter lim="800000"/>
            <a:headEnd/>
            <a:tailEnd/>
          </a:ln>
        </p:spPr>
        <p:txBody>
          <a:bodyPr>
            <a:spAutoFit/>
          </a:bodyPr>
          <a:lstStyle/>
          <a:p>
            <a:pPr>
              <a:lnSpc>
                <a:spcPct val="70000"/>
              </a:lnSpc>
              <a:spcBef>
                <a:spcPct val="50000"/>
              </a:spcBef>
            </a:pPr>
            <a:r>
              <a:rPr lang="fr-FR" b="1">
                <a:solidFill>
                  <a:srgbClr val="0000CC"/>
                </a:solidFill>
                <a:latin typeface="Book Antiqua" pitchFamily="18" charset="0"/>
              </a:rPr>
              <a:t>SITE ET MODE D’ACTION </a:t>
            </a:r>
          </a:p>
          <a:p>
            <a:pPr>
              <a:lnSpc>
                <a:spcPct val="70000"/>
              </a:lnSpc>
              <a:spcBef>
                <a:spcPct val="50000"/>
              </a:spcBef>
            </a:pPr>
            <a:r>
              <a:rPr lang="fr-FR" b="1">
                <a:solidFill>
                  <a:srgbClr val="0000CC"/>
                </a:solidFill>
                <a:latin typeface="Book Antiqua" pitchFamily="18" charset="0"/>
              </a:rPr>
              <a:t>DE L’ASPIRINE ET DES AINS</a:t>
            </a:r>
          </a:p>
        </p:txBody>
      </p:sp>
      <p:sp>
        <p:nvSpPr>
          <p:cNvPr id="43017" name="Line 10"/>
          <p:cNvSpPr>
            <a:spLocks noChangeShapeType="1"/>
          </p:cNvSpPr>
          <p:nvPr/>
        </p:nvSpPr>
        <p:spPr bwMode="auto">
          <a:xfrm flipH="1">
            <a:off x="4343400" y="5867400"/>
            <a:ext cx="2209800" cy="0"/>
          </a:xfrm>
          <a:prstGeom prst="line">
            <a:avLst/>
          </a:prstGeom>
          <a:noFill/>
          <a:ln w="152400">
            <a:solidFill>
              <a:srgbClr val="FF0066"/>
            </a:solidFill>
            <a:round/>
            <a:headEnd/>
            <a:tailEnd type="triangle" w="med" len="med"/>
          </a:ln>
        </p:spPr>
        <p:txBody>
          <a:bodyPr wrap="none"/>
          <a:lstStyle/>
          <a:p>
            <a:endParaRPr lang="fr-FR"/>
          </a:p>
        </p:txBody>
      </p:sp>
      <p:sp>
        <p:nvSpPr>
          <p:cNvPr id="43018" name="Text Box 12"/>
          <p:cNvSpPr txBox="1">
            <a:spLocks noChangeArrowheads="1"/>
          </p:cNvSpPr>
          <p:nvPr/>
        </p:nvSpPr>
        <p:spPr bwMode="auto">
          <a:xfrm>
            <a:off x="6553200" y="5334000"/>
            <a:ext cx="2438400" cy="1025525"/>
          </a:xfrm>
          <a:prstGeom prst="rect">
            <a:avLst/>
          </a:prstGeom>
          <a:noFill/>
          <a:ln w="9525">
            <a:noFill/>
            <a:miter lim="800000"/>
            <a:headEnd/>
            <a:tailEnd/>
          </a:ln>
        </p:spPr>
        <p:txBody>
          <a:bodyPr>
            <a:spAutoFit/>
          </a:bodyPr>
          <a:lstStyle/>
          <a:p>
            <a:pPr algn="ctr">
              <a:lnSpc>
                <a:spcPct val="65000"/>
              </a:lnSpc>
              <a:spcBef>
                <a:spcPct val="50000"/>
              </a:spcBef>
            </a:pPr>
            <a:r>
              <a:rPr lang="fr-FR" sz="1800" b="1">
                <a:solidFill>
                  <a:srgbClr val="FF0000"/>
                </a:solidFill>
                <a:latin typeface="Book Antiqua" pitchFamily="18" charset="0"/>
              </a:rPr>
              <a:t>ASPIRINE, AINS et</a:t>
            </a:r>
          </a:p>
          <a:p>
            <a:pPr algn="ctr">
              <a:lnSpc>
                <a:spcPct val="65000"/>
              </a:lnSpc>
              <a:spcBef>
                <a:spcPct val="50000"/>
              </a:spcBef>
            </a:pPr>
            <a:r>
              <a:rPr lang="fr-FR" sz="1800" b="1">
                <a:solidFill>
                  <a:srgbClr val="FF0000"/>
                </a:solidFill>
                <a:latin typeface="Book Antiqua" pitchFamily="18" charset="0"/>
              </a:rPr>
              <a:t> CORTICOIDES</a:t>
            </a:r>
          </a:p>
          <a:p>
            <a:pPr algn="ctr">
              <a:lnSpc>
                <a:spcPct val="65000"/>
              </a:lnSpc>
              <a:spcBef>
                <a:spcPct val="50000"/>
              </a:spcBef>
            </a:pPr>
            <a:r>
              <a:rPr lang="fr-FR" sz="1600" b="1">
                <a:solidFill>
                  <a:srgbClr val="0000CC"/>
                </a:solidFill>
                <a:latin typeface="Book Antiqua" pitchFamily="18" charset="0"/>
              </a:rPr>
              <a:t>Inhibition de la synthèse des prostaglandines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fr-FR"/>
          </a:p>
        </p:txBody>
      </p:sp>
      <p:sp>
        <p:nvSpPr>
          <p:cNvPr id="4" name="Espace réservé du contenu 3"/>
          <p:cNvSpPr>
            <a:spLocks noGrp="1"/>
          </p:cNvSpPr>
          <p:nvPr>
            <p:ph idx="1"/>
          </p:nvPr>
        </p:nvSpPr>
        <p:spPr/>
        <p:txBody>
          <a:bodyPr/>
          <a:lstStyle/>
          <a:p>
            <a:r>
              <a:rPr lang="fr-FR" dirty="0" smtClean="0"/>
              <a:t>* </a:t>
            </a:r>
            <a:r>
              <a:rPr lang="fr-FR" u="sng" dirty="0" smtClean="0"/>
              <a:t>Morphine</a:t>
            </a:r>
            <a:r>
              <a:rPr lang="fr-FR" dirty="0" smtClean="0"/>
              <a:t>   - Action antalgique centrale, action périphérique par fixation de la morphine sur des récepteurs opioïdergiques périphériques. L’existence de ces récepteurs explique certains effets indésirables de la morphine telles que la constipation, la rétention urinaire. </a:t>
            </a:r>
          </a:p>
          <a:p>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562100"/>
            <a:ext cx="7772400" cy="762000"/>
          </a:xfrm>
        </p:spPr>
        <p:txBody>
          <a:bodyPr/>
          <a:lstStyle/>
          <a:p>
            <a:pPr eaLnBrk="1" hangingPunct="1">
              <a:defRPr/>
            </a:pPr>
            <a:r>
              <a:rPr lang="fr-FR" smtClean="0"/>
              <a:t> </a:t>
            </a:r>
          </a:p>
        </p:txBody>
      </p:sp>
      <p:sp>
        <p:nvSpPr>
          <p:cNvPr id="45059" name="Text Box 3"/>
          <p:cNvSpPr txBox="1">
            <a:spLocks noChangeArrowheads="1"/>
          </p:cNvSpPr>
          <p:nvPr/>
        </p:nvSpPr>
        <p:spPr bwMode="auto">
          <a:xfrm>
            <a:off x="381000" y="5867400"/>
            <a:ext cx="2514600" cy="825500"/>
          </a:xfrm>
          <a:prstGeom prst="rect">
            <a:avLst/>
          </a:prstGeom>
          <a:noFill/>
          <a:ln w="9525">
            <a:noFill/>
            <a:miter lim="800000"/>
            <a:headEnd/>
            <a:tailEnd/>
          </a:ln>
        </p:spPr>
        <p:txBody>
          <a:bodyPr>
            <a:spAutoFit/>
          </a:bodyPr>
          <a:lstStyle/>
          <a:p>
            <a:pPr eaLnBrk="0" hangingPunct="0"/>
            <a:endParaRPr lang="fr-FR" sz="1600" b="1">
              <a:solidFill>
                <a:srgbClr val="FF0000"/>
              </a:solidFill>
              <a:latin typeface="Book Antiqua" pitchFamily="18" charset="0"/>
            </a:endParaRPr>
          </a:p>
          <a:p>
            <a:pPr eaLnBrk="0" hangingPunct="0"/>
            <a:r>
              <a:rPr lang="fr-FR" sz="1600" b="1">
                <a:solidFill>
                  <a:srgbClr val="FF0000"/>
                </a:solidFill>
                <a:latin typeface="Book Antiqua" pitchFamily="18" charset="0"/>
              </a:rPr>
              <a:t>Fibres A</a:t>
            </a:r>
            <a:r>
              <a:rPr lang="fr-FR" sz="1600" b="1">
                <a:solidFill>
                  <a:srgbClr val="FF0000"/>
                </a:solidFill>
                <a:latin typeface="Book Antiqua" pitchFamily="18" charset="0"/>
                <a:sym typeface="Symbol" pitchFamily="18" charset="2"/>
              </a:rPr>
              <a:t> et C</a:t>
            </a:r>
          </a:p>
          <a:p>
            <a:pPr eaLnBrk="0" hangingPunct="0"/>
            <a:r>
              <a:rPr lang="fr-FR" sz="1600" b="1">
                <a:solidFill>
                  <a:srgbClr val="FF0000"/>
                </a:solidFill>
                <a:latin typeface="Book Antiqua" pitchFamily="18" charset="0"/>
                <a:sym typeface="Symbol" pitchFamily="18" charset="2"/>
              </a:rPr>
              <a:t>(douleur)</a:t>
            </a:r>
          </a:p>
        </p:txBody>
      </p:sp>
      <p:sp>
        <p:nvSpPr>
          <p:cNvPr id="45060" name="Text Box 4"/>
          <p:cNvSpPr txBox="1">
            <a:spLocks noChangeArrowheads="1"/>
          </p:cNvSpPr>
          <p:nvPr/>
        </p:nvSpPr>
        <p:spPr bwMode="auto">
          <a:xfrm>
            <a:off x="6705600" y="1219200"/>
            <a:ext cx="2438400" cy="581025"/>
          </a:xfrm>
          <a:prstGeom prst="rect">
            <a:avLst/>
          </a:prstGeom>
          <a:noFill/>
          <a:ln w="9525">
            <a:noFill/>
            <a:miter lim="800000"/>
            <a:headEnd/>
            <a:tailEnd/>
          </a:ln>
        </p:spPr>
        <p:txBody>
          <a:bodyPr>
            <a:spAutoFit/>
          </a:bodyPr>
          <a:lstStyle/>
          <a:p>
            <a:pPr eaLnBrk="0" hangingPunct="0"/>
            <a:r>
              <a:rPr lang="fr-FR" sz="1600" b="1">
                <a:solidFill>
                  <a:srgbClr val="FF0000"/>
                </a:solidFill>
                <a:latin typeface="Book Antiqua" pitchFamily="18" charset="0"/>
              </a:rPr>
              <a:t>    INFLUX </a:t>
            </a:r>
          </a:p>
          <a:p>
            <a:pPr eaLnBrk="0" hangingPunct="0"/>
            <a:r>
              <a:rPr lang="fr-FR" sz="1600" b="1">
                <a:solidFill>
                  <a:srgbClr val="FF0000"/>
                </a:solidFill>
                <a:latin typeface="Book Antiqua" pitchFamily="18" charset="0"/>
              </a:rPr>
              <a:t>    DOULOUREUX</a:t>
            </a:r>
            <a:endParaRPr lang="fr-FR">
              <a:solidFill>
                <a:srgbClr val="FF0000"/>
              </a:solidFill>
              <a:latin typeface="Book Antiqua" pitchFamily="18" charset="0"/>
            </a:endParaRPr>
          </a:p>
        </p:txBody>
      </p:sp>
      <p:sp>
        <p:nvSpPr>
          <p:cNvPr id="45061" name="Text Box 5"/>
          <p:cNvSpPr txBox="1">
            <a:spLocks noChangeArrowheads="1"/>
          </p:cNvSpPr>
          <p:nvPr/>
        </p:nvSpPr>
        <p:spPr bwMode="auto">
          <a:xfrm>
            <a:off x="-92075" y="3657600"/>
            <a:ext cx="1868488" cy="336550"/>
          </a:xfrm>
          <a:prstGeom prst="rect">
            <a:avLst/>
          </a:prstGeom>
          <a:noFill/>
          <a:ln w="9525">
            <a:noFill/>
            <a:miter lim="800000"/>
            <a:headEnd/>
            <a:tailEnd/>
          </a:ln>
        </p:spPr>
        <p:txBody>
          <a:bodyPr>
            <a:spAutoFit/>
          </a:bodyPr>
          <a:lstStyle/>
          <a:p>
            <a:pPr eaLnBrk="0" hangingPunct="0"/>
            <a:r>
              <a:rPr lang="fr-FR" sz="1600"/>
              <a:t> </a:t>
            </a:r>
            <a:endParaRPr lang="fr-FR" sz="1600" b="1"/>
          </a:p>
        </p:txBody>
      </p:sp>
      <p:sp>
        <p:nvSpPr>
          <p:cNvPr id="45062" name="Text Box 6"/>
          <p:cNvSpPr txBox="1">
            <a:spLocks noChangeArrowheads="1"/>
          </p:cNvSpPr>
          <p:nvPr/>
        </p:nvSpPr>
        <p:spPr bwMode="auto">
          <a:xfrm>
            <a:off x="1295400" y="1066800"/>
            <a:ext cx="3276600" cy="641350"/>
          </a:xfrm>
          <a:prstGeom prst="rect">
            <a:avLst/>
          </a:prstGeom>
          <a:noFill/>
          <a:ln w="9525">
            <a:noFill/>
            <a:miter lim="800000"/>
            <a:headEnd/>
            <a:tailEnd/>
          </a:ln>
        </p:spPr>
        <p:txBody>
          <a:bodyPr>
            <a:spAutoFit/>
          </a:bodyPr>
          <a:lstStyle/>
          <a:p>
            <a:pPr algn="ctr" eaLnBrk="0" hangingPunct="0"/>
            <a:r>
              <a:rPr lang="fr-FR" sz="1800" b="1">
                <a:solidFill>
                  <a:schemeClr val="tx2"/>
                </a:solidFill>
                <a:latin typeface="Book Antiqua" pitchFamily="18" charset="0"/>
              </a:rPr>
              <a:t>FAISCEAU DESCENDANT</a:t>
            </a:r>
            <a:br>
              <a:rPr lang="fr-FR" sz="1800" b="1">
                <a:solidFill>
                  <a:schemeClr val="tx2"/>
                </a:solidFill>
                <a:latin typeface="Book Antiqua" pitchFamily="18" charset="0"/>
              </a:rPr>
            </a:br>
            <a:r>
              <a:rPr lang="fr-FR" sz="1800" b="1">
                <a:solidFill>
                  <a:schemeClr val="tx2"/>
                </a:solidFill>
                <a:latin typeface="Book Antiqua" pitchFamily="18" charset="0"/>
              </a:rPr>
              <a:t>FREINATEUR (CIDN)</a:t>
            </a:r>
          </a:p>
        </p:txBody>
      </p:sp>
      <p:sp>
        <p:nvSpPr>
          <p:cNvPr id="45063" name="Text Box 7"/>
          <p:cNvSpPr txBox="1">
            <a:spLocks noChangeArrowheads="1"/>
          </p:cNvSpPr>
          <p:nvPr/>
        </p:nvSpPr>
        <p:spPr bwMode="auto">
          <a:xfrm>
            <a:off x="2133600" y="4343400"/>
            <a:ext cx="2049463" cy="855663"/>
          </a:xfrm>
          <a:prstGeom prst="rect">
            <a:avLst/>
          </a:prstGeom>
          <a:noFill/>
          <a:ln w="9525">
            <a:noFill/>
            <a:miter lim="800000"/>
            <a:headEnd/>
            <a:tailEnd/>
          </a:ln>
        </p:spPr>
        <p:txBody>
          <a:bodyPr wrap="none">
            <a:spAutoFit/>
          </a:bodyPr>
          <a:lstStyle/>
          <a:p>
            <a:pPr eaLnBrk="0" hangingPunct="0"/>
            <a:endParaRPr lang="fr-FR" sz="1600" b="1">
              <a:solidFill>
                <a:srgbClr val="009900"/>
              </a:solidFill>
              <a:latin typeface="Book Antiqua" pitchFamily="18" charset="0"/>
            </a:endParaRPr>
          </a:p>
          <a:p>
            <a:pPr eaLnBrk="0" hangingPunct="0"/>
            <a:r>
              <a:rPr lang="fr-FR" sz="1600" b="1">
                <a:solidFill>
                  <a:srgbClr val="009900"/>
                </a:solidFill>
                <a:latin typeface="Book Antiqua" pitchFamily="18" charset="0"/>
              </a:rPr>
              <a:t>Interneurone</a:t>
            </a:r>
          </a:p>
          <a:p>
            <a:pPr eaLnBrk="0" hangingPunct="0"/>
            <a:r>
              <a:rPr lang="fr-FR" sz="1800" b="1">
                <a:solidFill>
                  <a:srgbClr val="009900"/>
                </a:solidFill>
                <a:latin typeface="Book Antiqua" pitchFamily="18" charset="0"/>
                <a:sym typeface="Wingdings" pitchFamily="2" charset="2"/>
              </a:rPr>
              <a:t></a:t>
            </a:r>
            <a:r>
              <a:rPr lang="fr-FR" sz="1600" b="1">
                <a:solidFill>
                  <a:srgbClr val="009900"/>
                </a:solidFill>
                <a:latin typeface="Book Antiqua" pitchFamily="18" charset="0"/>
                <a:sym typeface="Monotype Sorts" pitchFamily="2" charset="2"/>
              </a:rPr>
              <a:t> ENDORPHINES</a:t>
            </a:r>
          </a:p>
        </p:txBody>
      </p:sp>
      <p:sp>
        <p:nvSpPr>
          <p:cNvPr id="45064" name="Text Box 8"/>
          <p:cNvSpPr txBox="1">
            <a:spLocks noChangeArrowheads="1"/>
          </p:cNvSpPr>
          <p:nvPr/>
        </p:nvSpPr>
        <p:spPr bwMode="auto">
          <a:xfrm>
            <a:off x="304800" y="0"/>
            <a:ext cx="8534400" cy="519113"/>
          </a:xfrm>
          <a:prstGeom prst="rect">
            <a:avLst/>
          </a:prstGeom>
          <a:noFill/>
          <a:ln w="9525">
            <a:noFill/>
            <a:miter lim="800000"/>
            <a:headEnd/>
            <a:tailEnd/>
          </a:ln>
        </p:spPr>
        <p:txBody>
          <a:bodyPr>
            <a:spAutoFit/>
          </a:bodyPr>
          <a:lstStyle/>
          <a:p>
            <a:pPr algn="ctr" eaLnBrk="0" hangingPunct="0"/>
            <a:r>
              <a:rPr lang="fr-FR" sz="2800" b="1">
                <a:solidFill>
                  <a:schemeClr val="tx2"/>
                </a:solidFill>
                <a:latin typeface="Bookman Old Style" pitchFamily="18" charset="0"/>
              </a:rPr>
              <a:t>SITE ET MODE D’ACTION DE LA MORPHINE</a:t>
            </a:r>
          </a:p>
        </p:txBody>
      </p:sp>
      <p:sp>
        <p:nvSpPr>
          <p:cNvPr id="45065" name="Text Box 9"/>
          <p:cNvSpPr txBox="1">
            <a:spLocks noChangeArrowheads="1"/>
          </p:cNvSpPr>
          <p:nvPr/>
        </p:nvSpPr>
        <p:spPr bwMode="auto">
          <a:xfrm>
            <a:off x="5486400" y="3886200"/>
            <a:ext cx="3657600" cy="2898775"/>
          </a:xfrm>
          <a:prstGeom prst="rect">
            <a:avLst/>
          </a:prstGeom>
          <a:noFill/>
          <a:ln w="9525">
            <a:noFill/>
            <a:miter lim="800000"/>
            <a:headEnd/>
            <a:tailEnd/>
          </a:ln>
        </p:spPr>
        <p:txBody>
          <a:bodyPr>
            <a:spAutoFit/>
          </a:bodyPr>
          <a:lstStyle/>
          <a:p>
            <a:pPr algn="ctr" eaLnBrk="0" hangingPunct="0"/>
            <a:r>
              <a:rPr lang="fr-FR" b="1">
                <a:solidFill>
                  <a:schemeClr val="tx2"/>
                </a:solidFill>
                <a:latin typeface="Book Antiqua" pitchFamily="18" charset="0"/>
              </a:rPr>
              <a:t>MORPHINE</a:t>
            </a:r>
          </a:p>
          <a:p>
            <a:pPr eaLnBrk="0" hangingPunct="0"/>
            <a:r>
              <a:rPr lang="fr-FR" sz="1800" b="1">
                <a:solidFill>
                  <a:schemeClr val="tx2"/>
                </a:solidFill>
                <a:latin typeface="Book Antiqua" pitchFamily="18" charset="0"/>
                <a:sym typeface="Monotype Sorts" pitchFamily="2" charset="2"/>
              </a:rPr>
              <a:t> bloque le passage de l’influx du 1er au 2ème neurone</a:t>
            </a:r>
          </a:p>
          <a:p>
            <a:pPr eaLnBrk="0" hangingPunct="0"/>
            <a:endParaRPr lang="fr-FR" sz="1800" b="1">
              <a:solidFill>
                <a:schemeClr val="tx2"/>
              </a:solidFill>
              <a:latin typeface="Book Antiqua" pitchFamily="18" charset="0"/>
              <a:sym typeface="Monotype Sorts" pitchFamily="2" charset="2"/>
            </a:endParaRPr>
          </a:p>
          <a:p>
            <a:pPr eaLnBrk="0" hangingPunct="0"/>
            <a:r>
              <a:rPr lang="fr-FR" sz="1800" b="1">
                <a:solidFill>
                  <a:schemeClr val="tx2"/>
                </a:solidFill>
                <a:latin typeface="Book Antiqua" pitchFamily="18" charset="0"/>
                <a:sym typeface="Monotype Sorts" pitchFamily="2" charset="2"/>
              </a:rPr>
              <a:t> renforce le CIDN</a:t>
            </a:r>
          </a:p>
          <a:p>
            <a:pPr eaLnBrk="0" hangingPunct="0"/>
            <a:endParaRPr lang="fr-FR" sz="1800" b="1">
              <a:solidFill>
                <a:schemeClr val="tx2"/>
              </a:solidFill>
              <a:latin typeface="Book Antiqua" pitchFamily="18" charset="0"/>
              <a:sym typeface="Monotype Sorts" pitchFamily="2" charset="2"/>
            </a:endParaRPr>
          </a:p>
          <a:p>
            <a:pPr eaLnBrk="0" hangingPunct="0"/>
            <a:r>
              <a:rPr lang="fr-FR" sz="1800" b="1">
                <a:solidFill>
                  <a:schemeClr val="tx2"/>
                </a:solidFill>
                <a:latin typeface="Book Antiqua" pitchFamily="18" charset="0"/>
                <a:sym typeface="Monotype Sorts" pitchFamily="2" charset="2"/>
              </a:rPr>
              <a:t> agit sur l’intégration de la sensation douloureuse au niveau thalamique</a:t>
            </a:r>
          </a:p>
          <a:p>
            <a:pPr eaLnBrk="0" hangingPunct="0"/>
            <a:endParaRPr lang="fr-FR" sz="1600" b="1">
              <a:solidFill>
                <a:schemeClr val="tx2"/>
              </a:solidFill>
              <a:latin typeface="Book Antiqua" pitchFamily="18" charset="0"/>
            </a:endParaRPr>
          </a:p>
        </p:txBody>
      </p:sp>
      <p:sp>
        <p:nvSpPr>
          <p:cNvPr id="45066" name="Freeform 18"/>
          <p:cNvSpPr>
            <a:spLocks/>
          </p:cNvSpPr>
          <p:nvPr/>
        </p:nvSpPr>
        <p:spPr bwMode="auto">
          <a:xfrm>
            <a:off x="990600" y="4800600"/>
            <a:ext cx="301625" cy="1189038"/>
          </a:xfrm>
          <a:custGeom>
            <a:avLst/>
            <a:gdLst>
              <a:gd name="T0" fmla="*/ 0 w 190"/>
              <a:gd name="T1" fmla="*/ 0 h 749"/>
              <a:gd name="T2" fmla="*/ 83 w 190"/>
              <a:gd name="T3" fmla="*/ 239 h 749"/>
              <a:gd name="T4" fmla="*/ 157 w 190"/>
              <a:gd name="T5" fmla="*/ 453 h 749"/>
              <a:gd name="T6" fmla="*/ 157 w 190"/>
              <a:gd name="T7" fmla="*/ 749 h 749"/>
              <a:gd name="T8" fmla="*/ 0 60000 65536"/>
              <a:gd name="T9" fmla="*/ 0 60000 65536"/>
              <a:gd name="T10" fmla="*/ 0 60000 65536"/>
              <a:gd name="T11" fmla="*/ 0 60000 65536"/>
              <a:gd name="T12" fmla="*/ 0 w 190"/>
              <a:gd name="T13" fmla="*/ 0 h 749"/>
              <a:gd name="T14" fmla="*/ 190 w 190"/>
              <a:gd name="T15" fmla="*/ 749 h 749"/>
            </a:gdLst>
            <a:ahLst/>
            <a:cxnLst>
              <a:cxn ang="T8">
                <a:pos x="T0" y="T1"/>
              </a:cxn>
              <a:cxn ang="T9">
                <a:pos x="T2" y="T3"/>
              </a:cxn>
              <a:cxn ang="T10">
                <a:pos x="T4" y="T5"/>
              </a:cxn>
              <a:cxn ang="T11">
                <a:pos x="T6" y="T7"/>
              </a:cxn>
            </a:cxnLst>
            <a:rect l="T12" t="T13" r="T14" b="T15"/>
            <a:pathLst>
              <a:path w="190" h="749">
                <a:moveTo>
                  <a:pt x="0" y="0"/>
                </a:moveTo>
                <a:cubicBezTo>
                  <a:pt x="9" y="89"/>
                  <a:pt x="28" y="166"/>
                  <a:pt x="83" y="239"/>
                </a:cubicBezTo>
                <a:cubicBezTo>
                  <a:pt x="101" y="313"/>
                  <a:pt x="131" y="381"/>
                  <a:pt x="157" y="453"/>
                </a:cubicBezTo>
                <a:cubicBezTo>
                  <a:pt x="190" y="546"/>
                  <a:pt x="157" y="650"/>
                  <a:pt x="157" y="749"/>
                </a:cubicBezTo>
              </a:path>
            </a:pathLst>
          </a:custGeom>
          <a:noFill/>
          <a:ln w="38100" cap="flat" cmpd="sng">
            <a:solidFill>
              <a:srgbClr val="FF0000"/>
            </a:solidFill>
            <a:prstDash val="solid"/>
            <a:round/>
            <a:headEnd/>
            <a:tailEnd/>
          </a:ln>
        </p:spPr>
        <p:txBody>
          <a:bodyPr wrap="none"/>
          <a:lstStyle/>
          <a:p>
            <a:endParaRPr lang="fr-FR"/>
          </a:p>
        </p:txBody>
      </p:sp>
      <p:sp>
        <p:nvSpPr>
          <p:cNvPr id="45067" name="Freeform 19"/>
          <p:cNvSpPr>
            <a:spLocks/>
          </p:cNvSpPr>
          <p:nvPr/>
        </p:nvSpPr>
        <p:spPr bwMode="auto">
          <a:xfrm>
            <a:off x="381000" y="2971800"/>
            <a:ext cx="2416175" cy="2822575"/>
          </a:xfrm>
          <a:custGeom>
            <a:avLst/>
            <a:gdLst>
              <a:gd name="T0" fmla="*/ 0 w 1522"/>
              <a:gd name="T1" fmla="*/ 1778 h 1778"/>
              <a:gd name="T2" fmla="*/ 139 w 1522"/>
              <a:gd name="T3" fmla="*/ 1671 h 1778"/>
              <a:gd name="T4" fmla="*/ 213 w 1522"/>
              <a:gd name="T5" fmla="*/ 1564 h 1778"/>
              <a:gd name="T6" fmla="*/ 246 w 1522"/>
              <a:gd name="T7" fmla="*/ 1465 h 1778"/>
              <a:gd name="T8" fmla="*/ 263 w 1522"/>
              <a:gd name="T9" fmla="*/ 1432 h 1778"/>
              <a:gd name="T10" fmla="*/ 288 w 1522"/>
              <a:gd name="T11" fmla="*/ 1358 h 1778"/>
              <a:gd name="T12" fmla="*/ 395 w 1522"/>
              <a:gd name="T13" fmla="*/ 955 h 1778"/>
              <a:gd name="T14" fmla="*/ 436 w 1522"/>
              <a:gd name="T15" fmla="*/ 832 h 1778"/>
              <a:gd name="T16" fmla="*/ 469 w 1522"/>
              <a:gd name="T17" fmla="*/ 766 h 1778"/>
              <a:gd name="T18" fmla="*/ 551 w 1522"/>
              <a:gd name="T19" fmla="*/ 544 h 1778"/>
              <a:gd name="T20" fmla="*/ 608 w 1522"/>
              <a:gd name="T21" fmla="*/ 412 h 1778"/>
              <a:gd name="T22" fmla="*/ 814 w 1522"/>
              <a:gd name="T23" fmla="*/ 132 h 1778"/>
              <a:gd name="T24" fmla="*/ 929 w 1522"/>
              <a:gd name="T25" fmla="*/ 91 h 1778"/>
              <a:gd name="T26" fmla="*/ 1275 w 1522"/>
              <a:gd name="T27" fmla="*/ 34 h 1778"/>
              <a:gd name="T28" fmla="*/ 1522 w 1522"/>
              <a:gd name="T29" fmla="*/ 25 h 17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22"/>
              <a:gd name="T46" fmla="*/ 0 h 1778"/>
              <a:gd name="T47" fmla="*/ 1522 w 1522"/>
              <a:gd name="T48" fmla="*/ 1778 h 177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22" h="1778">
                <a:moveTo>
                  <a:pt x="0" y="1778"/>
                </a:moveTo>
                <a:cubicBezTo>
                  <a:pt x="52" y="1752"/>
                  <a:pt x="99" y="1713"/>
                  <a:pt x="139" y="1671"/>
                </a:cubicBezTo>
                <a:cubicBezTo>
                  <a:pt x="155" y="1627"/>
                  <a:pt x="196" y="1605"/>
                  <a:pt x="213" y="1564"/>
                </a:cubicBezTo>
                <a:cubicBezTo>
                  <a:pt x="226" y="1532"/>
                  <a:pt x="230" y="1496"/>
                  <a:pt x="246" y="1465"/>
                </a:cubicBezTo>
                <a:cubicBezTo>
                  <a:pt x="252" y="1454"/>
                  <a:pt x="258" y="1444"/>
                  <a:pt x="263" y="1432"/>
                </a:cubicBezTo>
                <a:cubicBezTo>
                  <a:pt x="273" y="1408"/>
                  <a:pt x="288" y="1358"/>
                  <a:pt x="288" y="1358"/>
                </a:cubicBezTo>
                <a:cubicBezTo>
                  <a:pt x="310" y="1220"/>
                  <a:pt x="352" y="1087"/>
                  <a:pt x="395" y="955"/>
                </a:cubicBezTo>
                <a:cubicBezTo>
                  <a:pt x="407" y="917"/>
                  <a:pt x="418" y="870"/>
                  <a:pt x="436" y="832"/>
                </a:cubicBezTo>
                <a:cubicBezTo>
                  <a:pt x="446" y="810"/>
                  <a:pt x="469" y="766"/>
                  <a:pt x="469" y="766"/>
                </a:cubicBezTo>
                <a:cubicBezTo>
                  <a:pt x="484" y="690"/>
                  <a:pt x="523" y="616"/>
                  <a:pt x="551" y="544"/>
                </a:cubicBezTo>
                <a:cubicBezTo>
                  <a:pt x="603" y="413"/>
                  <a:pt x="558" y="481"/>
                  <a:pt x="608" y="412"/>
                </a:cubicBezTo>
                <a:cubicBezTo>
                  <a:pt x="645" y="306"/>
                  <a:pt x="698" y="174"/>
                  <a:pt x="814" y="132"/>
                </a:cubicBezTo>
                <a:cubicBezTo>
                  <a:pt x="846" y="102"/>
                  <a:pt x="888" y="100"/>
                  <a:pt x="929" y="91"/>
                </a:cubicBezTo>
                <a:cubicBezTo>
                  <a:pt x="1044" y="65"/>
                  <a:pt x="1157" y="45"/>
                  <a:pt x="1275" y="34"/>
                </a:cubicBezTo>
                <a:cubicBezTo>
                  <a:pt x="1370" y="0"/>
                  <a:pt x="1291" y="25"/>
                  <a:pt x="1522" y="25"/>
                </a:cubicBezTo>
              </a:path>
            </a:pathLst>
          </a:custGeom>
          <a:noFill/>
          <a:ln w="38100" cap="flat" cmpd="sng">
            <a:solidFill>
              <a:srgbClr val="FF0000"/>
            </a:solidFill>
            <a:prstDash val="solid"/>
            <a:round/>
            <a:headEnd/>
            <a:tailEnd/>
          </a:ln>
        </p:spPr>
        <p:txBody>
          <a:bodyPr wrap="none"/>
          <a:lstStyle/>
          <a:p>
            <a:endParaRPr lang="fr-FR"/>
          </a:p>
        </p:txBody>
      </p:sp>
      <p:sp>
        <p:nvSpPr>
          <p:cNvPr id="45068" name="Freeform 20"/>
          <p:cNvSpPr>
            <a:spLocks/>
          </p:cNvSpPr>
          <p:nvPr/>
        </p:nvSpPr>
        <p:spPr bwMode="auto">
          <a:xfrm>
            <a:off x="609600" y="5562600"/>
            <a:ext cx="52388" cy="365125"/>
          </a:xfrm>
          <a:custGeom>
            <a:avLst/>
            <a:gdLst>
              <a:gd name="T0" fmla="*/ 17 w 33"/>
              <a:gd name="T1" fmla="*/ 0 h 230"/>
              <a:gd name="T2" fmla="*/ 25 w 33"/>
              <a:gd name="T3" fmla="*/ 90 h 230"/>
              <a:gd name="T4" fmla="*/ 33 w 33"/>
              <a:gd name="T5" fmla="*/ 230 h 230"/>
              <a:gd name="T6" fmla="*/ 0 60000 65536"/>
              <a:gd name="T7" fmla="*/ 0 60000 65536"/>
              <a:gd name="T8" fmla="*/ 0 60000 65536"/>
              <a:gd name="T9" fmla="*/ 0 w 33"/>
              <a:gd name="T10" fmla="*/ 0 h 230"/>
              <a:gd name="T11" fmla="*/ 33 w 33"/>
              <a:gd name="T12" fmla="*/ 230 h 230"/>
            </a:gdLst>
            <a:ahLst/>
            <a:cxnLst>
              <a:cxn ang="T6">
                <a:pos x="T0" y="T1"/>
              </a:cxn>
              <a:cxn ang="T7">
                <a:pos x="T2" y="T3"/>
              </a:cxn>
              <a:cxn ang="T8">
                <a:pos x="T4" y="T5"/>
              </a:cxn>
            </a:cxnLst>
            <a:rect l="T9" t="T10" r="T11" b="T12"/>
            <a:pathLst>
              <a:path w="33" h="230">
                <a:moveTo>
                  <a:pt x="17" y="0"/>
                </a:moveTo>
                <a:cubicBezTo>
                  <a:pt x="20" y="30"/>
                  <a:pt x="25" y="60"/>
                  <a:pt x="25" y="90"/>
                </a:cubicBezTo>
                <a:cubicBezTo>
                  <a:pt x="25" y="127"/>
                  <a:pt x="0" y="197"/>
                  <a:pt x="33" y="230"/>
                </a:cubicBezTo>
              </a:path>
            </a:pathLst>
          </a:custGeom>
          <a:noFill/>
          <a:ln w="38100" cap="flat" cmpd="sng">
            <a:solidFill>
              <a:srgbClr val="FF0000"/>
            </a:solidFill>
            <a:prstDash val="solid"/>
            <a:round/>
            <a:headEnd/>
            <a:tailEnd/>
          </a:ln>
        </p:spPr>
        <p:txBody>
          <a:bodyPr wrap="none"/>
          <a:lstStyle/>
          <a:p>
            <a:endParaRPr lang="fr-FR"/>
          </a:p>
        </p:txBody>
      </p:sp>
      <p:sp>
        <p:nvSpPr>
          <p:cNvPr id="45069" name="Freeform 21"/>
          <p:cNvSpPr>
            <a:spLocks/>
          </p:cNvSpPr>
          <p:nvPr/>
        </p:nvSpPr>
        <p:spPr bwMode="auto">
          <a:xfrm>
            <a:off x="1143000" y="5257800"/>
            <a:ext cx="222250" cy="354013"/>
          </a:xfrm>
          <a:custGeom>
            <a:avLst/>
            <a:gdLst>
              <a:gd name="T0" fmla="*/ 0 w 140"/>
              <a:gd name="T1" fmla="*/ 0 h 223"/>
              <a:gd name="T2" fmla="*/ 58 w 140"/>
              <a:gd name="T3" fmla="*/ 149 h 223"/>
              <a:gd name="T4" fmla="*/ 140 w 140"/>
              <a:gd name="T5" fmla="*/ 223 h 223"/>
              <a:gd name="T6" fmla="*/ 0 60000 65536"/>
              <a:gd name="T7" fmla="*/ 0 60000 65536"/>
              <a:gd name="T8" fmla="*/ 0 60000 65536"/>
              <a:gd name="T9" fmla="*/ 0 w 140"/>
              <a:gd name="T10" fmla="*/ 0 h 223"/>
              <a:gd name="T11" fmla="*/ 140 w 140"/>
              <a:gd name="T12" fmla="*/ 223 h 223"/>
            </a:gdLst>
            <a:ahLst/>
            <a:cxnLst>
              <a:cxn ang="T6">
                <a:pos x="T0" y="T1"/>
              </a:cxn>
              <a:cxn ang="T7">
                <a:pos x="T2" y="T3"/>
              </a:cxn>
              <a:cxn ang="T8">
                <a:pos x="T4" y="T5"/>
              </a:cxn>
            </a:cxnLst>
            <a:rect l="T9" t="T10" r="T11" b="T12"/>
            <a:pathLst>
              <a:path w="140" h="223">
                <a:moveTo>
                  <a:pt x="0" y="0"/>
                </a:moveTo>
                <a:cubicBezTo>
                  <a:pt x="10" y="55"/>
                  <a:pt x="26" y="103"/>
                  <a:pt x="58" y="149"/>
                </a:cubicBezTo>
                <a:cubicBezTo>
                  <a:pt x="75" y="200"/>
                  <a:pt x="98" y="200"/>
                  <a:pt x="140" y="223"/>
                </a:cubicBezTo>
              </a:path>
            </a:pathLst>
          </a:custGeom>
          <a:noFill/>
          <a:ln w="38100" cap="flat" cmpd="sng">
            <a:solidFill>
              <a:srgbClr val="FF0000"/>
            </a:solidFill>
            <a:prstDash val="solid"/>
            <a:round/>
            <a:headEnd/>
            <a:tailEnd/>
          </a:ln>
        </p:spPr>
        <p:txBody>
          <a:bodyPr wrap="none"/>
          <a:lstStyle/>
          <a:p>
            <a:endParaRPr lang="fr-FR"/>
          </a:p>
        </p:txBody>
      </p:sp>
      <p:sp>
        <p:nvSpPr>
          <p:cNvPr id="45070" name="Line 22"/>
          <p:cNvSpPr>
            <a:spLocks noChangeShapeType="1"/>
          </p:cNvSpPr>
          <p:nvPr/>
        </p:nvSpPr>
        <p:spPr bwMode="auto">
          <a:xfrm>
            <a:off x="3048000" y="1905000"/>
            <a:ext cx="0" cy="838200"/>
          </a:xfrm>
          <a:prstGeom prst="line">
            <a:avLst/>
          </a:prstGeom>
          <a:noFill/>
          <a:ln w="76200">
            <a:solidFill>
              <a:schemeClr val="tx2"/>
            </a:solidFill>
            <a:round/>
            <a:headEnd/>
            <a:tailEnd type="triangle" w="med" len="med"/>
          </a:ln>
        </p:spPr>
        <p:txBody>
          <a:bodyPr wrap="none"/>
          <a:lstStyle/>
          <a:p>
            <a:endParaRPr lang="fr-FR"/>
          </a:p>
        </p:txBody>
      </p:sp>
      <p:sp>
        <p:nvSpPr>
          <p:cNvPr id="45071" name="Freeform 23"/>
          <p:cNvSpPr>
            <a:spLocks/>
          </p:cNvSpPr>
          <p:nvPr/>
        </p:nvSpPr>
        <p:spPr bwMode="auto">
          <a:xfrm>
            <a:off x="2743200" y="2895600"/>
            <a:ext cx="257175" cy="119063"/>
          </a:xfrm>
          <a:custGeom>
            <a:avLst/>
            <a:gdLst>
              <a:gd name="T0" fmla="*/ 0 w 162"/>
              <a:gd name="T1" fmla="*/ 75 h 75"/>
              <a:gd name="T2" fmla="*/ 107 w 162"/>
              <a:gd name="T3" fmla="*/ 34 h 75"/>
              <a:gd name="T4" fmla="*/ 140 w 162"/>
              <a:gd name="T5" fmla="*/ 18 h 75"/>
              <a:gd name="T6" fmla="*/ 0 60000 65536"/>
              <a:gd name="T7" fmla="*/ 0 60000 65536"/>
              <a:gd name="T8" fmla="*/ 0 60000 65536"/>
              <a:gd name="T9" fmla="*/ 0 w 162"/>
              <a:gd name="T10" fmla="*/ 0 h 75"/>
              <a:gd name="T11" fmla="*/ 162 w 162"/>
              <a:gd name="T12" fmla="*/ 75 h 75"/>
            </a:gdLst>
            <a:ahLst/>
            <a:cxnLst>
              <a:cxn ang="T6">
                <a:pos x="T0" y="T1"/>
              </a:cxn>
              <a:cxn ang="T7">
                <a:pos x="T2" y="T3"/>
              </a:cxn>
              <a:cxn ang="T8">
                <a:pos x="T4" y="T5"/>
              </a:cxn>
            </a:cxnLst>
            <a:rect l="T9" t="T10" r="T11" b="T12"/>
            <a:pathLst>
              <a:path w="162" h="75">
                <a:moveTo>
                  <a:pt x="0" y="75"/>
                </a:moveTo>
                <a:cubicBezTo>
                  <a:pt x="93" y="64"/>
                  <a:pt x="48" y="70"/>
                  <a:pt x="107" y="34"/>
                </a:cubicBezTo>
                <a:cubicBezTo>
                  <a:pt x="162" y="0"/>
                  <a:pt x="112" y="43"/>
                  <a:pt x="140" y="18"/>
                </a:cubicBezTo>
              </a:path>
            </a:pathLst>
          </a:custGeom>
          <a:noFill/>
          <a:ln w="38100" cap="flat" cmpd="sng">
            <a:solidFill>
              <a:srgbClr val="FF0000"/>
            </a:solidFill>
            <a:prstDash val="solid"/>
            <a:round/>
            <a:headEnd/>
            <a:tailEnd/>
          </a:ln>
        </p:spPr>
        <p:txBody>
          <a:bodyPr wrap="none"/>
          <a:lstStyle/>
          <a:p>
            <a:endParaRPr lang="fr-FR"/>
          </a:p>
        </p:txBody>
      </p:sp>
      <p:sp>
        <p:nvSpPr>
          <p:cNvPr id="45072" name="Freeform 24"/>
          <p:cNvSpPr>
            <a:spLocks/>
          </p:cNvSpPr>
          <p:nvPr/>
        </p:nvSpPr>
        <p:spPr bwMode="auto">
          <a:xfrm>
            <a:off x="2819400" y="3048000"/>
            <a:ext cx="142875" cy="169863"/>
          </a:xfrm>
          <a:custGeom>
            <a:avLst/>
            <a:gdLst>
              <a:gd name="T0" fmla="*/ 0 w 90"/>
              <a:gd name="T1" fmla="*/ 0 h 107"/>
              <a:gd name="T2" fmla="*/ 41 w 90"/>
              <a:gd name="T3" fmla="*/ 57 h 107"/>
              <a:gd name="T4" fmla="*/ 82 w 90"/>
              <a:gd name="T5" fmla="*/ 82 h 107"/>
              <a:gd name="T6" fmla="*/ 90 w 90"/>
              <a:gd name="T7" fmla="*/ 107 h 107"/>
              <a:gd name="T8" fmla="*/ 0 60000 65536"/>
              <a:gd name="T9" fmla="*/ 0 60000 65536"/>
              <a:gd name="T10" fmla="*/ 0 60000 65536"/>
              <a:gd name="T11" fmla="*/ 0 60000 65536"/>
              <a:gd name="T12" fmla="*/ 0 w 90"/>
              <a:gd name="T13" fmla="*/ 0 h 107"/>
              <a:gd name="T14" fmla="*/ 90 w 90"/>
              <a:gd name="T15" fmla="*/ 107 h 107"/>
            </a:gdLst>
            <a:ahLst/>
            <a:cxnLst>
              <a:cxn ang="T8">
                <a:pos x="T0" y="T1"/>
              </a:cxn>
              <a:cxn ang="T9">
                <a:pos x="T2" y="T3"/>
              </a:cxn>
              <a:cxn ang="T10">
                <a:pos x="T4" y="T5"/>
              </a:cxn>
              <a:cxn ang="T11">
                <a:pos x="T6" y="T7"/>
              </a:cxn>
            </a:cxnLst>
            <a:rect l="T12" t="T13" r="T14" b="T15"/>
            <a:pathLst>
              <a:path w="90" h="107">
                <a:moveTo>
                  <a:pt x="0" y="0"/>
                </a:moveTo>
                <a:cubicBezTo>
                  <a:pt x="41" y="13"/>
                  <a:pt x="22" y="0"/>
                  <a:pt x="41" y="57"/>
                </a:cubicBezTo>
                <a:cubicBezTo>
                  <a:pt x="47" y="74"/>
                  <a:pt x="69" y="78"/>
                  <a:pt x="82" y="82"/>
                </a:cubicBezTo>
                <a:cubicBezTo>
                  <a:pt x="85" y="90"/>
                  <a:pt x="90" y="107"/>
                  <a:pt x="90" y="107"/>
                </a:cubicBezTo>
              </a:path>
            </a:pathLst>
          </a:custGeom>
          <a:noFill/>
          <a:ln w="38100" cap="flat" cmpd="sng">
            <a:solidFill>
              <a:srgbClr val="FF0000"/>
            </a:solidFill>
            <a:prstDash val="solid"/>
            <a:round/>
            <a:headEnd/>
            <a:tailEnd/>
          </a:ln>
        </p:spPr>
        <p:txBody>
          <a:bodyPr wrap="none"/>
          <a:lstStyle/>
          <a:p>
            <a:endParaRPr lang="fr-FR"/>
          </a:p>
        </p:txBody>
      </p:sp>
      <p:sp>
        <p:nvSpPr>
          <p:cNvPr id="45073" name="Freeform 17"/>
          <p:cNvSpPr>
            <a:spLocks/>
          </p:cNvSpPr>
          <p:nvPr/>
        </p:nvSpPr>
        <p:spPr bwMode="auto">
          <a:xfrm>
            <a:off x="3200400" y="1600200"/>
            <a:ext cx="3378200" cy="2589213"/>
          </a:xfrm>
          <a:custGeom>
            <a:avLst/>
            <a:gdLst>
              <a:gd name="T0" fmla="*/ 0 w 2128"/>
              <a:gd name="T1" fmla="*/ 930 h 1631"/>
              <a:gd name="T2" fmla="*/ 74 w 2128"/>
              <a:gd name="T3" fmla="*/ 971 h 1631"/>
              <a:gd name="T4" fmla="*/ 140 w 2128"/>
              <a:gd name="T5" fmla="*/ 996 h 1631"/>
              <a:gd name="T6" fmla="*/ 230 w 2128"/>
              <a:gd name="T7" fmla="*/ 1037 h 1631"/>
              <a:gd name="T8" fmla="*/ 526 w 2128"/>
              <a:gd name="T9" fmla="*/ 1177 h 1631"/>
              <a:gd name="T10" fmla="*/ 584 w 2128"/>
              <a:gd name="T11" fmla="*/ 1218 h 1631"/>
              <a:gd name="T12" fmla="*/ 732 w 2128"/>
              <a:gd name="T13" fmla="*/ 1292 h 1631"/>
              <a:gd name="T14" fmla="*/ 831 w 2128"/>
              <a:gd name="T15" fmla="*/ 1366 h 1631"/>
              <a:gd name="T16" fmla="*/ 1069 w 2128"/>
              <a:gd name="T17" fmla="*/ 1465 h 1631"/>
              <a:gd name="T18" fmla="*/ 1168 w 2128"/>
              <a:gd name="T19" fmla="*/ 1514 h 1631"/>
              <a:gd name="T20" fmla="*/ 1357 w 2128"/>
              <a:gd name="T21" fmla="*/ 1597 h 1631"/>
              <a:gd name="T22" fmla="*/ 1621 w 2128"/>
              <a:gd name="T23" fmla="*/ 1605 h 1631"/>
              <a:gd name="T24" fmla="*/ 1703 w 2128"/>
              <a:gd name="T25" fmla="*/ 1572 h 1631"/>
              <a:gd name="T26" fmla="*/ 1752 w 2128"/>
              <a:gd name="T27" fmla="*/ 1556 h 1631"/>
              <a:gd name="T28" fmla="*/ 1802 w 2128"/>
              <a:gd name="T29" fmla="*/ 1531 h 1631"/>
              <a:gd name="T30" fmla="*/ 1876 w 2128"/>
              <a:gd name="T31" fmla="*/ 1449 h 1631"/>
              <a:gd name="T32" fmla="*/ 1942 w 2128"/>
              <a:gd name="T33" fmla="*/ 1375 h 1631"/>
              <a:gd name="T34" fmla="*/ 1983 w 2128"/>
              <a:gd name="T35" fmla="*/ 1309 h 1631"/>
              <a:gd name="T36" fmla="*/ 2040 w 2128"/>
              <a:gd name="T37" fmla="*/ 1128 h 1631"/>
              <a:gd name="T38" fmla="*/ 2073 w 2128"/>
              <a:gd name="T39" fmla="*/ 930 h 1631"/>
              <a:gd name="T40" fmla="*/ 2114 w 2128"/>
              <a:gd name="T41" fmla="*/ 223 h 1631"/>
              <a:gd name="T42" fmla="*/ 2114 w 2128"/>
              <a:gd name="T43" fmla="*/ 50 h 1631"/>
              <a:gd name="T44" fmla="*/ 2106 w 2128"/>
              <a:gd name="T45" fmla="*/ 17 h 1631"/>
              <a:gd name="T46" fmla="*/ 2090 w 2128"/>
              <a:gd name="T47" fmla="*/ 0 h 16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128"/>
              <a:gd name="T73" fmla="*/ 0 h 1631"/>
              <a:gd name="T74" fmla="*/ 2128 w 2128"/>
              <a:gd name="T75" fmla="*/ 1631 h 16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128" h="1631">
                <a:moveTo>
                  <a:pt x="0" y="930"/>
                </a:moveTo>
                <a:cubicBezTo>
                  <a:pt x="24" y="967"/>
                  <a:pt x="35" y="958"/>
                  <a:pt x="74" y="971"/>
                </a:cubicBezTo>
                <a:cubicBezTo>
                  <a:pt x="145" y="1022"/>
                  <a:pt x="36" y="949"/>
                  <a:pt x="140" y="996"/>
                </a:cubicBezTo>
                <a:cubicBezTo>
                  <a:pt x="253" y="1047"/>
                  <a:pt x="132" y="1018"/>
                  <a:pt x="230" y="1037"/>
                </a:cubicBezTo>
                <a:cubicBezTo>
                  <a:pt x="291" y="1102"/>
                  <a:pt x="453" y="1151"/>
                  <a:pt x="526" y="1177"/>
                </a:cubicBezTo>
                <a:cubicBezTo>
                  <a:pt x="538" y="1181"/>
                  <a:pt x="577" y="1214"/>
                  <a:pt x="584" y="1218"/>
                </a:cubicBezTo>
                <a:cubicBezTo>
                  <a:pt x="632" y="1247"/>
                  <a:pt x="679" y="1275"/>
                  <a:pt x="732" y="1292"/>
                </a:cubicBezTo>
                <a:cubicBezTo>
                  <a:pt x="766" y="1315"/>
                  <a:pt x="796" y="1344"/>
                  <a:pt x="831" y="1366"/>
                </a:cubicBezTo>
                <a:cubicBezTo>
                  <a:pt x="903" y="1410"/>
                  <a:pt x="994" y="1427"/>
                  <a:pt x="1069" y="1465"/>
                </a:cubicBezTo>
                <a:cubicBezTo>
                  <a:pt x="1190" y="1526"/>
                  <a:pt x="1052" y="1476"/>
                  <a:pt x="1168" y="1514"/>
                </a:cubicBezTo>
                <a:cubicBezTo>
                  <a:pt x="1230" y="1556"/>
                  <a:pt x="1284" y="1585"/>
                  <a:pt x="1357" y="1597"/>
                </a:cubicBezTo>
                <a:cubicBezTo>
                  <a:pt x="1462" y="1631"/>
                  <a:pt x="1441" y="1630"/>
                  <a:pt x="1621" y="1605"/>
                </a:cubicBezTo>
                <a:cubicBezTo>
                  <a:pt x="1650" y="1601"/>
                  <a:pt x="1676" y="1583"/>
                  <a:pt x="1703" y="1572"/>
                </a:cubicBezTo>
                <a:cubicBezTo>
                  <a:pt x="1719" y="1566"/>
                  <a:pt x="1752" y="1556"/>
                  <a:pt x="1752" y="1556"/>
                </a:cubicBezTo>
                <a:cubicBezTo>
                  <a:pt x="1767" y="1546"/>
                  <a:pt x="1787" y="1542"/>
                  <a:pt x="1802" y="1531"/>
                </a:cubicBezTo>
                <a:cubicBezTo>
                  <a:pt x="1832" y="1509"/>
                  <a:pt x="1853" y="1477"/>
                  <a:pt x="1876" y="1449"/>
                </a:cubicBezTo>
                <a:cubicBezTo>
                  <a:pt x="1897" y="1423"/>
                  <a:pt x="1922" y="1403"/>
                  <a:pt x="1942" y="1375"/>
                </a:cubicBezTo>
                <a:cubicBezTo>
                  <a:pt x="1951" y="1347"/>
                  <a:pt x="1961" y="1329"/>
                  <a:pt x="1983" y="1309"/>
                </a:cubicBezTo>
                <a:cubicBezTo>
                  <a:pt x="1995" y="1246"/>
                  <a:pt x="2017" y="1187"/>
                  <a:pt x="2040" y="1128"/>
                </a:cubicBezTo>
                <a:cubicBezTo>
                  <a:pt x="2052" y="1062"/>
                  <a:pt x="2062" y="996"/>
                  <a:pt x="2073" y="930"/>
                </a:cubicBezTo>
                <a:cubicBezTo>
                  <a:pt x="2075" y="803"/>
                  <a:pt x="2047" y="425"/>
                  <a:pt x="2114" y="223"/>
                </a:cubicBezTo>
                <a:cubicBezTo>
                  <a:pt x="2124" y="124"/>
                  <a:pt x="2128" y="145"/>
                  <a:pt x="2114" y="50"/>
                </a:cubicBezTo>
                <a:cubicBezTo>
                  <a:pt x="2112" y="39"/>
                  <a:pt x="2111" y="27"/>
                  <a:pt x="2106" y="17"/>
                </a:cubicBezTo>
                <a:cubicBezTo>
                  <a:pt x="2103" y="10"/>
                  <a:pt x="2090" y="0"/>
                  <a:pt x="2090" y="0"/>
                </a:cubicBezTo>
              </a:path>
            </a:pathLst>
          </a:custGeom>
          <a:noFill/>
          <a:ln w="44450" cap="flat" cmpd="sng">
            <a:solidFill>
              <a:srgbClr val="FF0000"/>
            </a:solidFill>
            <a:prstDash val="dash"/>
            <a:round/>
            <a:headEnd/>
            <a:tailEnd/>
          </a:ln>
        </p:spPr>
        <p:txBody>
          <a:bodyPr wrap="none"/>
          <a:lstStyle/>
          <a:p>
            <a:endParaRPr lang="fr-FR"/>
          </a:p>
        </p:txBody>
      </p:sp>
      <p:sp>
        <p:nvSpPr>
          <p:cNvPr id="45074" name="Text Box 27"/>
          <p:cNvSpPr txBox="1">
            <a:spLocks noChangeArrowheads="1"/>
          </p:cNvSpPr>
          <p:nvPr/>
        </p:nvSpPr>
        <p:spPr bwMode="auto">
          <a:xfrm>
            <a:off x="2590800" y="2590800"/>
            <a:ext cx="457200" cy="457200"/>
          </a:xfrm>
          <a:prstGeom prst="rect">
            <a:avLst/>
          </a:prstGeom>
          <a:noFill/>
          <a:ln w="9525">
            <a:noFill/>
            <a:miter lim="800000"/>
            <a:headEnd/>
            <a:tailEnd/>
          </a:ln>
        </p:spPr>
        <p:txBody>
          <a:bodyPr>
            <a:spAutoFit/>
          </a:bodyPr>
          <a:lstStyle/>
          <a:p>
            <a:pPr>
              <a:spcBef>
                <a:spcPct val="50000"/>
              </a:spcBef>
            </a:pPr>
            <a:r>
              <a:rPr lang="fr-FR" b="1">
                <a:solidFill>
                  <a:srgbClr val="009900"/>
                </a:solidFill>
                <a:sym typeface="PressWriter Symbols" pitchFamily="2" charset="2"/>
              </a:rPr>
              <a:t></a:t>
            </a:r>
            <a:endParaRPr lang="fr-FR" b="1">
              <a:solidFill>
                <a:srgbClr val="009900"/>
              </a:solidFill>
            </a:endParaRPr>
          </a:p>
        </p:txBody>
      </p:sp>
      <p:sp>
        <p:nvSpPr>
          <p:cNvPr id="45075" name="Text Box 28"/>
          <p:cNvSpPr txBox="1">
            <a:spLocks noChangeArrowheads="1"/>
          </p:cNvSpPr>
          <p:nvPr/>
        </p:nvSpPr>
        <p:spPr bwMode="auto">
          <a:xfrm>
            <a:off x="3048000" y="2590800"/>
            <a:ext cx="457200" cy="457200"/>
          </a:xfrm>
          <a:prstGeom prst="rect">
            <a:avLst/>
          </a:prstGeom>
          <a:noFill/>
          <a:ln w="9525">
            <a:noFill/>
            <a:miter lim="800000"/>
            <a:headEnd/>
            <a:tailEnd/>
          </a:ln>
        </p:spPr>
        <p:txBody>
          <a:bodyPr>
            <a:spAutoFit/>
          </a:bodyPr>
          <a:lstStyle/>
          <a:p>
            <a:pPr>
              <a:spcBef>
                <a:spcPct val="50000"/>
              </a:spcBef>
            </a:pPr>
            <a:r>
              <a:rPr lang="fr-FR" b="1">
                <a:solidFill>
                  <a:srgbClr val="0000CC"/>
                </a:solidFill>
                <a:sym typeface="PressWriter Symbols" pitchFamily="2" charset="2"/>
              </a:rPr>
              <a:t></a:t>
            </a:r>
            <a:endParaRPr lang="fr-FR" b="1">
              <a:solidFill>
                <a:srgbClr val="0000CC"/>
              </a:solidFill>
            </a:endParaRPr>
          </a:p>
        </p:txBody>
      </p:sp>
      <p:sp>
        <p:nvSpPr>
          <p:cNvPr id="45076" name="Line 30"/>
          <p:cNvSpPr>
            <a:spLocks noChangeShapeType="1"/>
          </p:cNvSpPr>
          <p:nvPr/>
        </p:nvSpPr>
        <p:spPr bwMode="auto">
          <a:xfrm flipV="1">
            <a:off x="6553200" y="1295400"/>
            <a:ext cx="0" cy="152400"/>
          </a:xfrm>
          <a:prstGeom prst="line">
            <a:avLst/>
          </a:prstGeom>
          <a:noFill/>
          <a:ln w="38100">
            <a:solidFill>
              <a:srgbClr val="FF0066"/>
            </a:solidFill>
            <a:miter lim="800000"/>
            <a:headEnd/>
            <a:tailEnd type="triangle" w="med" len="med"/>
          </a:ln>
        </p:spPr>
        <p:txBody>
          <a:bodyPr wrap="none"/>
          <a:lstStyle/>
          <a:p>
            <a:endParaRPr lang="fr-FR"/>
          </a:p>
        </p:txBody>
      </p:sp>
      <p:sp>
        <p:nvSpPr>
          <p:cNvPr id="45077" name="Text Box 35"/>
          <p:cNvSpPr txBox="1">
            <a:spLocks noChangeArrowheads="1"/>
          </p:cNvSpPr>
          <p:nvPr/>
        </p:nvSpPr>
        <p:spPr bwMode="auto">
          <a:xfrm>
            <a:off x="2895600" y="2935288"/>
            <a:ext cx="457200" cy="366712"/>
          </a:xfrm>
          <a:prstGeom prst="rect">
            <a:avLst/>
          </a:prstGeom>
          <a:noFill/>
          <a:ln w="12700" cap="sq">
            <a:noFill/>
            <a:miter lim="800000"/>
            <a:headEnd type="none" w="sm" len="sm"/>
            <a:tailEnd type="none" w="sm" len="sm"/>
          </a:ln>
        </p:spPr>
        <p:txBody>
          <a:bodyPr>
            <a:spAutoFit/>
          </a:bodyPr>
          <a:lstStyle/>
          <a:p>
            <a:r>
              <a:rPr lang="fr-FR" sz="1800" b="1">
                <a:solidFill>
                  <a:schemeClr val="tx2"/>
                </a:solidFill>
                <a:latin typeface="Book Antiqua" pitchFamily="18" charset="0"/>
                <a:sym typeface="Monotype Sorts" pitchFamily="2" charset="2"/>
              </a:rPr>
              <a:t></a:t>
            </a:r>
          </a:p>
        </p:txBody>
      </p:sp>
      <p:sp>
        <p:nvSpPr>
          <p:cNvPr id="45078" name="Text Box 36"/>
          <p:cNvSpPr txBox="1">
            <a:spLocks noChangeArrowheads="1"/>
          </p:cNvSpPr>
          <p:nvPr/>
        </p:nvSpPr>
        <p:spPr bwMode="auto">
          <a:xfrm>
            <a:off x="2819400" y="1600200"/>
            <a:ext cx="533400" cy="366713"/>
          </a:xfrm>
          <a:prstGeom prst="rect">
            <a:avLst/>
          </a:prstGeom>
          <a:noFill/>
          <a:ln w="12700" cap="sq">
            <a:noFill/>
            <a:miter lim="800000"/>
            <a:headEnd type="none" w="sm" len="sm"/>
            <a:tailEnd type="none" w="sm" len="sm"/>
          </a:ln>
        </p:spPr>
        <p:txBody>
          <a:bodyPr>
            <a:spAutoFit/>
          </a:bodyPr>
          <a:lstStyle/>
          <a:p>
            <a:r>
              <a:rPr lang="fr-FR" sz="1800" b="1">
                <a:solidFill>
                  <a:schemeClr val="tx2"/>
                </a:solidFill>
                <a:latin typeface="Book Antiqua" pitchFamily="18" charset="0"/>
                <a:sym typeface="Monotype Sorts" pitchFamily="2" charset="2"/>
              </a:rPr>
              <a:t></a:t>
            </a:r>
          </a:p>
        </p:txBody>
      </p:sp>
      <p:sp>
        <p:nvSpPr>
          <p:cNvPr id="45079" name="Text Box 37"/>
          <p:cNvSpPr txBox="1">
            <a:spLocks noChangeArrowheads="1"/>
          </p:cNvSpPr>
          <p:nvPr/>
        </p:nvSpPr>
        <p:spPr bwMode="auto">
          <a:xfrm>
            <a:off x="6248400" y="419100"/>
            <a:ext cx="381000" cy="366713"/>
          </a:xfrm>
          <a:prstGeom prst="rect">
            <a:avLst/>
          </a:prstGeom>
          <a:noFill/>
          <a:ln w="12700" cap="sq">
            <a:noFill/>
            <a:miter lim="800000"/>
            <a:headEnd type="none" w="sm" len="sm"/>
            <a:tailEnd type="none" w="sm" len="sm"/>
          </a:ln>
        </p:spPr>
        <p:txBody>
          <a:bodyPr>
            <a:spAutoFit/>
          </a:bodyPr>
          <a:lstStyle/>
          <a:p>
            <a:r>
              <a:rPr lang="fr-FR" sz="1800" b="1">
                <a:solidFill>
                  <a:schemeClr val="tx2"/>
                </a:solidFill>
                <a:latin typeface="Book Antiqua" pitchFamily="18" charset="0"/>
                <a:sym typeface="Monotype Sorts" pitchFamily="2" charset="2"/>
              </a:rPr>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 </a:t>
            </a:r>
            <a:r>
              <a:rPr lang="fr-FR" u="sng" dirty="0" err="1" smtClean="0"/>
              <a:t>Anti-dépresseurs</a:t>
            </a:r>
            <a:r>
              <a:rPr lang="fr-FR" dirty="0" smtClean="0"/>
              <a:t> : antalgiques en renforçant les contrôles inhibiteurs </a:t>
            </a:r>
            <a:r>
              <a:rPr lang="fr-FR" dirty="0" err="1" smtClean="0"/>
              <a:t>supramédullaires</a:t>
            </a:r>
            <a:r>
              <a:rPr lang="fr-FR" dirty="0" smtClean="0"/>
              <a:t> par blocage de la recapture de la sérotonine et de la noradrénaline.</a:t>
            </a:r>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762000" y="3886200"/>
            <a:ext cx="1868488" cy="336550"/>
          </a:xfrm>
          <a:prstGeom prst="rect">
            <a:avLst/>
          </a:prstGeom>
          <a:noFill/>
          <a:ln w="9525">
            <a:noFill/>
            <a:miter lim="800000"/>
            <a:headEnd/>
            <a:tailEnd/>
          </a:ln>
        </p:spPr>
        <p:txBody>
          <a:bodyPr>
            <a:spAutoFit/>
          </a:bodyPr>
          <a:lstStyle/>
          <a:p>
            <a:pPr eaLnBrk="0" hangingPunct="0"/>
            <a:r>
              <a:rPr lang="fr-FR" sz="1600"/>
              <a:t> </a:t>
            </a:r>
            <a:endParaRPr lang="fr-FR" sz="1600" b="1"/>
          </a:p>
        </p:txBody>
      </p:sp>
      <p:sp>
        <p:nvSpPr>
          <p:cNvPr id="46083" name="Text Box 3"/>
          <p:cNvSpPr txBox="1">
            <a:spLocks noChangeArrowheads="1"/>
          </p:cNvSpPr>
          <p:nvPr/>
        </p:nvSpPr>
        <p:spPr bwMode="auto">
          <a:xfrm>
            <a:off x="838200" y="2035175"/>
            <a:ext cx="3387725" cy="366713"/>
          </a:xfrm>
          <a:prstGeom prst="rect">
            <a:avLst/>
          </a:prstGeom>
          <a:noFill/>
          <a:ln w="9525">
            <a:noFill/>
            <a:miter lim="800000"/>
            <a:headEnd/>
            <a:tailEnd/>
          </a:ln>
        </p:spPr>
        <p:txBody>
          <a:bodyPr>
            <a:spAutoFit/>
          </a:bodyPr>
          <a:lstStyle/>
          <a:p>
            <a:pPr eaLnBrk="0" hangingPunct="0"/>
            <a:r>
              <a:rPr lang="fr-FR" sz="1800" b="1">
                <a:solidFill>
                  <a:schemeClr val="tx2"/>
                </a:solidFill>
              </a:rPr>
              <a:t>VOIE SEROTONINERGIQUE</a:t>
            </a:r>
            <a:endParaRPr lang="fr-FR">
              <a:solidFill>
                <a:schemeClr val="tx2"/>
              </a:solidFill>
            </a:endParaRPr>
          </a:p>
        </p:txBody>
      </p:sp>
      <p:sp>
        <p:nvSpPr>
          <p:cNvPr id="46084" name="Text Box 4"/>
          <p:cNvSpPr txBox="1">
            <a:spLocks noChangeArrowheads="1"/>
          </p:cNvSpPr>
          <p:nvPr/>
        </p:nvSpPr>
        <p:spPr bwMode="auto">
          <a:xfrm>
            <a:off x="4953000" y="2035175"/>
            <a:ext cx="3962400" cy="366713"/>
          </a:xfrm>
          <a:prstGeom prst="rect">
            <a:avLst/>
          </a:prstGeom>
          <a:noFill/>
          <a:ln w="9525">
            <a:noFill/>
            <a:miter lim="800000"/>
            <a:headEnd/>
            <a:tailEnd/>
          </a:ln>
        </p:spPr>
        <p:txBody>
          <a:bodyPr>
            <a:spAutoFit/>
          </a:bodyPr>
          <a:lstStyle/>
          <a:p>
            <a:pPr eaLnBrk="0" hangingPunct="0"/>
            <a:r>
              <a:rPr lang="fr-FR" sz="1800" b="1">
                <a:solidFill>
                  <a:srgbClr val="0000CC"/>
                </a:solidFill>
              </a:rPr>
              <a:t>  </a:t>
            </a:r>
            <a:r>
              <a:rPr lang="fr-FR" sz="1800" b="1">
                <a:solidFill>
                  <a:schemeClr val="tx2"/>
                </a:solidFill>
              </a:rPr>
              <a:t>VOIE NORADRENERGIQUE</a:t>
            </a:r>
            <a:endParaRPr lang="fr-FR">
              <a:solidFill>
                <a:schemeClr val="tx2"/>
              </a:solidFill>
            </a:endParaRPr>
          </a:p>
        </p:txBody>
      </p:sp>
      <p:sp>
        <p:nvSpPr>
          <p:cNvPr id="46085" name="AutoShape 5"/>
          <p:cNvSpPr>
            <a:spLocks noChangeArrowheads="1"/>
          </p:cNvSpPr>
          <p:nvPr/>
        </p:nvSpPr>
        <p:spPr bwMode="auto">
          <a:xfrm>
            <a:off x="2133600" y="2590800"/>
            <a:ext cx="457200" cy="2514600"/>
          </a:xfrm>
          <a:prstGeom prst="downArrow">
            <a:avLst>
              <a:gd name="adj1" fmla="val 50000"/>
              <a:gd name="adj2" fmla="val 137500"/>
            </a:avLst>
          </a:prstGeom>
          <a:solidFill>
            <a:schemeClr val="tx2"/>
          </a:solidFill>
          <a:ln w="9525">
            <a:solidFill>
              <a:schemeClr val="tx2"/>
            </a:solidFill>
            <a:miter lim="800000"/>
            <a:headEnd/>
            <a:tailEnd/>
          </a:ln>
        </p:spPr>
        <p:txBody>
          <a:bodyPr wrap="none" anchor="ctr"/>
          <a:lstStyle/>
          <a:p>
            <a:pPr algn="ctr"/>
            <a:endParaRPr lang="fr-FR">
              <a:solidFill>
                <a:schemeClr val="accent2"/>
              </a:solidFill>
            </a:endParaRPr>
          </a:p>
        </p:txBody>
      </p:sp>
      <p:sp>
        <p:nvSpPr>
          <p:cNvPr id="46086" name="Text Box 6"/>
          <p:cNvSpPr txBox="1">
            <a:spLocks noChangeArrowheads="1"/>
          </p:cNvSpPr>
          <p:nvPr/>
        </p:nvSpPr>
        <p:spPr bwMode="auto">
          <a:xfrm>
            <a:off x="0" y="179388"/>
            <a:ext cx="9966325" cy="519112"/>
          </a:xfrm>
          <a:prstGeom prst="rect">
            <a:avLst/>
          </a:prstGeom>
          <a:noFill/>
          <a:ln w="9525">
            <a:noFill/>
            <a:miter lim="800000"/>
            <a:headEnd/>
            <a:tailEnd/>
          </a:ln>
        </p:spPr>
        <p:txBody>
          <a:bodyPr>
            <a:spAutoFit/>
          </a:bodyPr>
          <a:lstStyle/>
          <a:p>
            <a:pPr eaLnBrk="0" hangingPunct="0"/>
            <a:r>
              <a:rPr lang="fr-FR" sz="2800" b="1">
                <a:solidFill>
                  <a:schemeClr val="tx2"/>
                </a:solidFill>
                <a:latin typeface="Bookman Old Style" pitchFamily="18" charset="0"/>
              </a:rPr>
              <a:t>SITE/MODE D’ACTION DES ANTIDEPRESSEURS</a:t>
            </a:r>
          </a:p>
        </p:txBody>
      </p:sp>
      <p:sp>
        <p:nvSpPr>
          <p:cNvPr id="46087" name="Text Box 7"/>
          <p:cNvSpPr txBox="1">
            <a:spLocks noChangeArrowheads="1"/>
          </p:cNvSpPr>
          <p:nvPr/>
        </p:nvSpPr>
        <p:spPr bwMode="auto">
          <a:xfrm>
            <a:off x="533400" y="1066800"/>
            <a:ext cx="3938588" cy="457200"/>
          </a:xfrm>
          <a:prstGeom prst="rect">
            <a:avLst/>
          </a:prstGeom>
          <a:solidFill>
            <a:srgbClr val="66CCFF"/>
          </a:solidFill>
          <a:ln w="9525">
            <a:noFill/>
            <a:miter lim="800000"/>
            <a:headEnd/>
            <a:tailEnd/>
          </a:ln>
        </p:spPr>
        <p:txBody>
          <a:bodyPr>
            <a:spAutoFit/>
          </a:bodyPr>
          <a:lstStyle/>
          <a:p>
            <a:pPr eaLnBrk="0" hangingPunct="0"/>
            <a:r>
              <a:rPr lang="fr-FR" b="1"/>
              <a:t>SEROTONINERGIQUES</a:t>
            </a:r>
          </a:p>
        </p:txBody>
      </p:sp>
      <p:sp>
        <p:nvSpPr>
          <p:cNvPr id="46088" name="Text Box 8"/>
          <p:cNvSpPr txBox="1">
            <a:spLocks noChangeArrowheads="1"/>
          </p:cNvSpPr>
          <p:nvPr/>
        </p:nvSpPr>
        <p:spPr bwMode="auto">
          <a:xfrm>
            <a:off x="4876800" y="1066800"/>
            <a:ext cx="3733800" cy="457200"/>
          </a:xfrm>
          <a:prstGeom prst="rect">
            <a:avLst/>
          </a:prstGeom>
          <a:solidFill>
            <a:srgbClr val="66CCFF"/>
          </a:solidFill>
          <a:ln w="9525">
            <a:noFill/>
            <a:miter lim="800000"/>
            <a:headEnd/>
            <a:tailEnd/>
          </a:ln>
        </p:spPr>
        <p:txBody>
          <a:bodyPr>
            <a:spAutoFit/>
          </a:bodyPr>
          <a:lstStyle/>
          <a:p>
            <a:pPr eaLnBrk="0" hangingPunct="0"/>
            <a:r>
              <a:rPr lang="fr-FR" b="1"/>
              <a:t>NORADRENERGIQUES</a:t>
            </a:r>
          </a:p>
        </p:txBody>
      </p:sp>
      <p:sp>
        <p:nvSpPr>
          <p:cNvPr id="46089" name="Text Box 9"/>
          <p:cNvSpPr txBox="1">
            <a:spLocks noChangeArrowheads="1"/>
          </p:cNvSpPr>
          <p:nvPr/>
        </p:nvSpPr>
        <p:spPr bwMode="auto">
          <a:xfrm>
            <a:off x="3810000" y="4876800"/>
            <a:ext cx="1600200" cy="457200"/>
          </a:xfrm>
          <a:prstGeom prst="rect">
            <a:avLst/>
          </a:prstGeom>
          <a:solidFill>
            <a:srgbClr val="66CCFF"/>
          </a:solidFill>
          <a:ln w="9525">
            <a:noFill/>
            <a:miter lim="800000"/>
            <a:headEnd/>
            <a:tailEnd/>
          </a:ln>
        </p:spPr>
        <p:txBody>
          <a:bodyPr>
            <a:spAutoFit/>
          </a:bodyPr>
          <a:lstStyle/>
          <a:p>
            <a:pPr eaLnBrk="0" hangingPunct="0"/>
            <a:r>
              <a:rPr lang="fr-FR" b="1"/>
              <a:t>MIXTES</a:t>
            </a:r>
          </a:p>
        </p:txBody>
      </p:sp>
      <p:sp>
        <p:nvSpPr>
          <p:cNvPr id="46090" name="Text Box 10"/>
          <p:cNvSpPr txBox="1">
            <a:spLocks noChangeArrowheads="1"/>
          </p:cNvSpPr>
          <p:nvPr/>
        </p:nvSpPr>
        <p:spPr bwMode="auto">
          <a:xfrm>
            <a:off x="1295400" y="5486400"/>
            <a:ext cx="7543800" cy="1311275"/>
          </a:xfrm>
          <a:prstGeom prst="rect">
            <a:avLst/>
          </a:prstGeom>
          <a:noFill/>
          <a:ln w="9525">
            <a:noFill/>
            <a:miter lim="800000"/>
            <a:headEnd/>
            <a:tailEnd/>
          </a:ln>
        </p:spPr>
        <p:txBody>
          <a:bodyPr>
            <a:spAutoFit/>
          </a:bodyPr>
          <a:lstStyle/>
          <a:p>
            <a:pPr eaLnBrk="0" hangingPunct="0"/>
            <a:r>
              <a:rPr lang="fr-FR" sz="2000" b="1">
                <a:solidFill>
                  <a:schemeClr val="accent2"/>
                </a:solidFill>
              </a:rPr>
              <a:t>Antidépresseurs tricycliques : Laroxyl, Anafranil …</a:t>
            </a:r>
          </a:p>
          <a:p>
            <a:pPr eaLnBrk="0" hangingPunct="0"/>
            <a:endParaRPr lang="fr-FR" sz="2000" b="1">
              <a:solidFill>
                <a:schemeClr val="accent2"/>
              </a:solidFill>
            </a:endParaRPr>
          </a:p>
          <a:p>
            <a:pPr eaLnBrk="0" hangingPunct="0"/>
            <a:r>
              <a:rPr lang="fr-FR" sz="2000" b="1">
                <a:solidFill>
                  <a:schemeClr val="accent2"/>
                </a:solidFill>
              </a:rPr>
              <a:t>Antidépresseurs non tricycliques( IRSNA) : Ixel, Effexor…</a:t>
            </a:r>
          </a:p>
          <a:p>
            <a:pPr algn="ctr" eaLnBrk="0" hangingPunct="0"/>
            <a:endParaRPr lang="fr-FR" sz="2000" b="1">
              <a:solidFill>
                <a:schemeClr val="accent2"/>
              </a:solidFill>
            </a:endParaRPr>
          </a:p>
        </p:txBody>
      </p:sp>
      <p:sp>
        <p:nvSpPr>
          <p:cNvPr id="46091" name="AutoShape 12"/>
          <p:cNvSpPr>
            <a:spLocks noChangeArrowheads="1"/>
          </p:cNvSpPr>
          <p:nvPr/>
        </p:nvSpPr>
        <p:spPr bwMode="auto">
          <a:xfrm>
            <a:off x="6324600" y="2514600"/>
            <a:ext cx="457200" cy="2514600"/>
          </a:xfrm>
          <a:prstGeom prst="downArrow">
            <a:avLst>
              <a:gd name="adj1" fmla="val 50000"/>
              <a:gd name="adj2" fmla="val 137500"/>
            </a:avLst>
          </a:prstGeom>
          <a:solidFill>
            <a:schemeClr val="tx2"/>
          </a:solidFill>
          <a:ln w="9525">
            <a:solidFill>
              <a:schemeClr val="tx2"/>
            </a:solidFill>
            <a:miter lim="800000"/>
            <a:headEnd/>
            <a:tailEnd/>
          </a:ln>
        </p:spPr>
        <p:txBody>
          <a:bodyPr wrap="none" anchor="ctr"/>
          <a:lstStyle/>
          <a:p>
            <a:pPr algn="ctr"/>
            <a:endParaRPr lang="fr-FR">
              <a:solidFill>
                <a:schemeClr val="accent2"/>
              </a:solidFill>
            </a:endParaRPr>
          </a:p>
        </p:txBody>
      </p:sp>
      <p:sp>
        <p:nvSpPr>
          <p:cNvPr id="46092" name="Text Box 14"/>
          <p:cNvSpPr txBox="1">
            <a:spLocks noChangeArrowheads="1"/>
          </p:cNvSpPr>
          <p:nvPr/>
        </p:nvSpPr>
        <p:spPr bwMode="auto">
          <a:xfrm>
            <a:off x="2651125" y="3429000"/>
            <a:ext cx="1131888" cy="457200"/>
          </a:xfrm>
          <a:prstGeom prst="rect">
            <a:avLst/>
          </a:prstGeom>
          <a:noFill/>
          <a:ln w="12700" cap="sq">
            <a:noFill/>
            <a:miter lim="800000"/>
            <a:headEnd type="none" w="sm" len="sm"/>
            <a:tailEnd type="none" w="sm" len="sm"/>
          </a:ln>
        </p:spPr>
        <p:txBody>
          <a:bodyPr>
            <a:spAutoFit/>
          </a:bodyPr>
          <a:lstStyle/>
          <a:p>
            <a:r>
              <a:rPr lang="fr-FR" b="1">
                <a:solidFill>
                  <a:schemeClr val="tx2"/>
                </a:solidFill>
              </a:rPr>
              <a:t>( 5 HT)</a:t>
            </a:r>
          </a:p>
        </p:txBody>
      </p:sp>
      <p:sp>
        <p:nvSpPr>
          <p:cNvPr id="46093" name="Text Box 15"/>
          <p:cNvSpPr txBox="1">
            <a:spLocks noChangeArrowheads="1"/>
          </p:cNvSpPr>
          <p:nvPr/>
        </p:nvSpPr>
        <p:spPr bwMode="auto">
          <a:xfrm>
            <a:off x="6934200" y="3352800"/>
            <a:ext cx="1143000" cy="457200"/>
          </a:xfrm>
          <a:prstGeom prst="rect">
            <a:avLst/>
          </a:prstGeom>
          <a:noFill/>
          <a:ln w="12700" cap="sq">
            <a:noFill/>
            <a:miter lim="800000"/>
            <a:headEnd type="none" w="sm" len="sm"/>
            <a:tailEnd type="none" w="sm" len="sm"/>
          </a:ln>
        </p:spPr>
        <p:txBody>
          <a:bodyPr>
            <a:spAutoFit/>
          </a:bodyPr>
          <a:lstStyle/>
          <a:p>
            <a:r>
              <a:rPr lang="fr-FR" b="1">
                <a:solidFill>
                  <a:schemeClr val="tx2"/>
                </a:solidFill>
              </a:rPr>
              <a:t>( NOR)</a:t>
            </a:r>
          </a:p>
        </p:txBody>
      </p:sp>
      <p:sp>
        <p:nvSpPr>
          <p:cNvPr id="46094" name="Text Box 16"/>
          <p:cNvSpPr txBox="1">
            <a:spLocks noChangeArrowheads="1"/>
          </p:cNvSpPr>
          <p:nvPr/>
        </p:nvSpPr>
        <p:spPr bwMode="auto">
          <a:xfrm>
            <a:off x="609600" y="533400"/>
            <a:ext cx="8534400" cy="641350"/>
          </a:xfrm>
          <a:prstGeom prst="rect">
            <a:avLst/>
          </a:prstGeom>
          <a:noFill/>
          <a:ln w="12700" cap="sq">
            <a:noFill/>
            <a:miter lim="800000"/>
            <a:headEnd type="none" w="sm" len="sm"/>
            <a:tailEnd type="none" w="sm" len="sm"/>
          </a:ln>
        </p:spPr>
        <p:txBody>
          <a:bodyPr>
            <a:spAutoFit/>
          </a:bodyPr>
          <a:lstStyle/>
          <a:p>
            <a:r>
              <a:rPr lang="fr-FR" sz="1800">
                <a:solidFill>
                  <a:schemeClr val="tx2"/>
                </a:solidFill>
                <a:latin typeface="Book Antiqua" pitchFamily="18" charset="0"/>
              </a:rPr>
              <a:t>Augmentent la quantité d’amines biogènes présentes dans les synapses</a:t>
            </a:r>
          </a:p>
          <a:p>
            <a:endParaRPr lang="fr-FR" sz="1800"/>
          </a:p>
        </p:txBody>
      </p:sp>
      <p:sp>
        <p:nvSpPr>
          <p:cNvPr id="46095" name="Text Box 19"/>
          <p:cNvSpPr txBox="1">
            <a:spLocks noChangeArrowheads="1"/>
          </p:cNvSpPr>
          <p:nvPr/>
        </p:nvSpPr>
        <p:spPr bwMode="auto">
          <a:xfrm>
            <a:off x="457200" y="1524000"/>
            <a:ext cx="4606925" cy="396875"/>
          </a:xfrm>
          <a:prstGeom prst="rect">
            <a:avLst/>
          </a:prstGeom>
          <a:noFill/>
          <a:ln w="12700" cap="sq">
            <a:noFill/>
            <a:miter lim="800000"/>
            <a:headEnd type="none" w="sm" len="sm"/>
            <a:tailEnd type="none" w="sm" len="sm"/>
          </a:ln>
        </p:spPr>
        <p:txBody>
          <a:bodyPr>
            <a:spAutoFit/>
          </a:bodyPr>
          <a:lstStyle/>
          <a:p>
            <a:r>
              <a:rPr lang="fr-FR" sz="2000" b="1">
                <a:solidFill>
                  <a:schemeClr val="accent2"/>
                </a:solidFill>
              </a:rPr>
              <a:t>IRS : Séropram, Deroxat, Zoloft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52400" y="228600"/>
            <a:ext cx="8686800" cy="6400800"/>
          </a:xfrm>
        </p:spPr>
        <p:txBody>
          <a:bodyPr>
            <a:normAutofit fontScale="90000"/>
          </a:bodyPr>
          <a:lstStyle/>
          <a:p>
            <a:pPr eaLnBrk="1" hangingPunct="1">
              <a:defRPr/>
            </a:pPr>
            <a:r>
              <a:rPr lang="fr-FR" b="1" dirty="0" smtClean="0">
                <a:solidFill>
                  <a:srgbClr val="FF0000"/>
                </a:solidFill>
              </a:rPr>
              <a:t>La nociception : </a:t>
            </a:r>
            <a:br>
              <a:rPr lang="fr-FR" b="1" dirty="0" smtClean="0">
                <a:solidFill>
                  <a:srgbClr val="FF0000"/>
                </a:solidFill>
              </a:rPr>
            </a:br>
            <a:r>
              <a:rPr lang="fr-FR" b="1" dirty="0" smtClean="0">
                <a:solidFill>
                  <a:srgbClr val="FF0000"/>
                </a:solidFill>
              </a:rPr>
              <a:t>un système d’alarme ...</a:t>
            </a:r>
            <a:r>
              <a:rPr lang="fr-FR" dirty="0" smtClean="0"/>
              <a:t/>
            </a:r>
            <a:br>
              <a:rPr lang="fr-FR" dirty="0" smtClean="0"/>
            </a:br>
            <a:r>
              <a:rPr lang="fr-FR" dirty="0" smtClean="0"/>
              <a:t>… </a:t>
            </a:r>
            <a:r>
              <a:rPr lang="fr-FR" sz="3200" dirty="0" smtClean="0"/>
              <a:t>qui protège l’organisme. </a:t>
            </a:r>
            <a:br>
              <a:rPr lang="fr-FR" sz="3200" dirty="0" smtClean="0"/>
            </a:br>
            <a:r>
              <a:rPr lang="fr-FR" sz="2000" i="1" dirty="0" smtClean="0"/>
              <a:t>Sentinelle rapprochée qui protège notre corps </a:t>
            </a:r>
            <a:br>
              <a:rPr lang="fr-FR" sz="2000" i="1" dirty="0" smtClean="0"/>
            </a:br>
            <a:r>
              <a:rPr lang="fr-FR" sz="3200" dirty="0" smtClean="0"/>
              <a:t/>
            </a:r>
            <a:br>
              <a:rPr lang="fr-FR" sz="3200" dirty="0" smtClean="0"/>
            </a:br>
            <a:r>
              <a:rPr lang="fr-FR" sz="3200" dirty="0" smtClean="0"/>
              <a:t>Elle déclenche des </a:t>
            </a:r>
            <a:r>
              <a:rPr lang="fr-FR" sz="3200" b="1" dirty="0" smtClean="0">
                <a:solidFill>
                  <a:schemeClr val="tx1"/>
                </a:solidFill>
              </a:rPr>
              <a:t>réponses</a:t>
            </a:r>
            <a:r>
              <a:rPr lang="fr-FR" sz="3200" dirty="0" smtClean="0"/>
              <a:t> réflexes et comportementales dont la finalité est d’en supprimer la cause et donc d’en limiter les conséquences</a:t>
            </a:r>
            <a:br>
              <a:rPr lang="fr-FR" sz="3200" dirty="0" smtClean="0"/>
            </a:br>
            <a:r>
              <a:rPr lang="fr-FR" sz="2000" dirty="0" smtClean="0"/>
              <a:t/>
            </a:r>
            <a:br>
              <a:rPr lang="fr-FR" sz="2000" dirty="0" smtClean="0"/>
            </a:br>
            <a:r>
              <a:rPr lang="fr-FR" sz="2000" b="1" dirty="0" smtClean="0">
                <a:solidFill>
                  <a:srgbClr val="FF0000"/>
                </a:solidFill>
              </a:rPr>
              <a:t>( les cas d’insensibilité congénitale à la douleur →</a:t>
            </a:r>
            <a:r>
              <a:rPr lang="fr-FR" sz="2000" b="1" dirty="0" smtClean="0">
                <a:solidFill>
                  <a:srgbClr val="FF0000"/>
                </a:solidFill>
                <a:sym typeface="Monotype Sorts" pitchFamily="2" charset="2"/>
              </a:rPr>
              <a:t> </a:t>
            </a:r>
            <a:r>
              <a:rPr lang="fr-FR" sz="2000" b="1" dirty="0" smtClean="0">
                <a:solidFill>
                  <a:srgbClr val="FF0000"/>
                </a:solidFill>
              </a:rPr>
              <a:t>conséquences dramatiques </a:t>
            </a:r>
            <a:br>
              <a:rPr lang="fr-FR" sz="2000" b="1" dirty="0" smtClean="0">
                <a:solidFill>
                  <a:srgbClr val="FF0000"/>
                </a:solidFill>
              </a:rPr>
            </a:br>
            <a:r>
              <a:rPr lang="fr-FR" sz="2000" b="1" dirty="0" smtClean="0">
                <a:solidFill>
                  <a:srgbClr val="FF0000"/>
                </a:solidFill>
              </a:rPr>
              <a:t>→</a:t>
            </a:r>
            <a:r>
              <a:rPr lang="fr-FR" sz="2000" b="1" dirty="0" smtClean="0">
                <a:solidFill>
                  <a:srgbClr val="FF0000"/>
                </a:solidFill>
                <a:sym typeface="Monotype Sorts" pitchFamily="2" charset="2"/>
              </a:rPr>
              <a:t> nécessité d’un </a:t>
            </a:r>
            <a:r>
              <a:rPr lang="fr-FR" sz="2000" b="1" dirty="0" smtClean="0">
                <a:solidFill>
                  <a:srgbClr val="FF0000"/>
                </a:solidFill>
              </a:rPr>
              <a:t>environnement protégé)</a:t>
            </a:r>
            <a:br>
              <a:rPr lang="fr-FR" sz="2000" b="1" dirty="0" smtClean="0">
                <a:solidFill>
                  <a:srgbClr val="FF0000"/>
                </a:solidFill>
              </a:rPr>
            </a:br>
            <a:r>
              <a:rPr lang="fr-FR" sz="2000" b="1" dirty="0" smtClean="0">
                <a:solidFill>
                  <a:srgbClr val="FF0000"/>
                </a:solidFill>
              </a:rPr>
              <a:t/>
            </a:r>
            <a:br>
              <a:rPr lang="fr-FR" sz="2000" b="1" dirty="0" smtClean="0">
                <a:solidFill>
                  <a:srgbClr val="FF0000"/>
                </a:solidFill>
              </a:rPr>
            </a:br>
            <a:endParaRPr lang="fr-FR"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u="sng" dirty="0" err="1" smtClean="0"/>
              <a:t>Néfopam</a:t>
            </a:r>
            <a:r>
              <a:rPr lang="fr-FR" u="sng" dirty="0" smtClean="0"/>
              <a:t> (</a:t>
            </a:r>
            <a:r>
              <a:rPr lang="fr-FR" u="sng" dirty="0" err="1" smtClean="0"/>
              <a:t>Acupan</a:t>
            </a:r>
            <a:r>
              <a:rPr lang="fr-FR" u="sng" dirty="0" smtClean="0"/>
              <a:t>*)</a:t>
            </a:r>
            <a:r>
              <a:rPr lang="fr-FR" dirty="0" smtClean="0"/>
              <a:t>   - action centrale non morphinique passant par les voies </a:t>
            </a:r>
            <a:r>
              <a:rPr lang="fr-FR" dirty="0" err="1" smtClean="0"/>
              <a:t>sérotoninergiques</a:t>
            </a:r>
            <a:r>
              <a:rPr lang="fr-FR" dirty="0" smtClean="0"/>
              <a:t>. Cette action centrale non morphinique permet d’envisager une utilisation en combinaison avec les antalgiques périphériques ou morphiniques.</a:t>
            </a:r>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026"/>
          <p:cNvSpPr txBox="1">
            <a:spLocks noChangeArrowheads="1"/>
          </p:cNvSpPr>
          <p:nvPr/>
        </p:nvSpPr>
        <p:spPr bwMode="auto">
          <a:xfrm>
            <a:off x="228600" y="228600"/>
            <a:ext cx="8610600" cy="4294188"/>
          </a:xfrm>
          <a:prstGeom prst="rect">
            <a:avLst/>
          </a:prstGeom>
          <a:noFill/>
          <a:ln w="9525">
            <a:noFill/>
            <a:miter lim="800000"/>
            <a:headEnd/>
            <a:tailEnd/>
          </a:ln>
        </p:spPr>
        <p:txBody>
          <a:bodyPr>
            <a:spAutoFit/>
          </a:bodyPr>
          <a:lstStyle/>
          <a:p>
            <a:pPr algn="ctr" eaLnBrk="0" hangingPunct="0"/>
            <a:r>
              <a:rPr lang="fr-FR" sz="2800" b="1">
                <a:solidFill>
                  <a:schemeClr val="tx2"/>
                </a:solidFill>
                <a:latin typeface="Bookman Old Style" pitchFamily="18" charset="0"/>
              </a:rPr>
              <a:t>CAS PARTICULIER / ACUPAN ( Nefopam)</a:t>
            </a:r>
          </a:p>
          <a:p>
            <a:pPr eaLnBrk="0" hangingPunct="0"/>
            <a:endParaRPr lang="fr-FR" sz="2800" b="1" u="sng">
              <a:solidFill>
                <a:schemeClr val="tx2"/>
              </a:solidFill>
              <a:latin typeface="Bookman Old Style" pitchFamily="18" charset="0"/>
            </a:endParaRPr>
          </a:p>
          <a:p>
            <a:pPr eaLnBrk="0" hangingPunct="0"/>
            <a:endParaRPr lang="fr-FR" sz="2800" b="1" u="sng">
              <a:solidFill>
                <a:schemeClr val="tx2"/>
              </a:solidFill>
              <a:latin typeface="Bookman Old Style" pitchFamily="18" charset="0"/>
            </a:endParaRPr>
          </a:p>
          <a:p>
            <a:pPr eaLnBrk="0" hangingPunct="0"/>
            <a:r>
              <a:rPr lang="fr-FR" b="1">
                <a:solidFill>
                  <a:schemeClr val="tx2"/>
                </a:solidFill>
                <a:latin typeface="Book Antiqua" pitchFamily="18" charset="0"/>
              </a:rPr>
              <a:t>Mono-aminergique, non antidépresseur</a:t>
            </a:r>
          </a:p>
          <a:p>
            <a:pPr eaLnBrk="0" hangingPunct="0"/>
            <a:endParaRPr lang="fr-FR" b="1">
              <a:solidFill>
                <a:schemeClr val="tx2"/>
              </a:solidFill>
              <a:latin typeface="Book Antiqua" pitchFamily="18" charset="0"/>
            </a:endParaRPr>
          </a:p>
          <a:p>
            <a:pPr eaLnBrk="0" hangingPunct="0"/>
            <a:r>
              <a:rPr lang="fr-FR" b="1">
                <a:solidFill>
                  <a:schemeClr val="tx2"/>
                </a:solidFill>
                <a:latin typeface="Book Antiqua" pitchFamily="18" charset="0"/>
              </a:rPr>
              <a:t>Inhibe la recapture de la 5HT et de la NOR, et peut-être de la dopamine</a:t>
            </a:r>
          </a:p>
          <a:p>
            <a:pPr eaLnBrk="0" hangingPunct="0"/>
            <a:endParaRPr lang="fr-FR" b="1">
              <a:solidFill>
                <a:schemeClr val="tx2"/>
              </a:solidFill>
              <a:latin typeface="Book Antiqua" pitchFamily="18" charset="0"/>
            </a:endParaRPr>
          </a:p>
          <a:p>
            <a:pPr eaLnBrk="0" hangingPunct="0"/>
            <a:endParaRPr lang="fr-FR" b="1">
              <a:solidFill>
                <a:schemeClr val="tx2"/>
              </a:solidFill>
              <a:latin typeface="Book Antiqua" pitchFamily="18" charset="0"/>
            </a:endParaRPr>
          </a:p>
          <a:p>
            <a:pPr eaLnBrk="0" hangingPunct="0"/>
            <a:r>
              <a:rPr lang="fr-FR" b="1">
                <a:solidFill>
                  <a:schemeClr val="tx2"/>
                </a:solidFill>
                <a:latin typeface="Book Antiqua" pitchFamily="18" charset="0"/>
              </a:rPr>
              <a:t>Rapidité d’action +++</a:t>
            </a:r>
          </a:p>
          <a:p>
            <a:pPr eaLnBrk="0" hangingPunct="0"/>
            <a:r>
              <a:rPr lang="fr-FR" b="1">
                <a:solidFill>
                  <a:schemeClr val="tx2"/>
                </a:solidFill>
                <a:latin typeface="Book Antiqua" pitchFamily="18" charset="0"/>
              </a:rPr>
              <a:t>Voie injectable (intérêt en péri-op)</a:t>
            </a:r>
            <a:endParaRPr lang="fr-FR" b="1">
              <a:solidFill>
                <a:schemeClr val="tx2"/>
              </a:solidFill>
              <a:latin typeface="Book Antiqua" pitchFamily="18" charset="0"/>
              <a:sym typeface="Symbol" pitchFamily="18" charset="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buNone/>
            </a:pPr>
            <a:r>
              <a:rPr lang="fr-FR" dirty="0" smtClean="0"/>
              <a:t> * </a:t>
            </a:r>
            <a:r>
              <a:rPr lang="fr-FR" u="sng" dirty="0" err="1" smtClean="0"/>
              <a:t>Tramadol</a:t>
            </a:r>
            <a:r>
              <a:rPr lang="fr-FR" dirty="0" smtClean="0"/>
              <a:t> : associe 2 mécanismes d’action centrale : </a:t>
            </a:r>
          </a:p>
          <a:p>
            <a:pPr>
              <a:buNone/>
            </a:pPr>
            <a:r>
              <a:rPr lang="fr-FR" dirty="0" smtClean="0"/>
              <a:t>  Agoniste opioïde et  agoniste central des récepteurs </a:t>
            </a:r>
            <a:r>
              <a:rPr lang="fr-FR" dirty="0" err="1" smtClean="0"/>
              <a:t>sérotoninergiques</a:t>
            </a:r>
            <a:r>
              <a:rPr lang="fr-FR" dirty="0" smtClean="0"/>
              <a:t>. </a:t>
            </a: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8600" y="228600"/>
            <a:ext cx="8610600" cy="5389563"/>
          </a:xfrm>
          <a:prstGeom prst="rect">
            <a:avLst/>
          </a:prstGeom>
          <a:noFill/>
          <a:ln w="9525">
            <a:noFill/>
            <a:miter lim="800000"/>
            <a:headEnd/>
            <a:tailEnd/>
          </a:ln>
        </p:spPr>
        <p:txBody>
          <a:bodyPr>
            <a:spAutoFit/>
          </a:bodyPr>
          <a:lstStyle/>
          <a:p>
            <a:pPr eaLnBrk="0" hangingPunct="0"/>
            <a:r>
              <a:rPr lang="fr-FR" sz="2800" b="1">
                <a:solidFill>
                  <a:schemeClr val="tx2"/>
                </a:solidFill>
                <a:latin typeface="Bookman Old Style" pitchFamily="18" charset="0"/>
              </a:rPr>
              <a:t>SITE ET MODE D’ACTION DES ANTALGIQUES MIXTES de type Tramadol </a:t>
            </a:r>
          </a:p>
          <a:p>
            <a:pPr algn="ctr" eaLnBrk="0" hangingPunct="0"/>
            <a:endParaRPr lang="fr-FR" sz="2800" b="1">
              <a:solidFill>
                <a:schemeClr val="tx2"/>
              </a:solidFill>
              <a:latin typeface="Bookman Old Style" pitchFamily="18" charset="0"/>
            </a:endParaRPr>
          </a:p>
          <a:p>
            <a:pPr eaLnBrk="0" hangingPunct="0"/>
            <a:endParaRPr lang="fr-FR" b="1" u="sng">
              <a:solidFill>
                <a:schemeClr val="tx2"/>
              </a:solidFill>
              <a:latin typeface="Bookman Old Style" pitchFamily="18" charset="0"/>
            </a:endParaRPr>
          </a:p>
          <a:p>
            <a:pPr eaLnBrk="0" hangingPunct="0"/>
            <a:endParaRPr lang="fr-FR" b="1" u="sng">
              <a:solidFill>
                <a:schemeClr val="tx2"/>
              </a:solidFill>
              <a:latin typeface="Bookman Old Style" pitchFamily="18" charset="0"/>
            </a:endParaRPr>
          </a:p>
          <a:p>
            <a:pPr eaLnBrk="0" hangingPunct="0"/>
            <a:r>
              <a:rPr lang="fr-FR" b="1" u="sng">
                <a:solidFill>
                  <a:schemeClr val="tx2"/>
                </a:solidFill>
                <a:latin typeface="Bookman Old Style" pitchFamily="18" charset="0"/>
              </a:rPr>
              <a:t>Double mécanisme d’action, synergique :</a:t>
            </a:r>
          </a:p>
          <a:p>
            <a:pPr eaLnBrk="0" hangingPunct="0"/>
            <a:endParaRPr lang="fr-FR" b="1">
              <a:solidFill>
                <a:schemeClr val="tx2"/>
              </a:solidFill>
              <a:latin typeface="Bookman Old Style" pitchFamily="18" charset="0"/>
            </a:endParaRPr>
          </a:p>
          <a:p>
            <a:pPr eaLnBrk="0" hangingPunct="0">
              <a:buFont typeface="Wingdings" pitchFamily="2" charset="2"/>
              <a:buChar char="è"/>
            </a:pPr>
            <a:r>
              <a:rPr lang="fr-FR" b="1">
                <a:solidFill>
                  <a:schemeClr val="tx2"/>
                </a:solidFill>
                <a:latin typeface="Book Antiqua" pitchFamily="18" charset="0"/>
              </a:rPr>
              <a:t>    effet opioïde par  fixation sur les récepteurs opioïdes de type </a:t>
            </a:r>
            <a:r>
              <a:rPr lang="fr-FR" b="1">
                <a:solidFill>
                  <a:schemeClr val="tx2"/>
                </a:solidFill>
                <a:latin typeface="Book Antiqua" pitchFamily="18" charset="0"/>
                <a:sym typeface="Symbol" pitchFamily="18" charset="2"/>
              </a:rPr>
              <a:t> (« mineur » de palier 2)</a:t>
            </a:r>
          </a:p>
          <a:p>
            <a:pPr eaLnBrk="0" hangingPunct="0">
              <a:buFont typeface="Wingdings" pitchFamily="2" charset="2"/>
              <a:buNone/>
            </a:pPr>
            <a:endParaRPr lang="fr-FR" b="1">
              <a:solidFill>
                <a:schemeClr val="tx2"/>
              </a:solidFill>
              <a:latin typeface="Book Antiqua" pitchFamily="18" charset="0"/>
              <a:sym typeface="Symbol" pitchFamily="18" charset="2"/>
            </a:endParaRPr>
          </a:p>
          <a:p>
            <a:pPr eaLnBrk="0" hangingPunct="0">
              <a:buFont typeface="Wingdings" pitchFamily="2" charset="2"/>
              <a:buChar char="è"/>
            </a:pPr>
            <a:r>
              <a:rPr lang="fr-FR" b="1">
                <a:solidFill>
                  <a:schemeClr val="tx2"/>
                </a:solidFill>
                <a:latin typeface="Book Antiqua" pitchFamily="18" charset="0"/>
                <a:sym typeface="Symbol" pitchFamily="18" charset="2"/>
              </a:rPr>
              <a:t>effet mono-aminergique mixte par inhibition du recaptage de la noradrénaline </a:t>
            </a:r>
            <a:r>
              <a:rPr lang="fr-FR" i="1">
                <a:solidFill>
                  <a:schemeClr val="tx2"/>
                </a:solidFill>
                <a:latin typeface="Comic Sans MS" pitchFamily="66" charset="0"/>
                <a:sym typeface="Symbol" pitchFamily="18" charset="2"/>
              </a:rPr>
              <a:t>et</a:t>
            </a:r>
            <a:r>
              <a:rPr lang="fr-FR" b="1">
                <a:solidFill>
                  <a:schemeClr val="tx2"/>
                </a:solidFill>
                <a:latin typeface="Book Antiqua" pitchFamily="18" charset="0"/>
                <a:sym typeface="Symbol" pitchFamily="18" charset="2"/>
              </a:rPr>
              <a:t> de la sérotonine</a:t>
            </a:r>
          </a:p>
          <a:p>
            <a:pPr eaLnBrk="0" hangingPunct="0">
              <a:buFont typeface="Wingdings" pitchFamily="2" charset="2"/>
              <a:buChar char="è"/>
            </a:pPr>
            <a:endParaRPr lang="fr-FR" b="1">
              <a:solidFill>
                <a:schemeClr val="tx2"/>
              </a:solidFill>
              <a:latin typeface="Book Antiqua" pitchFamily="18" charset="0"/>
              <a:sym typeface="Symbol" pitchFamily="18" charset="2"/>
            </a:endParaRPr>
          </a:p>
          <a:p>
            <a:pPr eaLnBrk="0" hangingPunct="0">
              <a:buFont typeface="Wingdings" pitchFamily="2" charset="2"/>
              <a:buNone/>
            </a:pPr>
            <a:r>
              <a:rPr lang="fr-FR" b="1">
                <a:solidFill>
                  <a:schemeClr val="tx2"/>
                </a:solidFill>
                <a:latin typeface="Book Antiqua" pitchFamily="18" charset="0"/>
                <a:sym typeface="Symbol" pitchFamily="18" charset="2"/>
              </a:rPr>
              <a:t>Intérêt dans les douleurs neuropathiques ou mixtes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81000" y="304800"/>
            <a:ext cx="8610600" cy="519113"/>
          </a:xfrm>
          <a:prstGeom prst="rect">
            <a:avLst/>
          </a:prstGeom>
          <a:noFill/>
          <a:ln w="9525">
            <a:noFill/>
            <a:miter lim="800000"/>
            <a:headEnd/>
            <a:tailEnd/>
          </a:ln>
        </p:spPr>
        <p:txBody>
          <a:bodyPr>
            <a:spAutoFit/>
          </a:bodyPr>
          <a:lstStyle/>
          <a:p>
            <a:pPr eaLnBrk="0" hangingPunct="0"/>
            <a:r>
              <a:rPr lang="fr-FR" sz="2800" b="1">
                <a:solidFill>
                  <a:schemeClr val="tx2"/>
                </a:solidFill>
                <a:latin typeface="Bookman Old Style" pitchFamily="18" charset="0"/>
              </a:rPr>
              <a:t>MODE D’ACTION DES ANTI-EPILEPTIQUES</a:t>
            </a:r>
          </a:p>
        </p:txBody>
      </p:sp>
      <p:sp>
        <p:nvSpPr>
          <p:cNvPr id="49155" name="Text Box 3"/>
          <p:cNvSpPr txBox="1">
            <a:spLocks noChangeArrowheads="1"/>
          </p:cNvSpPr>
          <p:nvPr/>
        </p:nvSpPr>
        <p:spPr bwMode="auto">
          <a:xfrm>
            <a:off x="457200" y="838200"/>
            <a:ext cx="8001000" cy="7067550"/>
          </a:xfrm>
          <a:prstGeom prst="rect">
            <a:avLst/>
          </a:prstGeom>
          <a:noFill/>
          <a:ln w="9525">
            <a:noFill/>
            <a:miter lim="800000"/>
            <a:headEnd/>
            <a:tailEnd/>
          </a:ln>
        </p:spPr>
        <p:txBody>
          <a:bodyPr>
            <a:spAutoFit/>
          </a:bodyPr>
          <a:lstStyle/>
          <a:p>
            <a:pPr eaLnBrk="0" hangingPunct="0"/>
            <a:r>
              <a:rPr lang="fr-FR" sz="1800">
                <a:solidFill>
                  <a:schemeClr val="tx2"/>
                </a:solidFill>
              </a:rPr>
              <a:t>diminuent l’excitabilité des fibres nerveuses</a:t>
            </a:r>
          </a:p>
          <a:p>
            <a:pPr eaLnBrk="0" hangingPunct="0"/>
            <a:endParaRPr lang="fr-FR" b="1">
              <a:solidFill>
                <a:schemeClr val="tx2"/>
              </a:solidFill>
              <a:sym typeface="Monotype Sorts" pitchFamily="2" charset="2"/>
            </a:endParaRPr>
          </a:p>
          <a:p>
            <a:pPr eaLnBrk="0" hangingPunct="0"/>
            <a:r>
              <a:rPr lang="fr-FR" b="1">
                <a:solidFill>
                  <a:schemeClr val="tx2"/>
                </a:solidFill>
                <a:sym typeface="Monotype Sorts" pitchFamily="2" charset="2"/>
              </a:rPr>
              <a:t> </a:t>
            </a:r>
            <a:r>
              <a:rPr lang="fr-FR" b="1">
                <a:solidFill>
                  <a:schemeClr val="tx2"/>
                </a:solidFill>
              </a:rPr>
              <a:t>Anti-épileptiques « classiques » : </a:t>
            </a:r>
          </a:p>
          <a:p>
            <a:pPr eaLnBrk="0" hangingPunct="0"/>
            <a:r>
              <a:rPr lang="fr-FR" sz="2800" b="1">
                <a:solidFill>
                  <a:schemeClr val="accent2"/>
                </a:solidFill>
              </a:rPr>
              <a:t>Di-Hydan : </a:t>
            </a:r>
            <a:r>
              <a:rPr lang="fr-FR" sz="2000" i="1">
                <a:solidFill>
                  <a:schemeClr val="accent2"/>
                </a:solidFill>
              </a:rPr>
              <a:t>névralgies faciales essentielles</a:t>
            </a:r>
            <a:r>
              <a:rPr lang="fr-FR" sz="2800" b="1">
                <a:solidFill>
                  <a:schemeClr val="accent2"/>
                </a:solidFill>
              </a:rPr>
              <a:t> </a:t>
            </a:r>
          </a:p>
          <a:p>
            <a:pPr eaLnBrk="0" hangingPunct="0"/>
            <a:r>
              <a:rPr lang="fr-FR" sz="2800" b="1">
                <a:solidFill>
                  <a:schemeClr val="accent2"/>
                </a:solidFill>
              </a:rPr>
              <a:t>Tégrétol : </a:t>
            </a:r>
            <a:r>
              <a:rPr lang="fr-FR" sz="2000" i="1">
                <a:solidFill>
                  <a:schemeClr val="accent2"/>
                </a:solidFill>
              </a:rPr>
              <a:t>névralgie essentielle du trijumeau</a:t>
            </a:r>
            <a:r>
              <a:rPr lang="fr-FR" sz="2800" b="1">
                <a:solidFill>
                  <a:schemeClr val="accent2"/>
                </a:solidFill>
              </a:rPr>
              <a:t> </a:t>
            </a:r>
          </a:p>
          <a:p>
            <a:pPr eaLnBrk="0" hangingPunct="0"/>
            <a:r>
              <a:rPr lang="fr-FR" sz="2800" b="1">
                <a:solidFill>
                  <a:schemeClr val="accent2"/>
                </a:solidFill>
              </a:rPr>
              <a:t>Dépakine : </a:t>
            </a:r>
            <a:r>
              <a:rPr lang="fr-FR" sz="2000" i="1">
                <a:solidFill>
                  <a:schemeClr val="accent2"/>
                </a:solidFill>
              </a:rPr>
              <a:t>certaines migraines …</a:t>
            </a:r>
          </a:p>
          <a:p>
            <a:pPr eaLnBrk="0" hangingPunct="0"/>
            <a:r>
              <a:rPr lang="fr-FR" sz="2800" b="1">
                <a:solidFill>
                  <a:schemeClr val="accent2"/>
                </a:solidFill>
              </a:rPr>
              <a:t>Rivotril +++</a:t>
            </a:r>
            <a:r>
              <a:rPr lang="fr-FR" sz="2800" b="1">
                <a:solidFill>
                  <a:schemeClr val="tx2"/>
                </a:solidFill>
              </a:rPr>
              <a:t> </a:t>
            </a:r>
          </a:p>
          <a:p>
            <a:pPr eaLnBrk="0" hangingPunct="0"/>
            <a:r>
              <a:rPr lang="fr-FR" b="1">
                <a:solidFill>
                  <a:schemeClr val="tx2"/>
                </a:solidFill>
                <a:sym typeface="Wingdings" pitchFamily="2" charset="2"/>
              </a:rPr>
              <a:t></a:t>
            </a:r>
            <a:r>
              <a:rPr lang="fr-FR" b="1">
                <a:solidFill>
                  <a:schemeClr val="tx2"/>
                </a:solidFill>
                <a:sym typeface="Monotype Sorts" pitchFamily="2" charset="2"/>
              </a:rPr>
              <a:t>  efficaces dans les douleurs neurogènes, sur la composante paroxystique, fulgurante</a:t>
            </a:r>
          </a:p>
          <a:p>
            <a:pPr eaLnBrk="0" hangingPunct="0"/>
            <a:endParaRPr lang="fr-FR" b="1">
              <a:solidFill>
                <a:schemeClr val="tx2"/>
              </a:solidFill>
              <a:sym typeface="Monotype Sorts" pitchFamily="2" charset="2"/>
            </a:endParaRPr>
          </a:p>
          <a:p>
            <a:pPr eaLnBrk="0" hangingPunct="0">
              <a:buFont typeface="Monotype Sorts" pitchFamily="2" charset="2"/>
              <a:buChar char="m"/>
            </a:pPr>
            <a:r>
              <a:rPr lang="fr-FR" b="1">
                <a:solidFill>
                  <a:schemeClr val="tx2"/>
                </a:solidFill>
              </a:rPr>
              <a:t>Anti-épileptiques de « deuxième génération »  : </a:t>
            </a:r>
            <a:r>
              <a:rPr lang="fr-FR" sz="2800" b="1">
                <a:solidFill>
                  <a:schemeClr val="accent2"/>
                </a:solidFill>
              </a:rPr>
              <a:t>Neurontin +++ (gabapentine): </a:t>
            </a:r>
            <a:r>
              <a:rPr lang="fr-FR" sz="2000" i="1">
                <a:solidFill>
                  <a:schemeClr val="accent2"/>
                </a:solidFill>
              </a:rPr>
              <a:t>douleurs post-zostériennes de l’adulte</a:t>
            </a:r>
          </a:p>
          <a:p>
            <a:pPr eaLnBrk="0" hangingPunct="0"/>
            <a:r>
              <a:rPr lang="fr-FR" b="1">
                <a:solidFill>
                  <a:schemeClr val="tx2"/>
                </a:solidFill>
                <a:sym typeface="Wingdings" pitchFamily="2" charset="2"/>
              </a:rPr>
              <a:t></a:t>
            </a:r>
            <a:r>
              <a:rPr lang="fr-FR" b="1">
                <a:solidFill>
                  <a:schemeClr val="tx2"/>
                </a:solidFill>
                <a:sym typeface="Monotype Sorts" pitchFamily="2" charset="2"/>
              </a:rPr>
              <a:t>  efficaces dans les douleurs neurogènes, sur la composante paroxystique mais aussi sur le fond douloureux</a:t>
            </a:r>
          </a:p>
          <a:p>
            <a:pPr eaLnBrk="0" hangingPunct="0"/>
            <a:endParaRPr lang="fr-FR" b="1">
              <a:solidFill>
                <a:schemeClr val="tx2"/>
              </a:solidFill>
              <a:sym typeface="Monotype Sorts" pitchFamily="2" charset="2"/>
            </a:endParaRPr>
          </a:p>
          <a:p>
            <a:pPr eaLnBrk="0" hangingPunct="0">
              <a:buFont typeface="Monotype Sorts" pitchFamily="2" charset="2"/>
              <a:buNone/>
            </a:pPr>
            <a:endParaRPr lang="fr-FR" sz="2000" i="1">
              <a:solidFill>
                <a:schemeClr val="accent2"/>
              </a:solidFill>
            </a:endParaRPr>
          </a:p>
          <a:p>
            <a:pPr eaLnBrk="0" hangingPunct="0"/>
            <a:endParaRPr lang="fr-FR" sz="2000" i="1">
              <a:solidFill>
                <a:schemeClr val="accent2"/>
              </a:solidFill>
            </a:endParaRPr>
          </a:p>
          <a:p>
            <a:pPr eaLnBrk="0" hangingPunct="0"/>
            <a:endParaRPr lang="fr-FR" b="1">
              <a:solidFill>
                <a:schemeClr val="tx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3400" y="764704"/>
            <a:ext cx="8305800" cy="5312246"/>
          </a:xfrm>
        </p:spPr>
        <p:txBody>
          <a:bodyPr>
            <a:normAutofit fontScale="90000"/>
          </a:bodyPr>
          <a:lstStyle/>
          <a:p>
            <a:pPr eaLnBrk="1" hangingPunct="1">
              <a:defRPr/>
            </a:pPr>
            <a:r>
              <a:rPr lang="fr-FR" sz="4000" dirty="0" smtClean="0">
                <a:solidFill>
                  <a:schemeClr val="accent1"/>
                </a:solidFill>
                <a:latin typeface="Book Antiqua" pitchFamily="18" charset="0"/>
              </a:rPr>
              <a:t>Les systèmes de protection contre la douleur se situent à 3 niveaux :</a:t>
            </a:r>
            <a:r>
              <a:rPr lang="fr-FR" sz="4000" dirty="0" smtClean="0">
                <a:solidFill>
                  <a:srgbClr val="FFFF00"/>
                </a:solidFill>
                <a:latin typeface="Book Antiqua" pitchFamily="18" charset="0"/>
              </a:rPr>
              <a:t/>
            </a:r>
            <a:br>
              <a:rPr lang="fr-FR" sz="4000" dirty="0" smtClean="0">
                <a:solidFill>
                  <a:srgbClr val="FFFF00"/>
                </a:solidFill>
                <a:latin typeface="Book Antiqua" pitchFamily="18" charset="0"/>
              </a:rPr>
            </a:br>
            <a:r>
              <a:rPr lang="fr-FR" dirty="0" smtClean="0">
                <a:latin typeface="Book Antiqua" pitchFamily="18" charset="0"/>
              </a:rPr>
              <a:t/>
            </a:r>
            <a:br>
              <a:rPr lang="fr-FR" dirty="0" smtClean="0">
                <a:latin typeface="Book Antiqua" pitchFamily="18" charset="0"/>
              </a:rPr>
            </a:br>
            <a:r>
              <a:rPr lang="fr-FR" dirty="0" smtClean="0">
                <a:solidFill>
                  <a:srgbClr val="FF3300"/>
                </a:solidFill>
                <a:latin typeface="Book Antiqua" pitchFamily="18" charset="0"/>
                <a:sym typeface="Wingdings" pitchFamily="2" charset="2"/>
              </a:rPr>
              <a:t></a:t>
            </a:r>
            <a:r>
              <a:rPr lang="fr-FR" dirty="0" smtClean="0">
                <a:solidFill>
                  <a:srgbClr val="FF3300"/>
                </a:solidFill>
                <a:latin typeface="Book Antiqua" pitchFamily="18" charset="0"/>
                <a:sym typeface="Monotype Sorts" pitchFamily="2" charset="2"/>
              </a:rPr>
              <a:t> </a:t>
            </a:r>
            <a:r>
              <a:rPr lang="fr-FR" dirty="0" smtClean="0">
                <a:solidFill>
                  <a:srgbClr val="FF3300"/>
                </a:solidFill>
                <a:latin typeface="Book Antiqua" pitchFamily="18" charset="0"/>
              </a:rPr>
              <a:t>médullaire</a:t>
            </a:r>
            <a:br>
              <a:rPr lang="fr-FR" dirty="0" smtClean="0">
                <a:solidFill>
                  <a:srgbClr val="FF3300"/>
                </a:solidFill>
                <a:latin typeface="Book Antiqua" pitchFamily="18" charset="0"/>
              </a:rPr>
            </a:br>
            <a:r>
              <a:rPr lang="fr-FR" dirty="0" smtClean="0">
                <a:solidFill>
                  <a:srgbClr val="FF3300"/>
                </a:solidFill>
                <a:latin typeface="Book Antiqua" pitchFamily="18" charset="0"/>
              </a:rPr>
              <a:t/>
            </a:r>
            <a:br>
              <a:rPr lang="fr-FR" dirty="0" smtClean="0">
                <a:solidFill>
                  <a:srgbClr val="FF3300"/>
                </a:solidFill>
                <a:latin typeface="Book Antiqua" pitchFamily="18" charset="0"/>
              </a:rPr>
            </a:br>
            <a:r>
              <a:rPr lang="fr-FR" dirty="0" smtClean="0">
                <a:solidFill>
                  <a:srgbClr val="FF3300"/>
                </a:solidFill>
                <a:latin typeface="Book Antiqua" pitchFamily="18" charset="0"/>
                <a:sym typeface="Wingdings" pitchFamily="2" charset="2"/>
              </a:rPr>
              <a:t></a:t>
            </a:r>
            <a:r>
              <a:rPr lang="fr-FR" dirty="0" smtClean="0">
                <a:solidFill>
                  <a:srgbClr val="FF3300"/>
                </a:solidFill>
                <a:latin typeface="Book Antiqua" pitchFamily="18" charset="0"/>
                <a:sym typeface="Monotype Sorts" pitchFamily="2" charset="2"/>
              </a:rPr>
              <a:t> </a:t>
            </a:r>
            <a:r>
              <a:rPr lang="fr-FR" dirty="0" smtClean="0">
                <a:solidFill>
                  <a:srgbClr val="FF3300"/>
                </a:solidFill>
                <a:latin typeface="Book Antiqua" pitchFamily="18" charset="0"/>
              </a:rPr>
              <a:t>tronc cérébral</a:t>
            </a:r>
            <a:br>
              <a:rPr lang="fr-FR" dirty="0" smtClean="0">
                <a:solidFill>
                  <a:srgbClr val="FF3300"/>
                </a:solidFill>
                <a:latin typeface="Book Antiqua" pitchFamily="18" charset="0"/>
              </a:rPr>
            </a:br>
            <a:r>
              <a:rPr lang="fr-FR" dirty="0" smtClean="0">
                <a:solidFill>
                  <a:srgbClr val="FF3300"/>
                </a:solidFill>
                <a:latin typeface="Book Antiqua" pitchFamily="18" charset="0"/>
              </a:rPr>
              <a:t/>
            </a:r>
            <a:br>
              <a:rPr lang="fr-FR" dirty="0" smtClean="0">
                <a:solidFill>
                  <a:srgbClr val="FF3300"/>
                </a:solidFill>
                <a:latin typeface="Book Antiqua" pitchFamily="18" charset="0"/>
              </a:rPr>
            </a:br>
            <a:r>
              <a:rPr lang="fr-FR" dirty="0" smtClean="0">
                <a:solidFill>
                  <a:srgbClr val="FF3300"/>
                </a:solidFill>
                <a:latin typeface="Book Antiqua" pitchFamily="18" charset="0"/>
                <a:sym typeface="Wingdings" pitchFamily="2" charset="2"/>
              </a:rPr>
              <a:t></a:t>
            </a:r>
            <a:r>
              <a:rPr lang="fr-FR" dirty="0" smtClean="0">
                <a:solidFill>
                  <a:srgbClr val="FF3300"/>
                </a:solidFill>
                <a:latin typeface="Book Antiqua" pitchFamily="18" charset="0"/>
                <a:sym typeface="Monotype Sorts" pitchFamily="2" charset="2"/>
              </a:rPr>
              <a:t> </a:t>
            </a:r>
            <a:r>
              <a:rPr lang="fr-FR" dirty="0" smtClean="0">
                <a:solidFill>
                  <a:srgbClr val="FF3300"/>
                </a:solidFill>
                <a:latin typeface="Book Antiqua" pitchFamily="18" charset="0"/>
              </a:rPr>
              <a:t>thalamus</a:t>
            </a:r>
            <a:r>
              <a:rPr lang="fr-FR" dirty="0" smtClean="0">
                <a:solidFill>
                  <a:srgbClr val="0000CC"/>
                </a:solidFill>
                <a:latin typeface="Book Antiqua" pitchFamily="18" charset="0"/>
              </a:rPr>
              <a:t/>
            </a:r>
            <a:br>
              <a:rPr lang="fr-FR" dirty="0" smtClean="0">
                <a:solidFill>
                  <a:srgbClr val="0000CC"/>
                </a:solidFill>
                <a:latin typeface="Book Antiqua" pitchFamily="18" charset="0"/>
              </a:rPr>
            </a:br>
            <a:endParaRPr lang="fr-FR" dirty="0" smtClean="0">
              <a:solidFill>
                <a:srgbClr val="0000CC"/>
              </a:solidFill>
              <a:latin typeface="Book Antiqua"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200" b="1" dirty="0" smtClean="0"/>
              <a:t>Modulation de la douleur </a:t>
            </a:r>
            <a:r>
              <a:rPr lang="fr-FR" dirty="0" smtClean="0"/>
              <a:t/>
            </a:r>
            <a:br>
              <a:rPr lang="fr-FR" dirty="0" smtClean="0"/>
            </a:br>
            <a:endParaRPr lang="fr-FR" dirty="0"/>
          </a:p>
        </p:txBody>
      </p:sp>
      <p:sp>
        <p:nvSpPr>
          <p:cNvPr id="3" name="Espace réservé du contenu 2"/>
          <p:cNvSpPr>
            <a:spLocks noGrp="1"/>
          </p:cNvSpPr>
          <p:nvPr>
            <p:ph idx="1"/>
          </p:nvPr>
        </p:nvSpPr>
        <p:spPr/>
        <p:txBody>
          <a:bodyPr/>
          <a:lstStyle/>
          <a:p>
            <a:pPr>
              <a:buNone/>
            </a:pPr>
            <a:r>
              <a:rPr lang="fr-FR" dirty="0" smtClean="0"/>
              <a:t> </a:t>
            </a:r>
            <a:endParaRPr lang="fr-FR" dirty="0"/>
          </a:p>
          <a:p>
            <a:pPr>
              <a:buNone/>
            </a:pPr>
            <a:r>
              <a:rPr lang="fr-FR" dirty="0"/>
              <a:t>Tout le long de leur trajet, les messages nociceptifs sont l’objet d’une modulation biochimique permanente, soit dans le sens de l’inhibition, soit dans le sens de l’amplification. </a:t>
            </a:r>
          </a:p>
          <a:p>
            <a:endParaRPr lang="fr-F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70000" lnSpcReduction="20000"/>
          </a:bodyPr>
          <a:lstStyle/>
          <a:p>
            <a:pPr>
              <a:buNone/>
            </a:pPr>
            <a:r>
              <a:rPr lang="fr-FR" dirty="0"/>
              <a:t> </a:t>
            </a:r>
          </a:p>
          <a:p>
            <a:pPr>
              <a:buNone/>
            </a:pPr>
            <a:r>
              <a:rPr lang="fr-FR" dirty="0"/>
              <a:t> 1) </a:t>
            </a:r>
            <a:r>
              <a:rPr lang="fr-FR" b="1" u="sng" dirty="0"/>
              <a:t>Contrôles inhibiteurs</a:t>
            </a:r>
            <a:r>
              <a:rPr lang="fr-FR" dirty="0"/>
              <a:t> : ils s’exercent au niveau médullaire, supra médullaire et cortical. </a:t>
            </a:r>
          </a:p>
          <a:p>
            <a:pPr>
              <a:buNone/>
            </a:pPr>
            <a:r>
              <a:rPr lang="fr-FR" dirty="0"/>
              <a:t> </a:t>
            </a:r>
          </a:p>
          <a:p>
            <a:pPr>
              <a:buNone/>
            </a:pPr>
            <a:r>
              <a:rPr lang="fr-FR" b="1" dirty="0"/>
              <a:t> </a:t>
            </a:r>
            <a:endParaRPr lang="fr-FR" dirty="0"/>
          </a:p>
          <a:p>
            <a:pPr>
              <a:buNone/>
            </a:pPr>
            <a:r>
              <a:rPr lang="fr-FR" b="1" dirty="0"/>
              <a:t> Contrôles médullaires: </a:t>
            </a:r>
            <a:endParaRPr lang="fr-FR" dirty="0"/>
          </a:p>
          <a:p>
            <a:pPr>
              <a:buNone/>
            </a:pPr>
            <a:r>
              <a:rPr lang="fr-FR" dirty="0"/>
              <a:t>• La stimulation des grosses fibres nerveuses périphériques A Bêta de la sensibilité discriminative (tact, pression, mouvement) va inhiber les neurones nociceptifs de la corne postérieure de la moelle et donc bloquer la transmission des messages douloureux.  Ce mécanisme (</a:t>
            </a:r>
            <a:r>
              <a:rPr lang="fr-FR" b="1" dirty="0"/>
              <a:t>Théorie de la porte</a:t>
            </a:r>
            <a:r>
              <a:rPr lang="fr-FR" dirty="0"/>
              <a:t>) est à l’origine de l’utilisation de la </a:t>
            </a:r>
            <a:r>
              <a:rPr lang="fr-FR" dirty="0" err="1"/>
              <a:t>neuro-stimulation</a:t>
            </a:r>
            <a:r>
              <a:rPr lang="fr-FR" dirty="0"/>
              <a:t> transcutanée, c’est à dire de la stimulation non douloureuse des grosses fibres A Bêta et peut permettre d’expliquer aussi l’efficacité des massages et des techniques utilisant le chaud et le froid</a:t>
            </a:r>
          </a:p>
          <a:p>
            <a:pPr>
              <a:buNone/>
            </a:pPr>
            <a:endParaRPr lang="fr-F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11"/>
          <p:cNvSpPr txBox="1">
            <a:spLocks noChangeArrowheads="1"/>
          </p:cNvSpPr>
          <p:nvPr/>
        </p:nvSpPr>
        <p:spPr bwMode="auto">
          <a:xfrm>
            <a:off x="914400" y="6086475"/>
            <a:ext cx="7620000" cy="519113"/>
          </a:xfrm>
          <a:prstGeom prst="rect">
            <a:avLst/>
          </a:prstGeom>
          <a:noFill/>
          <a:ln w="9525">
            <a:noFill/>
            <a:miter lim="800000"/>
            <a:headEnd/>
            <a:tailEnd/>
          </a:ln>
        </p:spPr>
        <p:txBody>
          <a:bodyPr>
            <a:spAutoFit/>
          </a:bodyPr>
          <a:lstStyle/>
          <a:p>
            <a:pPr eaLnBrk="0" hangingPunct="0"/>
            <a:r>
              <a:rPr lang="fr-FR" sz="2800" b="1">
                <a:solidFill>
                  <a:schemeClr val="tx2"/>
                </a:solidFill>
                <a:latin typeface="Bookman Old Style" pitchFamily="18" charset="0"/>
              </a:rPr>
              <a:t> LE SYSTEME DU « GATE CONTROL »</a:t>
            </a:r>
            <a:endParaRPr lang="fr-FR" b="1">
              <a:solidFill>
                <a:schemeClr val="tx2"/>
              </a:solidFill>
              <a:latin typeface="Bookman Old Style" pitchFamily="18" charset="0"/>
            </a:endParaRPr>
          </a:p>
        </p:txBody>
      </p:sp>
      <p:pic>
        <p:nvPicPr>
          <p:cNvPr id="31747" name="Picture 14" descr="msotw9_temp0"/>
          <p:cNvPicPr>
            <a:picLocks noChangeAspect="1" noChangeArrowheads="1"/>
          </p:cNvPicPr>
          <p:nvPr/>
        </p:nvPicPr>
        <p:blipFill>
          <a:blip r:embed="rId2" cstate="print"/>
          <a:srcRect/>
          <a:stretch>
            <a:fillRect/>
          </a:stretch>
        </p:blipFill>
        <p:spPr bwMode="auto">
          <a:xfrm>
            <a:off x="533400" y="762000"/>
            <a:ext cx="8153400" cy="4800600"/>
          </a:xfrm>
          <a:prstGeom prst="rect">
            <a:avLst/>
          </a:prstGeom>
          <a:noFill/>
          <a:ln w="9525">
            <a:noFill/>
            <a:miter lim="800000"/>
            <a:headEnd/>
            <a:tailEnd/>
          </a:ln>
        </p:spPr>
      </p:pic>
      <p:sp>
        <p:nvSpPr>
          <p:cNvPr id="31748" name="Text Box 15"/>
          <p:cNvSpPr txBox="1">
            <a:spLocks noChangeArrowheads="1"/>
          </p:cNvSpPr>
          <p:nvPr/>
        </p:nvSpPr>
        <p:spPr bwMode="auto">
          <a:xfrm>
            <a:off x="2438400" y="5029200"/>
            <a:ext cx="1447800" cy="457200"/>
          </a:xfrm>
          <a:prstGeom prst="rect">
            <a:avLst/>
          </a:prstGeom>
          <a:noFill/>
          <a:ln w="12700" cap="sq">
            <a:noFill/>
            <a:miter lim="800000"/>
            <a:headEnd type="none" w="sm" len="sm"/>
            <a:tailEnd type="none" w="sm" len="sm"/>
          </a:ln>
        </p:spPr>
        <p:txBody>
          <a:bodyPr>
            <a:spAutoFit/>
          </a:bodyPr>
          <a:lstStyle/>
          <a:p>
            <a:pPr>
              <a:spcBef>
                <a:spcPct val="50000"/>
              </a:spcBef>
            </a:pPr>
            <a:endParaRPr lang="fr-F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ctrTitle"/>
          </p:nvPr>
        </p:nvSpPr>
        <p:spPr>
          <a:xfrm>
            <a:off x="685800" y="1052737"/>
            <a:ext cx="7772400" cy="1152128"/>
          </a:xfrm>
        </p:spPr>
        <p:txBody>
          <a:bodyPr>
            <a:normAutofit fontScale="90000"/>
          </a:bodyPr>
          <a:lstStyle/>
          <a:p>
            <a:pPr eaLnBrk="1" hangingPunct="1">
              <a:defRPr/>
            </a:pPr>
            <a:r>
              <a:rPr lang="fr-FR" dirty="0" err="1" smtClean="0"/>
              <a:t>Gate</a:t>
            </a:r>
            <a:r>
              <a:rPr lang="fr-FR" dirty="0" smtClean="0"/>
              <a:t> control ou « théorie de la porte »</a:t>
            </a:r>
          </a:p>
        </p:txBody>
      </p:sp>
      <p:sp>
        <p:nvSpPr>
          <p:cNvPr id="111619" name="Rectangle 3"/>
          <p:cNvSpPr>
            <a:spLocks noGrp="1" noChangeArrowheads="1"/>
          </p:cNvSpPr>
          <p:nvPr>
            <p:ph type="subTitle" idx="1"/>
          </p:nvPr>
        </p:nvSpPr>
        <p:spPr>
          <a:xfrm>
            <a:off x="457200" y="2819400"/>
            <a:ext cx="8382000" cy="1752600"/>
          </a:xfrm>
        </p:spPr>
        <p:txBody>
          <a:bodyPr>
            <a:normAutofit fontScale="62500" lnSpcReduction="20000"/>
          </a:bodyPr>
          <a:lstStyle/>
          <a:p>
            <a:pPr algn="l" eaLnBrk="1" hangingPunct="1">
              <a:defRPr/>
            </a:pPr>
            <a:r>
              <a:rPr lang="fr-FR" dirty="0" smtClean="0">
                <a:solidFill>
                  <a:schemeClr val="tx2">
                    <a:lumMod val="75000"/>
                  </a:schemeClr>
                </a:solidFill>
              </a:rPr>
              <a:t>La transmission du message nociceptif est inhibée par l’activité des afférences primaires non nociceptives </a:t>
            </a:r>
            <a:r>
              <a:rPr lang="fr-FR" dirty="0" err="1" smtClean="0">
                <a:solidFill>
                  <a:schemeClr val="tx2">
                    <a:lumMod val="75000"/>
                  </a:schemeClr>
                </a:solidFill>
              </a:rPr>
              <a:t>homosegmentaires</a:t>
            </a:r>
            <a:r>
              <a:rPr lang="fr-FR" dirty="0" smtClean="0">
                <a:solidFill>
                  <a:schemeClr val="tx2">
                    <a:lumMod val="75000"/>
                  </a:schemeClr>
                </a:solidFill>
              </a:rPr>
              <a:t> qui ferment « la porte »</a:t>
            </a:r>
          </a:p>
          <a:p>
            <a:pPr algn="l" eaLnBrk="1" hangingPunct="1">
              <a:defRPr/>
            </a:pPr>
            <a:endParaRPr lang="fr-FR" dirty="0" smtClean="0"/>
          </a:p>
          <a:p>
            <a:pPr algn="l" eaLnBrk="1" hangingPunct="1">
              <a:defRPr/>
            </a:pPr>
            <a:endParaRPr lang="fr-FR" sz="2400" i="1" dirty="0" smtClean="0">
              <a:sym typeface="Monotype Sorts" pitchFamily="2" charset="2"/>
            </a:endParaRPr>
          </a:p>
          <a:p>
            <a:pPr algn="l" eaLnBrk="1" hangingPunct="1">
              <a:defRPr/>
            </a:pPr>
            <a:r>
              <a:rPr lang="fr-FR" sz="2400" i="1" dirty="0" smtClean="0">
                <a:sym typeface="Monotype Sorts" pitchFamily="2" charset="2"/>
              </a:rPr>
              <a:t>  - </a:t>
            </a:r>
            <a:r>
              <a:rPr lang="fr-FR" sz="2400" i="1" dirty="0" smtClean="0"/>
              <a:t>effet antalgique du massage</a:t>
            </a:r>
          </a:p>
          <a:p>
            <a:pPr algn="l" eaLnBrk="1" hangingPunct="1">
              <a:defRPr/>
            </a:pPr>
            <a:r>
              <a:rPr lang="fr-FR" sz="2400" i="1" dirty="0" smtClean="0"/>
              <a:t> -  technique antalgique de la stimulation transcutanée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55000" lnSpcReduction="20000"/>
          </a:bodyPr>
          <a:lstStyle/>
          <a:p>
            <a:r>
              <a:rPr lang="fr-FR" b="1" dirty="0"/>
              <a:t>Nociception</a:t>
            </a:r>
            <a:r>
              <a:rPr lang="fr-FR" dirty="0"/>
              <a:t> : La nociception est considérée comme une fonction défensive et d’alarme pour notre organisme. Il s’agit de l’ensemble des phénomènes permettant l’intégration au niveau du système nerveux central d’un stimulus douloureux via l’activation des nocicepteurs cutanés, musculaires et articulaires.  </a:t>
            </a:r>
          </a:p>
          <a:p>
            <a:pPr>
              <a:buNone/>
            </a:pPr>
            <a:r>
              <a:rPr lang="fr-FR" dirty="0"/>
              <a:t> </a:t>
            </a:r>
          </a:p>
          <a:p>
            <a:r>
              <a:rPr lang="fr-FR" b="1" dirty="0"/>
              <a:t>Douleur</a:t>
            </a:r>
            <a:r>
              <a:rPr lang="fr-FR" dirty="0"/>
              <a:t> : La nociception se réfère à l’intensité de la stimulation périphérique alors que la douleur se réfère au vécu subjectif, à la réponse centrale.</a:t>
            </a:r>
          </a:p>
          <a:p>
            <a:pPr>
              <a:buNone/>
            </a:pPr>
            <a:r>
              <a:rPr lang="fr-FR" dirty="0" smtClean="0"/>
              <a:t>       </a:t>
            </a:r>
            <a:r>
              <a:rPr lang="fr-FR" dirty="0"/>
              <a:t>Les deux phénomènes ne sont pas forcément concordants ; il existe des lésions tissulaires sans perception de la douleur ; à l’inverse, certaines douleurs peuvent survenir en l’absence d’une cause nociceptive identifiable (</a:t>
            </a:r>
            <a:r>
              <a:rPr lang="fr-FR" b="1" dirty="0"/>
              <a:t>douleurs spontanées).</a:t>
            </a:r>
            <a:endParaRPr lang="fr-FR" dirty="0"/>
          </a:p>
          <a:p>
            <a:pPr>
              <a:buNone/>
            </a:pPr>
            <a:r>
              <a:rPr lang="fr-FR" dirty="0" smtClean="0"/>
              <a:t>       La </a:t>
            </a:r>
            <a:r>
              <a:rPr lang="fr-FR" dirty="0"/>
              <a:t>douleur est la forme élaborée de la nociception.</a:t>
            </a:r>
          </a:p>
          <a:p>
            <a:endParaRPr lang="fr-FR" b="1" dirty="0" smtClean="0"/>
          </a:p>
          <a:p>
            <a:r>
              <a:rPr lang="fr-FR" b="1" dirty="0" smtClean="0"/>
              <a:t>Les </a:t>
            </a:r>
            <a:r>
              <a:rPr lang="fr-FR" b="1" dirty="0"/>
              <a:t>douleurs </a:t>
            </a:r>
            <a:r>
              <a:rPr lang="fr-FR" b="1" dirty="0" err="1"/>
              <a:t>neuropathiques</a:t>
            </a:r>
            <a:r>
              <a:rPr lang="fr-FR" b="1" dirty="0"/>
              <a:t>, </a:t>
            </a:r>
            <a:r>
              <a:rPr lang="fr-FR" dirty="0"/>
              <a:t>dites aussi </a:t>
            </a:r>
            <a:r>
              <a:rPr lang="fr-FR" dirty="0" err="1"/>
              <a:t>neurogènes</a:t>
            </a:r>
            <a:r>
              <a:rPr lang="fr-FR" dirty="0"/>
              <a:t>, représentent une cause fréquente de douleurs chroniques et sont la conséquence de lésions ou de dysfonctionnements du système nerveux central ou périphérique.</a:t>
            </a:r>
          </a:p>
          <a:p>
            <a:endParaRPr lang="fr-FR" b="1" dirty="0" smtClean="0"/>
          </a:p>
          <a:p>
            <a:r>
              <a:rPr lang="fr-FR" b="1" dirty="0" smtClean="0"/>
              <a:t>Douleur </a:t>
            </a:r>
            <a:r>
              <a:rPr lang="fr-FR" b="1" dirty="0"/>
              <a:t>référée</a:t>
            </a:r>
            <a:r>
              <a:rPr lang="fr-FR" dirty="0"/>
              <a:t>:  n'est pas ressentie au niveau de la région corporelle stimulée mais dans une région plus ou moins éloignée. ( IDM).</a:t>
            </a:r>
          </a:p>
          <a:p>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429420"/>
          </a:xfrm>
        </p:spPr>
        <p:txBody>
          <a:bodyPr>
            <a:normAutofit fontScale="40000" lnSpcReduction="20000"/>
          </a:bodyPr>
          <a:lstStyle/>
          <a:p>
            <a:pPr>
              <a:buNone/>
            </a:pPr>
            <a:r>
              <a:rPr lang="fr-FR" b="1" dirty="0"/>
              <a:t>Contrôles supra-médullaires</a:t>
            </a:r>
            <a:r>
              <a:rPr lang="fr-FR" dirty="0"/>
              <a:t>: </a:t>
            </a:r>
          </a:p>
          <a:p>
            <a:pPr>
              <a:buNone/>
            </a:pPr>
            <a:endParaRPr lang="fr-FR" dirty="0" smtClean="0"/>
          </a:p>
          <a:p>
            <a:pPr>
              <a:buNone/>
            </a:pPr>
            <a:r>
              <a:rPr lang="fr-FR" dirty="0" smtClean="0"/>
              <a:t> </a:t>
            </a:r>
            <a:r>
              <a:rPr lang="fr-FR" sz="4200" dirty="0"/>
              <a:t>Les neurones nociceptifs spinaux sont également soumis à des contrôles inhibiteurs (ou freinateurs) descendants, issus du tronc cérébral. </a:t>
            </a:r>
          </a:p>
          <a:p>
            <a:pPr>
              <a:buNone/>
            </a:pPr>
            <a:r>
              <a:rPr lang="fr-FR" sz="4200" dirty="0"/>
              <a:t>• Les centres de ce système de contrôle endogène de la douleur sont localisés dans les noyaux du tronc cérébral : le </a:t>
            </a:r>
            <a:r>
              <a:rPr lang="fr-FR" sz="4200" u="sng" dirty="0"/>
              <a:t>noyau raphé Magnus</a:t>
            </a:r>
            <a:r>
              <a:rPr lang="fr-FR" sz="4200" dirty="0"/>
              <a:t>, </a:t>
            </a:r>
            <a:r>
              <a:rPr lang="fr-FR" sz="4200" dirty="0" err="1"/>
              <a:t>sérotoninergique</a:t>
            </a:r>
            <a:r>
              <a:rPr lang="fr-FR" sz="4200" dirty="0"/>
              <a:t> et </a:t>
            </a:r>
            <a:r>
              <a:rPr lang="fr-FR" sz="4200" u="sng" dirty="0"/>
              <a:t>la substance grise </a:t>
            </a:r>
            <a:r>
              <a:rPr lang="fr-FR" sz="4200" u="sng" dirty="0" err="1"/>
              <a:t>péri-aqueducale</a:t>
            </a:r>
            <a:r>
              <a:rPr lang="fr-FR" sz="4200" dirty="0"/>
              <a:t>(SGPA)</a:t>
            </a:r>
            <a:r>
              <a:rPr lang="fr-FR" sz="4200" dirty="0" err="1"/>
              <a:t>noradrenergique</a:t>
            </a:r>
            <a:r>
              <a:rPr lang="fr-FR" sz="4200" dirty="0"/>
              <a:t>. </a:t>
            </a:r>
          </a:p>
          <a:p>
            <a:pPr>
              <a:buNone/>
            </a:pPr>
            <a:r>
              <a:rPr lang="fr-FR" sz="4200" dirty="0"/>
              <a:t>• L’activation des noyaux du tronc cérébral par des messages nociceptifs ascendants va provoquer la libération de neuromédiateurs qui vont inhiber l’activité des neurones nociceptifs médullaires.</a:t>
            </a:r>
          </a:p>
          <a:p>
            <a:pPr>
              <a:buNone/>
            </a:pPr>
            <a:r>
              <a:rPr lang="fr-FR" sz="4200" dirty="0"/>
              <a:t> • De nombreux médiateurs sont impliqués dans l’activité de ces voies modulatrices : </a:t>
            </a:r>
          </a:p>
          <a:p>
            <a:pPr>
              <a:buNone/>
            </a:pPr>
            <a:r>
              <a:rPr lang="fr-FR" sz="4200" dirty="0"/>
              <a:t>             - Les opioïdes endogènes naturels (enképhaline et endorphine) </a:t>
            </a:r>
          </a:p>
          <a:p>
            <a:pPr>
              <a:buNone/>
            </a:pPr>
            <a:r>
              <a:rPr lang="fr-FR" sz="4200" dirty="0"/>
              <a:t>Il est démontré que l’administration de </a:t>
            </a:r>
            <a:r>
              <a:rPr lang="fr-FR" sz="4200" dirty="0" err="1"/>
              <a:t>naloxone</a:t>
            </a:r>
            <a:r>
              <a:rPr lang="fr-FR" sz="4200" dirty="0"/>
              <a:t> (antagoniste des substances opioïdes) abolit ou réduit les effets analgésiques induits par stimulation de la substance grise </a:t>
            </a:r>
            <a:r>
              <a:rPr lang="fr-FR" sz="4200" dirty="0" err="1"/>
              <a:t>péri-aqueducale</a:t>
            </a:r>
            <a:r>
              <a:rPr lang="fr-FR" sz="4200" dirty="0"/>
              <a:t> ou du noyau raphé Magnus, ce qui suggère que la stimulation centrale entraîne une libération d’endomorphines. </a:t>
            </a:r>
          </a:p>
          <a:p>
            <a:pPr>
              <a:buNone/>
            </a:pPr>
            <a:r>
              <a:rPr lang="fr-FR" sz="4200" dirty="0"/>
              <a:t>             - Le GABA  </a:t>
            </a:r>
          </a:p>
          <a:p>
            <a:pPr>
              <a:buNone/>
            </a:pPr>
            <a:r>
              <a:rPr lang="fr-FR" sz="4200" dirty="0"/>
              <a:t>            - La noradrénaline et la sérotonine </a:t>
            </a:r>
          </a:p>
          <a:p>
            <a:pPr>
              <a:buNone/>
            </a:pPr>
            <a:r>
              <a:rPr lang="fr-FR" sz="4200" dirty="0"/>
              <a:t>  • La mise en évidence de ces systèmes de contrôle descendants faisant intervenir ces neurones médiateurs a permis de mieux comprendre l’efficacité antalgique de certains traitements :</a:t>
            </a:r>
          </a:p>
          <a:p>
            <a:pPr>
              <a:buNone/>
            </a:pPr>
            <a:r>
              <a:rPr lang="fr-FR" sz="4200" dirty="0"/>
              <a:t> L’effet antalgique propre des </a:t>
            </a:r>
            <a:r>
              <a:rPr lang="fr-FR" sz="4200" dirty="0" err="1"/>
              <a:t>anti-dépresseurs</a:t>
            </a:r>
            <a:r>
              <a:rPr lang="fr-FR" sz="4200" dirty="0"/>
              <a:t> </a:t>
            </a:r>
            <a:r>
              <a:rPr lang="fr-FR" sz="4200" dirty="0" err="1"/>
              <a:t>noradrenergiques</a:t>
            </a:r>
            <a:r>
              <a:rPr lang="fr-FR" sz="4200" dirty="0"/>
              <a:t> et </a:t>
            </a:r>
            <a:r>
              <a:rPr lang="fr-FR" sz="4200" dirty="0" err="1"/>
              <a:t>sérotoninergiques</a:t>
            </a:r>
            <a:r>
              <a:rPr lang="fr-FR" sz="4200" dirty="0"/>
              <a:t> (</a:t>
            </a:r>
            <a:r>
              <a:rPr lang="fr-FR" sz="4200" dirty="0" err="1"/>
              <a:t>Laroxyl</a:t>
            </a:r>
            <a:r>
              <a:rPr lang="fr-FR" sz="4200" dirty="0"/>
              <a:t>* - </a:t>
            </a:r>
            <a:r>
              <a:rPr lang="fr-FR" sz="4200" dirty="0" err="1"/>
              <a:t>Anafranil</a:t>
            </a:r>
            <a:r>
              <a:rPr lang="fr-FR" sz="4200" dirty="0"/>
              <a:t>*) est due à l’augmentation de la biodisponibilité de la noradrénaline et de la sérotonine qu’ils entraînent. . </a:t>
            </a:r>
          </a:p>
          <a:p>
            <a:pPr>
              <a:buNone/>
            </a:pPr>
            <a:r>
              <a:rPr lang="fr-FR" sz="4200" dirty="0"/>
              <a:t>Les agonistes α2 adrénergiques (</a:t>
            </a:r>
            <a:r>
              <a:rPr lang="fr-FR" sz="4200" dirty="0" err="1"/>
              <a:t>Clonidine</a:t>
            </a:r>
            <a:r>
              <a:rPr lang="fr-FR" sz="4200" dirty="0"/>
              <a:t>) seraient antalgiques en reproduisant l’action de la noradrénaline libérée dans le bulbe. </a:t>
            </a:r>
          </a:p>
          <a:p>
            <a:endParaRPr lang="fr-FR" sz="42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p:txBody>
          <a:bodyPr>
            <a:normAutofit fontScale="90000"/>
          </a:bodyPr>
          <a:lstStyle/>
          <a:p>
            <a:pPr eaLnBrk="1" hangingPunct="1">
              <a:defRPr/>
            </a:pPr>
            <a:r>
              <a:rPr lang="fr-FR" smtClean="0">
                <a:solidFill>
                  <a:srgbClr val="FF3300"/>
                </a:solidFill>
                <a:latin typeface="Book Antiqua" pitchFamily="18" charset="0"/>
                <a:sym typeface="Wingdings" pitchFamily="2" charset="2"/>
              </a:rPr>
              <a:t></a:t>
            </a:r>
            <a:r>
              <a:rPr lang="fr-FR" smtClean="0">
                <a:solidFill>
                  <a:srgbClr val="FF3300"/>
                </a:solidFill>
                <a:latin typeface="Book Antiqua" pitchFamily="18" charset="0"/>
                <a:sym typeface="Monotype Sorts" pitchFamily="2" charset="2"/>
              </a:rPr>
              <a:t> </a:t>
            </a:r>
            <a:r>
              <a:rPr lang="fr-FR" smtClean="0">
                <a:solidFill>
                  <a:srgbClr val="FF3300"/>
                </a:solidFill>
                <a:latin typeface="Book Antiqua" pitchFamily="18" charset="0"/>
              </a:rPr>
              <a:t>tronc cérébral</a:t>
            </a:r>
            <a:br>
              <a:rPr lang="fr-FR" smtClean="0">
                <a:solidFill>
                  <a:srgbClr val="FF3300"/>
                </a:solidFill>
                <a:latin typeface="Book Antiqua" pitchFamily="18" charset="0"/>
              </a:rPr>
            </a:br>
            <a:r>
              <a:rPr lang="fr-FR" smtClean="0">
                <a:solidFill>
                  <a:srgbClr val="FF3300"/>
                </a:solidFill>
                <a:latin typeface="Book Antiqua" pitchFamily="18" charset="0"/>
              </a:rPr>
              <a:t/>
            </a:r>
            <a:br>
              <a:rPr lang="fr-FR" smtClean="0">
                <a:solidFill>
                  <a:srgbClr val="FF3300"/>
                </a:solidFill>
                <a:latin typeface="Book Antiqua" pitchFamily="18" charset="0"/>
              </a:rPr>
            </a:br>
            <a:endParaRPr lang="fr-FR" smtClean="0">
              <a:solidFill>
                <a:srgbClr val="FF3300"/>
              </a:solidFill>
              <a:latin typeface="Book Antiqua" pitchFamily="18" charset="0"/>
            </a:endParaRPr>
          </a:p>
        </p:txBody>
      </p:sp>
      <p:sp>
        <p:nvSpPr>
          <p:cNvPr id="107523" name="Rectangle 3"/>
          <p:cNvSpPr>
            <a:spLocks noGrp="1" noChangeArrowheads="1"/>
          </p:cNvSpPr>
          <p:nvPr>
            <p:ph type="subTitle" idx="1"/>
          </p:nvPr>
        </p:nvSpPr>
        <p:spPr/>
        <p:txBody>
          <a:bodyPr>
            <a:normAutofit fontScale="85000" lnSpcReduction="20000"/>
          </a:bodyPr>
          <a:lstStyle/>
          <a:p>
            <a:pPr eaLnBrk="1" hangingPunct="1">
              <a:defRPr/>
            </a:pPr>
            <a:r>
              <a:rPr lang="fr-FR" sz="3600" b="1" smtClean="0">
                <a:solidFill>
                  <a:schemeClr val="tx2"/>
                </a:solidFill>
                <a:latin typeface="Bookman Old Style" pitchFamily="18" charset="0"/>
              </a:rPr>
              <a:t>CONTRÔLES INHIBITEURS </a:t>
            </a:r>
          </a:p>
          <a:p>
            <a:pPr eaLnBrk="1" hangingPunct="1">
              <a:defRPr/>
            </a:pPr>
            <a:r>
              <a:rPr lang="fr-FR" sz="3600" b="1" smtClean="0">
                <a:solidFill>
                  <a:schemeClr val="tx2"/>
                </a:solidFill>
                <a:latin typeface="Bookman Old Style" pitchFamily="18" charset="0"/>
              </a:rPr>
              <a:t>SUPRA-SEGMENTAIRES (ou voies inhibitrices descendantes)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defRPr/>
            </a:pPr>
            <a:r>
              <a:rPr lang="fr-FR" sz="2800" b="1" smtClean="0"/>
              <a:t>Les structures cérébrales les plus hauts situées modulent l’activité des structures sous-jacentes</a:t>
            </a:r>
            <a:endParaRPr lang="fr-FR" smtClean="0"/>
          </a:p>
        </p:txBody>
      </p:sp>
      <p:sp>
        <p:nvSpPr>
          <p:cNvPr id="34819" name="AutoShape 3"/>
          <p:cNvSpPr>
            <a:spLocks noChangeArrowheads="1"/>
          </p:cNvSpPr>
          <p:nvPr/>
        </p:nvSpPr>
        <p:spPr bwMode="auto">
          <a:xfrm>
            <a:off x="4343400" y="2057400"/>
            <a:ext cx="485775" cy="976313"/>
          </a:xfrm>
          <a:prstGeom prst="downArrow">
            <a:avLst>
              <a:gd name="adj1" fmla="val 50000"/>
              <a:gd name="adj2" fmla="val 50245"/>
            </a:avLst>
          </a:prstGeom>
          <a:solidFill>
            <a:srgbClr val="2736A5"/>
          </a:solidFill>
          <a:ln w="12700" cap="sq">
            <a:solidFill>
              <a:schemeClr val="tx1"/>
            </a:solidFill>
            <a:miter lim="800000"/>
            <a:headEnd type="none" w="sm" len="sm"/>
            <a:tailEnd type="none" w="sm" len="sm"/>
          </a:ln>
        </p:spPr>
        <p:txBody>
          <a:bodyPr wrap="none" anchor="ctr"/>
          <a:lstStyle/>
          <a:p>
            <a:endParaRPr lang="fr-FR"/>
          </a:p>
        </p:txBody>
      </p:sp>
      <p:sp>
        <p:nvSpPr>
          <p:cNvPr id="34820" name="AutoShape 6"/>
          <p:cNvSpPr>
            <a:spLocks noChangeArrowheads="1"/>
          </p:cNvSpPr>
          <p:nvPr/>
        </p:nvSpPr>
        <p:spPr bwMode="auto">
          <a:xfrm>
            <a:off x="4343400" y="3581400"/>
            <a:ext cx="485775" cy="976313"/>
          </a:xfrm>
          <a:prstGeom prst="downArrow">
            <a:avLst>
              <a:gd name="adj1" fmla="val 50000"/>
              <a:gd name="adj2" fmla="val 50245"/>
            </a:avLst>
          </a:prstGeom>
          <a:solidFill>
            <a:srgbClr val="2736A5"/>
          </a:solidFill>
          <a:ln w="12700" cap="sq">
            <a:solidFill>
              <a:schemeClr val="tx1"/>
            </a:solidFill>
            <a:miter lim="800000"/>
            <a:headEnd type="none" w="sm" len="sm"/>
            <a:tailEnd type="none" w="sm" len="sm"/>
          </a:ln>
        </p:spPr>
        <p:txBody>
          <a:bodyPr wrap="none" anchor="ctr"/>
          <a:lstStyle/>
          <a:p>
            <a:endParaRPr lang="fr-FR"/>
          </a:p>
        </p:txBody>
      </p:sp>
      <p:sp>
        <p:nvSpPr>
          <p:cNvPr id="34821" name="AutoShape 7"/>
          <p:cNvSpPr>
            <a:spLocks noChangeArrowheads="1"/>
          </p:cNvSpPr>
          <p:nvPr/>
        </p:nvSpPr>
        <p:spPr bwMode="auto">
          <a:xfrm>
            <a:off x="4343400" y="5257800"/>
            <a:ext cx="485775" cy="976313"/>
          </a:xfrm>
          <a:prstGeom prst="downArrow">
            <a:avLst>
              <a:gd name="adj1" fmla="val 50000"/>
              <a:gd name="adj2" fmla="val 50245"/>
            </a:avLst>
          </a:prstGeom>
          <a:solidFill>
            <a:srgbClr val="2736A5"/>
          </a:solidFill>
          <a:ln w="12700" cap="sq">
            <a:solidFill>
              <a:schemeClr val="tx1"/>
            </a:solidFill>
            <a:miter lim="800000"/>
            <a:headEnd type="none" w="sm" len="sm"/>
            <a:tailEnd type="none" w="sm" len="sm"/>
          </a:ln>
        </p:spPr>
        <p:txBody>
          <a:bodyPr wrap="none" anchor="ctr"/>
          <a:lstStyle/>
          <a:p>
            <a:endParaRPr lang="fr-FR"/>
          </a:p>
        </p:txBody>
      </p:sp>
      <p:sp>
        <p:nvSpPr>
          <p:cNvPr id="34822" name="Text Box 8"/>
          <p:cNvSpPr txBox="1">
            <a:spLocks noChangeArrowheads="1"/>
          </p:cNvSpPr>
          <p:nvPr/>
        </p:nvSpPr>
        <p:spPr bwMode="auto">
          <a:xfrm>
            <a:off x="3886200" y="1489075"/>
            <a:ext cx="1554163" cy="457200"/>
          </a:xfrm>
          <a:prstGeom prst="rect">
            <a:avLst/>
          </a:prstGeom>
          <a:noFill/>
          <a:ln w="12700" cap="sq">
            <a:noFill/>
            <a:miter lim="800000"/>
            <a:headEnd type="none" w="sm" len="sm"/>
            <a:tailEnd type="none" w="sm" len="sm"/>
          </a:ln>
        </p:spPr>
        <p:txBody>
          <a:bodyPr>
            <a:spAutoFit/>
          </a:bodyPr>
          <a:lstStyle/>
          <a:p>
            <a:pPr algn="ctr"/>
            <a:r>
              <a:rPr lang="fr-FR"/>
              <a:t>Le cortex</a:t>
            </a:r>
          </a:p>
        </p:txBody>
      </p:sp>
      <p:sp>
        <p:nvSpPr>
          <p:cNvPr id="34823" name="Text Box 9"/>
          <p:cNvSpPr txBox="1">
            <a:spLocks noChangeArrowheads="1"/>
          </p:cNvSpPr>
          <p:nvPr/>
        </p:nvSpPr>
        <p:spPr bwMode="auto">
          <a:xfrm>
            <a:off x="3810000" y="3013075"/>
            <a:ext cx="1892300" cy="457200"/>
          </a:xfrm>
          <a:prstGeom prst="rect">
            <a:avLst/>
          </a:prstGeom>
          <a:noFill/>
          <a:ln w="12700" cap="sq">
            <a:noFill/>
            <a:miter lim="800000"/>
            <a:headEnd type="none" w="sm" len="sm"/>
            <a:tailEnd type="none" w="sm" len="sm"/>
          </a:ln>
        </p:spPr>
        <p:txBody>
          <a:bodyPr>
            <a:spAutoFit/>
          </a:bodyPr>
          <a:lstStyle/>
          <a:p>
            <a:pPr algn="ctr"/>
            <a:r>
              <a:rPr lang="fr-FR"/>
              <a:t>Le thalamus</a:t>
            </a:r>
          </a:p>
        </p:txBody>
      </p:sp>
      <p:sp>
        <p:nvSpPr>
          <p:cNvPr id="34824" name="Text Box 10"/>
          <p:cNvSpPr txBox="1">
            <a:spLocks noChangeArrowheads="1"/>
          </p:cNvSpPr>
          <p:nvPr/>
        </p:nvSpPr>
        <p:spPr bwMode="auto">
          <a:xfrm>
            <a:off x="3733800" y="4613275"/>
            <a:ext cx="2474913" cy="457200"/>
          </a:xfrm>
          <a:prstGeom prst="rect">
            <a:avLst/>
          </a:prstGeom>
          <a:noFill/>
          <a:ln w="12700" cap="sq">
            <a:noFill/>
            <a:miter lim="800000"/>
            <a:headEnd type="none" w="sm" len="sm"/>
            <a:tailEnd type="none" w="sm" len="sm"/>
          </a:ln>
        </p:spPr>
        <p:txBody>
          <a:bodyPr>
            <a:spAutoFit/>
          </a:bodyPr>
          <a:lstStyle/>
          <a:p>
            <a:pPr algn="ctr"/>
            <a:r>
              <a:rPr lang="fr-FR"/>
              <a:t>Le tronc cérébral</a:t>
            </a:r>
          </a:p>
        </p:txBody>
      </p:sp>
      <p:sp>
        <p:nvSpPr>
          <p:cNvPr id="34825" name="Text Box 11"/>
          <p:cNvSpPr txBox="1">
            <a:spLocks noChangeArrowheads="1"/>
          </p:cNvSpPr>
          <p:nvPr/>
        </p:nvSpPr>
        <p:spPr bwMode="auto">
          <a:xfrm>
            <a:off x="3886200" y="6289675"/>
            <a:ext cx="1828800" cy="457200"/>
          </a:xfrm>
          <a:prstGeom prst="rect">
            <a:avLst/>
          </a:prstGeom>
          <a:noFill/>
          <a:ln w="12700" cap="sq">
            <a:noFill/>
            <a:miter lim="800000"/>
            <a:headEnd type="none" w="sm" len="sm"/>
            <a:tailEnd type="none" w="sm" len="sm"/>
          </a:ln>
        </p:spPr>
        <p:txBody>
          <a:bodyPr>
            <a:spAutoFit/>
          </a:bodyPr>
          <a:lstStyle/>
          <a:p>
            <a:pPr algn="ctr"/>
            <a:r>
              <a:rPr lang="fr-FR"/>
              <a:t>La moelle</a:t>
            </a:r>
          </a:p>
        </p:txBody>
      </p:sp>
      <p:sp>
        <p:nvSpPr>
          <p:cNvPr id="34826" name="Rectangle 12"/>
          <p:cNvSpPr>
            <a:spLocks noChangeArrowheads="1"/>
          </p:cNvSpPr>
          <p:nvPr/>
        </p:nvSpPr>
        <p:spPr bwMode="auto">
          <a:xfrm>
            <a:off x="3429000" y="1524000"/>
            <a:ext cx="2667000" cy="5181600"/>
          </a:xfrm>
          <a:prstGeom prst="rect">
            <a:avLst/>
          </a:prstGeom>
          <a:noFill/>
          <a:ln w="38100" cap="sq">
            <a:solidFill>
              <a:schemeClr val="accent2"/>
            </a:solidFill>
            <a:miter lim="800000"/>
            <a:headEnd type="none" w="sm" len="sm"/>
            <a:tailEnd type="none" w="sm" len="sm"/>
          </a:ln>
        </p:spPr>
        <p:txBody>
          <a:bodyPr wrap="none" anchor="ctr"/>
          <a:lstStyle/>
          <a:p>
            <a:pPr algn="ctr"/>
            <a:endParaRPr lang="fr-F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8"/>
          <p:cNvSpPr txBox="1">
            <a:spLocks noChangeArrowheads="1"/>
          </p:cNvSpPr>
          <p:nvPr/>
        </p:nvSpPr>
        <p:spPr bwMode="auto">
          <a:xfrm>
            <a:off x="-92075" y="3657600"/>
            <a:ext cx="1868488" cy="336550"/>
          </a:xfrm>
          <a:prstGeom prst="rect">
            <a:avLst/>
          </a:prstGeom>
          <a:noFill/>
          <a:ln w="9525">
            <a:noFill/>
            <a:miter lim="800000"/>
            <a:headEnd/>
            <a:tailEnd/>
          </a:ln>
        </p:spPr>
        <p:txBody>
          <a:bodyPr>
            <a:spAutoFit/>
          </a:bodyPr>
          <a:lstStyle/>
          <a:p>
            <a:pPr eaLnBrk="0" hangingPunct="0"/>
            <a:r>
              <a:rPr lang="fr-FR" sz="1600"/>
              <a:t> </a:t>
            </a:r>
            <a:endParaRPr lang="fr-FR" sz="1600" b="1"/>
          </a:p>
        </p:txBody>
      </p:sp>
      <p:sp>
        <p:nvSpPr>
          <p:cNvPr id="35843" name="Text Box 11"/>
          <p:cNvSpPr txBox="1">
            <a:spLocks noChangeArrowheads="1"/>
          </p:cNvSpPr>
          <p:nvPr/>
        </p:nvSpPr>
        <p:spPr bwMode="auto">
          <a:xfrm>
            <a:off x="0" y="5789613"/>
            <a:ext cx="9144000" cy="946150"/>
          </a:xfrm>
          <a:prstGeom prst="rect">
            <a:avLst/>
          </a:prstGeom>
          <a:noFill/>
          <a:ln w="9525">
            <a:noFill/>
            <a:miter lim="800000"/>
            <a:headEnd/>
            <a:tailEnd/>
          </a:ln>
        </p:spPr>
        <p:txBody>
          <a:bodyPr>
            <a:spAutoFit/>
          </a:bodyPr>
          <a:lstStyle/>
          <a:p>
            <a:pPr algn="ctr" eaLnBrk="0" hangingPunct="0"/>
            <a:r>
              <a:rPr lang="fr-FR" sz="2800" b="1">
                <a:solidFill>
                  <a:schemeClr val="tx2"/>
                </a:solidFill>
                <a:latin typeface="Bookman Old Style" pitchFamily="18" charset="0"/>
                <a:sym typeface="Monotype Sorts" pitchFamily="2" charset="2"/>
              </a:rPr>
              <a:t> </a:t>
            </a:r>
            <a:r>
              <a:rPr lang="fr-FR" sz="2800" b="1">
                <a:solidFill>
                  <a:schemeClr val="tx2"/>
                </a:solidFill>
                <a:latin typeface="Bookman Old Style" pitchFamily="18" charset="0"/>
              </a:rPr>
              <a:t>CONTRÔLES INHIBITEURS </a:t>
            </a:r>
          </a:p>
          <a:p>
            <a:pPr algn="ctr" eaLnBrk="0" hangingPunct="0"/>
            <a:r>
              <a:rPr lang="fr-FR" sz="2800" b="1">
                <a:solidFill>
                  <a:schemeClr val="tx2"/>
                </a:solidFill>
                <a:latin typeface="Bookman Old Style" pitchFamily="18" charset="0"/>
              </a:rPr>
              <a:t>SUPRA-SEGMENTAIRES </a:t>
            </a:r>
            <a:endParaRPr lang="fr-FR" sz="2800">
              <a:solidFill>
                <a:schemeClr val="tx2"/>
              </a:solidFill>
              <a:latin typeface="Bookman Old Style" pitchFamily="18" charset="0"/>
            </a:endParaRPr>
          </a:p>
        </p:txBody>
      </p:sp>
      <p:pic>
        <p:nvPicPr>
          <p:cNvPr id="35844" name="Picture 12" descr="msotw9_temp0"/>
          <p:cNvPicPr>
            <a:picLocks noChangeAspect="1" noChangeArrowheads="1"/>
          </p:cNvPicPr>
          <p:nvPr/>
        </p:nvPicPr>
        <p:blipFill>
          <a:blip r:embed="rId2" cstate="print"/>
          <a:srcRect/>
          <a:stretch>
            <a:fillRect/>
          </a:stretch>
        </p:blipFill>
        <p:spPr bwMode="auto">
          <a:xfrm>
            <a:off x="381000" y="762000"/>
            <a:ext cx="8305800" cy="48006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8"/>
          <p:cNvSpPr txBox="1">
            <a:spLocks noChangeArrowheads="1"/>
          </p:cNvSpPr>
          <p:nvPr/>
        </p:nvSpPr>
        <p:spPr bwMode="auto">
          <a:xfrm>
            <a:off x="990600" y="3886200"/>
            <a:ext cx="1868488" cy="336550"/>
          </a:xfrm>
          <a:prstGeom prst="rect">
            <a:avLst/>
          </a:prstGeom>
          <a:noFill/>
          <a:ln w="9525">
            <a:noFill/>
            <a:miter lim="800000"/>
            <a:headEnd/>
            <a:tailEnd/>
          </a:ln>
        </p:spPr>
        <p:txBody>
          <a:bodyPr>
            <a:spAutoFit/>
          </a:bodyPr>
          <a:lstStyle/>
          <a:p>
            <a:pPr eaLnBrk="0" hangingPunct="0"/>
            <a:r>
              <a:rPr lang="fr-FR" sz="1600"/>
              <a:t> </a:t>
            </a:r>
            <a:endParaRPr lang="fr-FR" sz="1600" b="1"/>
          </a:p>
        </p:txBody>
      </p:sp>
      <p:sp>
        <p:nvSpPr>
          <p:cNvPr id="36867" name="Text Box 9"/>
          <p:cNvSpPr txBox="1">
            <a:spLocks noChangeArrowheads="1"/>
          </p:cNvSpPr>
          <p:nvPr/>
        </p:nvSpPr>
        <p:spPr bwMode="auto">
          <a:xfrm>
            <a:off x="228600" y="152400"/>
            <a:ext cx="8763000" cy="1555750"/>
          </a:xfrm>
          <a:prstGeom prst="rect">
            <a:avLst/>
          </a:prstGeom>
          <a:noFill/>
          <a:ln w="9525">
            <a:noFill/>
            <a:miter lim="800000"/>
            <a:headEnd/>
            <a:tailEnd/>
          </a:ln>
        </p:spPr>
        <p:txBody>
          <a:bodyPr>
            <a:spAutoFit/>
          </a:bodyPr>
          <a:lstStyle/>
          <a:p>
            <a:pPr eaLnBrk="0" hangingPunct="0"/>
            <a:r>
              <a:rPr lang="fr-FR" sz="2000" b="1">
                <a:solidFill>
                  <a:schemeClr val="tx2"/>
                </a:solidFill>
                <a:latin typeface="Bookman Old Style" pitchFamily="18" charset="0"/>
              </a:rPr>
              <a:t>« FAISCEAU DESCENDANT FREINATEUR »</a:t>
            </a:r>
          </a:p>
          <a:p>
            <a:pPr eaLnBrk="0" hangingPunct="0"/>
            <a:r>
              <a:rPr lang="fr-FR" sz="2800" b="1">
                <a:solidFill>
                  <a:schemeClr val="tx2"/>
                </a:solidFill>
              </a:rPr>
              <a:t>par le biais d’amines biogènes qui bloquent la transmission des messages nociceptifs</a:t>
            </a:r>
          </a:p>
          <a:p>
            <a:pPr eaLnBrk="0" hangingPunct="0"/>
            <a:endParaRPr lang="fr-FR" sz="2000" b="1">
              <a:solidFill>
                <a:schemeClr val="tx2"/>
              </a:solidFill>
              <a:latin typeface="Bookman Old Style" pitchFamily="18" charset="0"/>
            </a:endParaRPr>
          </a:p>
        </p:txBody>
      </p:sp>
      <p:sp>
        <p:nvSpPr>
          <p:cNvPr id="36868" name="Text Box 13"/>
          <p:cNvSpPr txBox="1">
            <a:spLocks noChangeArrowheads="1"/>
          </p:cNvSpPr>
          <p:nvPr/>
        </p:nvSpPr>
        <p:spPr bwMode="auto">
          <a:xfrm>
            <a:off x="228600" y="1447800"/>
            <a:ext cx="3387725" cy="366713"/>
          </a:xfrm>
          <a:prstGeom prst="rect">
            <a:avLst/>
          </a:prstGeom>
          <a:noFill/>
          <a:ln w="9525">
            <a:noFill/>
            <a:miter lim="800000"/>
            <a:headEnd/>
            <a:tailEnd/>
          </a:ln>
        </p:spPr>
        <p:txBody>
          <a:bodyPr>
            <a:spAutoFit/>
          </a:bodyPr>
          <a:lstStyle/>
          <a:p>
            <a:pPr eaLnBrk="0" hangingPunct="0"/>
            <a:r>
              <a:rPr lang="fr-FR" sz="1800" b="1">
                <a:solidFill>
                  <a:schemeClr val="folHlink"/>
                </a:solidFill>
              </a:rPr>
              <a:t>VOIE SEROTONINERGIQUE</a:t>
            </a:r>
            <a:endParaRPr lang="fr-FR">
              <a:solidFill>
                <a:schemeClr val="folHlink"/>
              </a:solidFill>
            </a:endParaRPr>
          </a:p>
        </p:txBody>
      </p:sp>
      <p:sp>
        <p:nvSpPr>
          <p:cNvPr id="36869" name="Text Box 15"/>
          <p:cNvSpPr txBox="1">
            <a:spLocks noChangeArrowheads="1"/>
          </p:cNvSpPr>
          <p:nvPr/>
        </p:nvSpPr>
        <p:spPr bwMode="auto">
          <a:xfrm>
            <a:off x="3581400" y="2209800"/>
            <a:ext cx="3705225" cy="366713"/>
          </a:xfrm>
          <a:prstGeom prst="rect">
            <a:avLst/>
          </a:prstGeom>
          <a:noFill/>
          <a:ln w="9525">
            <a:noFill/>
            <a:miter lim="800000"/>
            <a:headEnd/>
            <a:tailEnd/>
          </a:ln>
        </p:spPr>
        <p:txBody>
          <a:bodyPr>
            <a:spAutoFit/>
          </a:bodyPr>
          <a:lstStyle/>
          <a:p>
            <a:pPr eaLnBrk="0" hangingPunct="0"/>
            <a:r>
              <a:rPr lang="fr-FR" sz="1800" b="1">
                <a:solidFill>
                  <a:schemeClr val="folHlink"/>
                </a:solidFill>
              </a:rPr>
              <a:t>VOIE NORADRENERGIQUE</a:t>
            </a:r>
            <a:endParaRPr lang="fr-FR">
              <a:solidFill>
                <a:schemeClr val="folHlink"/>
              </a:solidFill>
            </a:endParaRPr>
          </a:p>
        </p:txBody>
      </p:sp>
      <p:sp>
        <p:nvSpPr>
          <p:cNvPr id="36870" name="AutoShape 17"/>
          <p:cNvSpPr>
            <a:spLocks noChangeArrowheads="1"/>
          </p:cNvSpPr>
          <p:nvPr/>
        </p:nvSpPr>
        <p:spPr bwMode="auto">
          <a:xfrm>
            <a:off x="1447800" y="2057400"/>
            <a:ext cx="762000" cy="2590800"/>
          </a:xfrm>
          <a:prstGeom prst="downArrow">
            <a:avLst>
              <a:gd name="adj1" fmla="val 50000"/>
              <a:gd name="adj2" fmla="val 85000"/>
            </a:avLst>
          </a:prstGeom>
          <a:solidFill>
            <a:srgbClr val="000099"/>
          </a:solidFill>
          <a:ln w="9525">
            <a:solidFill>
              <a:schemeClr val="tx1"/>
            </a:solidFill>
            <a:miter lim="800000"/>
            <a:headEnd/>
            <a:tailEnd/>
          </a:ln>
        </p:spPr>
        <p:txBody>
          <a:bodyPr wrap="none" anchor="ctr"/>
          <a:lstStyle/>
          <a:p>
            <a:endParaRPr lang="fr-FR"/>
          </a:p>
        </p:txBody>
      </p:sp>
      <p:sp>
        <p:nvSpPr>
          <p:cNvPr id="36871" name="AutoShape 18"/>
          <p:cNvSpPr>
            <a:spLocks noChangeArrowheads="1"/>
          </p:cNvSpPr>
          <p:nvPr/>
        </p:nvSpPr>
        <p:spPr bwMode="auto">
          <a:xfrm>
            <a:off x="5029200" y="2667000"/>
            <a:ext cx="381000" cy="2286000"/>
          </a:xfrm>
          <a:prstGeom prst="downArrow">
            <a:avLst>
              <a:gd name="adj1" fmla="val 50000"/>
              <a:gd name="adj2" fmla="val 150000"/>
            </a:avLst>
          </a:prstGeom>
          <a:solidFill>
            <a:srgbClr val="0000CC"/>
          </a:solidFill>
          <a:ln w="9525">
            <a:solidFill>
              <a:schemeClr val="tx1"/>
            </a:solidFill>
            <a:miter lim="800000"/>
            <a:headEnd/>
            <a:tailEnd/>
          </a:ln>
        </p:spPr>
        <p:txBody>
          <a:bodyPr wrap="none" anchor="ctr"/>
          <a:lstStyle/>
          <a:p>
            <a:endParaRPr lang="fr-FR"/>
          </a:p>
        </p:txBody>
      </p:sp>
      <p:sp>
        <p:nvSpPr>
          <p:cNvPr id="36872" name="Text Box 19"/>
          <p:cNvSpPr txBox="1">
            <a:spLocks noChangeArrowheads="1"/>
          </p:cNvSpPr>
          <p:nvPr/>
        </p:nvSpPr>
        <p:spPr bwMode="auto">
          <a:xfrm>
            <a:off x="1066800" y="4648200"/>
            <a:ext cx="1946275" cy="457200"/>
          </a:xfrm>
          <a:prstGeom prst="rect">
            <a:avLst/>
          </a:prstGeom>
          <a:noFill/>
          <a:ln w="9525">
            <a:noFill/>
            <a:miter lim="800000"/>
            <a:headEnd/>
            <a:tailEnd/>
          </a:ln>
        </p:spPr>
        <p:txBody>
          <a:bodyPr>
            <a:spAutoFit/>
          </a:bodyPr>
          <a:lstStyle/>
          <a:p>
            <a:pPr eaLnBrk="0" hangingPunct="0"/>
            <a:r>
              <a:rPr lang="fr-FR" b="1">
                <a:latin typeface="Book Antiqua" pitchFamily="18" charset="0"/>
              </a:rPr>
              <a:t>Sérotonine</a:t>
            </a:r>
          </a:p>
        </p:txBody>
      </p:sp>
      <p:sp>
        <p:nvSpPr>
          <p:cNvPr id="36873" name="Text Box 20"/>
          <p:cNvSpPr txBox="1">
            <a:spLocks noChangeArrowheads="1"/>
          </p:cNvSpPr>
          <p:nvPr/>
        </p:nvSpPr>
        <p:spPr bwMode="auto">
          <a:xfrm>
            <a:off x="4038600" y="4953000"/>
            <a:ext cx="2679700" cy="457200"/>
          </a:xfrm>
          <a:prstGeom prst="rect">
            <a:avLst/>
          </a:prstGeom>
          <a:noFill/>
          <a:ln w="9525">
            <a:noFill/>
            <a:miter lim="800000"/>
            <a:headEnd/>
            <a:tailEnd/>
          </a:ln>
        </p:spPr>
        <p:txBody>
          <a:bodyPr>
            <a:spAutoFit/>
          </a:bodyPr>
          <a:lstStyle/>
          <a:p>
            <a:pPr eaLnBrk="0" hangingPunct="0"/>
            <a:r>
              <a:rPr lang="fr-FR" b="1">
                <a:latin typeface="Book Antiqua" pitchFamily="18" charset="0"/>
              </a:rPr>
              <a:t>Noradrénaline</a:t>
            </a:r>
          </a:p>
        </p:txBody>
      </p:sp>
      <p:sp>
        <p:nvSpPr>
          <p:cNvPr id="36874" name="Text Box 21"/>
          <p:cNvSpPr txBox="1">
            <a:spLocks noChangeArrowheads="1"/>
          </p:cNvSpPr>
          <p:nvPr/>
        </p:nvSpPr>
        <p:spPr bwMode="auto">
          <a:xfrm>
            <a:off x="7696200" y="2743200"/>
            <a:ext cx="1066800" cy="366713"/>
          </a:xfrm>
          <a:prstGeom prst="rect">
            <a:avLst/>
          </a:prstGeom>
          <a:noFill/>
          <a:ln w="9525">
            <a:noFill/>
            <a:miter lim="800000"/>
            <a:headEnd/>
            <a:tailEnd/>
          </a:ln>
        </p:spPr>
        <p:txBody>
          <a:bodyPr>
            <a:spAutoFit/>
          </a:bodyPr>
          <a:lstStyle/>
          <a:p>
            <a:pPr eaLnBrk="0" hangingPunct="0"/>
            <a:r>
              <a:rPr lang="fr-FR" sz="1800" b="1">
                <a:solidFill>
                  <a:srgbClr val="66CCFF"/>
                </a:solidFill>
              </a:rPr>
              <a:t>CIDN</a:t>
            </a:r>
          </a:p>
        </p:txBody>
      </p:sp>
      <p:sp>
        <p:nvSpPr>
          <p:cNvPr id="36875" name="AutoShape 23"/>
          <p:cNvSpPr>
            <a:spLocks noChangeArrowheads="1"/>
          </p:cNvSpPr>
          <p:nvPr/>
        </p:nvSpPr>
        <p:spPr bwMode="auto">
          <a:xfrm>
            <a:off x="7848600" y="3276600"/>
            <a:ext cx="381000" cy="2133600"/>
          </a:xfrm>
          <a:prstGeom prst="downArrow">
            <a:avLst>
              <a:gd name="adj1" fmla="val 50000"/>
              <a:gd name="adj2" fmla="val 140000"/>
            </a:avLst>
          </a:prstGeom>
          <a:solidFill>
            <a:schemeClr val="accent1"/>
          </a:solidFill>
          <a:ln w="9525">
            <a:solidFill>
              <a:schemeClr val="tx1"/>
            </a:solidFill>
            <a:miter lim="800000"/>
            <a:headEnd/>
            <a:tailEnd/>
          </a:ln>
        </p:spPr>
        <p:txBody>
          <a:bodyPr wrap="none" anchor="ctr"/>
          <a:lstStyle/>
          <a:p>
            <a:endParaRPr lang="fr-FR"/>
          </a:p>
        </p:txBody>
      </p:sp>
      <p:sp>
        <p:nvSpPr>
          <p:cNvPr id="36876" name="Text Box 25"/>
          <p:cNvSpPr txBox="1">
            <a:spLocks noChangeArrowheads="1"/>
          </p:cNvSpPr>
          <p:nvPr/>
        </p:nvSpPr>
        <p:spPr bwMode="auto">
          <a:xfrm>
            <a:off x="7162800" y="5410200"/>
            <a:ext cx="1981200" cy="1187450"/>
          </a:xfrm>
          <a:prstGeom prst="rect">
            <a:avLst/>
          </a:prstGeom>
          <a:noFill/>
          <a:ln w="9525">
            <a:noFill/>
            <a:miter lim="800000"/>
            <a:headEnd/>
            <a:tailEnd/>
          </a:ln>
        </p:spPr>
        <p:txBody>
          <a:bodyPr>
            <a:spAutoFit/>
          </a:bodyPr>
          <a:lstStyle/>
          <a:p>
            <a:pPr eaLnBrk="0" hangingPunct="0"/>
            <a:r>
              <a:rPr lang="fr-FR" b="1">
                <a:solidFill>
                  <a:schemeClr val="accent1"/>
                </a:solidFill>
                <a:latin typeface="Book Antiqua" pitchFamily="18" charset="0"/>
              </a:rPr>
              <a:t>Endorphines</a:t>
            </a:r>
          </a:p>
          <a:p>
            <a:pPr eaLnBrk="0" hangingPunct="0"/>
            <a:r>
              <a:rPr lang="fr-FR" b="1">
                <a:solidFill>
                  <a:schemeClr val="accent1"/>
                </a:solidFill>
                <a:latin typeface="Book Antiqua" pitchFamily="18" charset="0"/>
              </a:rPr>
              <a:t>(opioïdes endogènes)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b="1" dirty="0" smtClean="0"/>
              <a:t>A l’étage cortical</a:t>
            </a:r>
            <a:endParaRPr lang="fr-FR" sz="2400" dirty="0"/>
          </a:p>
        </p:txBody>
      </p:sp>
      <p:sp>
        <p:nvSpPr>
          <p:cNvPr id="3" name="Espace réservé du contenu 2"/>
          <p:cNvSpPr>
            <a:spLocks noGrp="1"/>
          </p:cNvSpPr>
          <p:nvPr>
            <p:ph idx="1"/>
          </p:nvPr>
        </p:nvSpPr>
        <p:spPr/>
        <p:txBody>
          <a:bodyPr/>
          <a:lstStyle/>
          <a:p>
            <a:pPr>
              <a:buNone/>
            </a:pPr>
            <a:endParaRPr lang="fr-FR" dirty="0"/>
          </a:p>
          <a:p>
            <a:pPr>
              <a:buNone/>
            </a:pPr>
            <a:r>
              <a:rPr lang="fr-FR" dirty="0"/>
              <a:t>Il existe également des systèmes de modulation provenant du cortex et du système limbique (cerveau de la mémoire et des émotions) qui explique qu’on puisse par </a:t>
            </a:r>
            <a:r>
              <a:rPr lang="fr-FR" dirty="0" err="1"/>
              <a:t>auto-suggestion</a:t>
            </a:r>
            <a:r>
              <a:rPr lang="fr-FR" dirty="0"/>
              <a:t>, </a:t>
            </a:r>
            <a:r>
              <a:rPr lang="fr-FR" dirty="0" err="1" smtClean="0"/>
              <a:t>self-contrôl</a:t>
            </a:r>
            <a:r>
              <a:rPr lang="fr-FR" dirty="0" smtClean="0"/>
              <a:t> </a:t>
            </a:r>
            <a:r>
              <a:rPr lang="fr-FR" dirty="0"/>
              <a:t>ou hypnose maîtriser certaines douleurs. </a:t>
            </a:r>
          </a:p>
          <a:p>
            <a:endParaRPr lang="fr-F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32656"/>
            <a:ext cx="8229600" cy="288032"/>
          </a:xfrm>
        </p:spPr>
        <p:txBody>
          <a:bodyPr>
            <a:normAutofit fontScale="90000"/>
          </a:bodyPr>
          <a:lstStyle/>
          <a:p>
            <a:r>
              <a:rPr lang="fr-FR" sz="2200" dirty="0" smtClean="0"/>
              <a:t/>
            </a:r>
            <a:br>
              <a:rPr lang="fr-FR" sz="2200" dirty="0" smtClean="0"/>
            </a:br>
            <a:r>
              <a:rPr lang="fr-FR" sz="2200" dirty="0" smtClean="0"/>
              <a:t/>
            </a:r>
            <a:br>
              <a:rPr lang="fr-FR" sz="2200" dirty="0" smtClean="0"/>
            </a:br>
            <a:r>
              <a:rPr lang="fr-FR" sz="2200" dirty="0" smtClean="0"/>
              <a:t>2) </a:t>
            </a:r>
            <a:r>
              <a:rPr lang="fr-FR" sz="2200" b="1" u="sng" dirty="0" smtClean="0"/>
              <a:t>Amplification de la douleur</a:t>
            </a:r>
            <a:r>
              <a:rPr lang="fr-FR" sz="2200" dirty="0" smtClean="0"/>
              <a:t> : HYPERALGESIE </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40000" lnSpcReduction="20000"/>
          </a:bodyPr>
          <a:lstStyle/>
          <a:p>
            <a:pPr>
              <a:buNone/>
            </a:pPr>
            <a:r>
              <a:rPr lang="fr-FR" dirty="0" smtClean="0"/>
              <a:t> </a:t>
            </a:r>
            <a:endParaRPr lang="fr-FR" dirty="0"/>
          </a:p>
          <a:p>
            <a:pPr>
              <a:buNone/>
            </a:pPr>
            <a:r>
              <a:rPr lang="fr-FR" b="1" dirty="0"/>
              <a:t>a/ Mécanismes périphériques </a:t>
            </a:r>
          </a:p>
          <a:p>
            <a:pPr>
              <a:buNone/>
            </a:pPr>
            <a:r>
              <a:rPr lang="fr-FR" dirty="0"/>
              <a:t> </a:t>
            </a:r>
          </a:p>
          <a:p>
            <a:pPr>
              <a:buNone/>
            </a:pPr>
            <a:r>
              <a:rPr lang="fr-FR" dirty="0"/>
              <a:t>Suite à une agression tissulaire (chirurgie), des substances </a:t>
            </a:r>
            <a:r>
              <a:rPr lang="fr-FR" dirty="0" err="1"/>
              <a:t>algogènes</a:t>
            </a:r>
            <a:r>
              <a:rPr lang="fr-FR" dirty="0"/>
              <a:t> sont libérées au sein des tissus lésés. Ces substances vont sensibiliser les nocicepteurs et abaisser leur seuil de mise en jeu. Ainsi, les stimulations de faible intensité, non nociceptives, vont être capables d’activer les nocicepteurs et d’entraîner une douleur (</a:t>
            </a:r>
            <a:r>
              <a:rPr lang="fr-FR" b="1" dirty="0" err="1"/>
              <a:t>Allodynie</a:t>
            </a:r>
            <a:r>
              <a:rPr lang="fr-FR" dirty="0"/>
              <a:t>), tandis que les stimulations faiblement nociceptives vont entraîner une réponse exagérée de ces mêmes nocicepteurs : </a:t>
            </a:r>
            <a:r>
              <a:rPr lang="fr-FR" b="1" dirty="0"/>
              <a:t>Hyperalgésie.</a:t>
            </a:r>
            <a:r>
              <a:rPr lang="fr-FR" dirty="0"/>
              <a:t> </a:t>
            </a:r>
          </a:p>
          <a:p>
            <a:pPr>
              <a:buNone/>
            </a:pPr>
            <a:r>
              <a:rPr lang="fr-FR" dirty="0"/>
              <a:t> </a:t>
            </a:r>
          </a:p>
          <a:p>
            <a:pPr>
              <a:buNone/>
            </a:pPr>
            <a:r>
              <a:rPr lang="fr-FR" dirty="0"/>
              <a:t>Les principales substances </a:t>
            </a:r>
            <a:r>
              <a:rPr lang="fr-FR" dirty="0" err="1"/>
              <a:t>algogènes</a:t>
            </a:r>
            <a:r>
              <a:rPr lang="fr-FR" dirty="0"/>
              <a:t> libérés sont :  </a:t>
            </a:r>
          </a:p>
          <a:p>
            <a:pPr>
              <a:buNone/>
            </a:pPr>
            <a:r>
              <a:rPr lang="fr-FR" dirty="0"/>
              <a:t>- la bradykinine (libérée par la circulation), </a:t>
            </a:r>
          </a:p>
          <a:p>
            <a:pPr>
              <a:buNone/>
            </a:pPr>
            <a:r>
              <a:rPr lang="fr-FR" dirty="0"/>
              <a:t> - l’histamine et la sérotonine (libérées par les cellules),  </a:t>
            </a:r>
          </a:p>
          <a:p>
            <a:pPr>
              <a:buNone/>
            </a:pPr>
            <a:r>
              <a:rPr lang="fr-FR" dirty="0"/>
              <a:t>- les prostaglandines, liées au processus inflammatoire et qui amplifient la réponse des nocicepteurs, </a:t>
            </a:r>
          </a:p>
          <a:p>
            <a:pPr>
              <a:buNone/>
            </a:pPr>
            <a:r>
              <a:rPr lang="fr-FR" dirty="0"/>
              <a:t> - des neuropeptides (substance P, CGRP, </a:t>
            </a:r>
            <a:r>
              <a:rPr lang="fr-FR" dirty="0" err="1"/>
              <a:t>neurokinines</a:t>
            </a:r>
            <a:r>
              <a:rPr lang="fr-FR" dirty="0"/>
              <a:t>....), libérés par les fibres C amyéliniques (qui n’ont donc pas uniquement une fonction sensitive mais aussi un rôle </a:t>
            </a:r>
            <a:r>
              <a:rPr lang="fr-FR" dirty="0" err="1"/>
              <a:t>secrétoire</a:t>
            </a:r>
            <a:r>
              <a:rPr lang="fr-FR" dirty="0"/>
              <a:t>). </a:t>
            </a:r>
          </a:p>
          <a:p>
            <a:pPr>
              <a:buNone/>
            </a:pPr>
            <a:r>
              <a:rPr lang="fr-FR" dirty="0"/>
              <a:t>La libération de substance P déclenche ce que l’on a appelé « l’inflammation </a:t>
            </a:r>
            <a:r>
              <a:rPr lang="fr-FR" dirty="0" err="1"/>
              <a:t>neurogène</a:t>
            </a:r>
            <a:r>
              <a:rPr lang="fr-FR" dirty="0"/>
              <a:t> » caractérisée par une </a:t>
            </a:r>
            <a:r>
              <a:rPr lang="fr-FR" dirty="0" err="1"/>
              <a:t>vasodilation</a:t>
            </a:r>
            <a:r>
              <a:rPr lang="fr-FR" dirty="0"/>
              <a:t>, une extravasion plasmatique et une hyperalgie. De plus, la substance P est capable d’activer la libération d’histamine par </a:t>
            </a:r>
            <a:r>
              <a:rPr lang="fr-FR" dirty="0" err="1"/>
              <a:t>dégranulation</a:t>
            </a:r>
            <a:r>
              <a:rPr lang="fr-FR" dirty="0"/>
              <a:t> des mastocytes. Cette histamine stimule les nerfs avoisinants qui à leur tour vont libérer de la substance P. Donc déjà à la périphérie, suite à une agression tissulaire, il s’instaure un cercle vicieux avec extension de proche en proche de ce phénomène d’hyperalgésie vers les tissus sains avoisinants et pérennisation du mécanisme : hyperalgésie secondaire extensive ou </a:t>
            </a:r>
            <a:r>
              <a:rPr lang="fr-FR" b="1" dirty="0"/>
              <a:t>phénomène d'axone.</a:t>
            </a:r>
            <a:endParaRPr lang="fr-FR" dirty="0"/>
          </a:p>
          <a:p>
            <a:endParaRPr lang="fr-F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suite</a:t>
            </a:r>
            <a:endParaRPr lang="fr-FR" dirty="0"/>
          </a:p>
        </p:txBody>
      </p:sp>
      <p:sp>
        <p:nvSpPr>
          <p:cNvPr id="3" name="Espace réservé du contenu 2"/>
          <p:cNvSpPr>
            <a:spLocks noGrp="1"/>
          </p:cNvSpPr>
          <p:nvPr>
            <p:ph idx="1"/>
          </p:nvPr>
        </p:nvSpPr>
        <p:spPr/>
        <p:txBody>
          <a:bodyPr>
            <a:normAutofit fontScale="70000" lnSpcReduction="20000"/>
          </a:bodyPr>
          <a:lstStyle/>
          <a:p>
            <a:r>
              <a:rPr lang="fr-FR" dirty="0"/>
              <a:t>Par ailleurs, la substance P intervient également dans l’activation du système immunitaire en stimulant à la fois la prolifération des lymphocytes T et la production d’anticorps par les lymphocytes B, mais aussi la libération des interleukines par les macrophages et des prostaglandines et des </a:t>
            </a:r>
            <a:r>
              <a:rPr lang="fr-FR" dirty="0" err="1"/>
              <a:t>collagénases</a:t>
            </a:r>
            <a:r>
              <a:rPr lang="fr-FR" dirty="0"/>
              <a:t> par les cellules synoviales ; tous ces évènements peuvent intervenir au niveau articulaire et contribuer à l’entretien d’une chronicité de l’inflammation et de la douleur inflammatoire. Cette sensibilisation périphérique peut être prévenue en utilisant des antalgiques périphériques (Paracétamol, Aspirine, AINS) qui agissent en inhibant la synthèse des prostaglandines. Le blocage électif des fibres nociceptives est possible soit par les anesthésiques locaux pour les fibres C, soit par le bloc ischémique pour les fibres A δ. Le blocage précoce des fibres nociceptives interrompt le cercle vicieux de la douleur périphérique.</a:t>
            </a:r>
          </a:p>
          <a:p>
            <a:endParaRPr lang="fr-F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026"/>
          <p:cNvSpPr>
            <a:spLocks noGrp="1" noChangeArrowheads="1"/>
          </p:cNvSpPr>
          <p:nvPr>
            <p:ph type="title"/>
          </p:nvPr>
        </p:nvSpPr>
        <p:spPr>
          <a:xfrm>
            <a:off x="152400" y="228600"/>
            <a:ext cx="8839200" cy="1219200"/>
          </a:xfrm>
        </p:spPr>
        <p:txBody>
          <a:bodyPr/>
          <a:lstStyle/>
          <a:p>
            <a:pPr eaLnBrk="1" hangingPunct="1">
              <a:defRPr/>
            </a:pPr>
            <a:endParaRPr lang="fr-FR" dirty="0" smtClean="0"/>
          </a:p>
        </p:txBody>
      </p:sp>
      <p:graphicFrame>
        <p:nvGraphicFramePr>
          <p:cNvPr id="1026" name="Object 1024"/>
          <p:cNvGraphicFramePr>
            <a:graphicFrameLocks noChangeAspect="1"/>
          </p:cNvGraphicFramePr>
          <p:nvPr>
            <p:ph type="clipArt" sz="half" idx="1"/>
          </p:nvPr>
        </p:nvGraphicFramePr>
        <p:xfrm>
          <a:off x="1343025" y="1641475"/>
          <a:ext cx="2495550" cy="4454525"/>
        </p:xfrm>
        <a:graphic>
          <a:graphicData uri="http://schemas.openxmlformats.org/presentationml/2006/ole">
            <p:oleObj spid="_x0000_s1026" name="Clip" r:id="rId3" imgW="1776240" imgH="3169800" progId="">
              <p:embed/>
            </p:oleObj>
          </a:graphicData>
        </a:graphic>
      </p:graphicFrame>
      <p:sp>
        <p:nvSpPr>
          <p:cNvPr id="88068" name="Rectangle 1028"/>
          <p:cNvSpPr>
            <a:spLocks noGrp="1" noChangeArrowheads="1"/>
          </p:cNvSpPr>
          <p:nvPr>
            <p:ph type="body" sz="half" idx="2"/>
          </p:nvPr>
        </p:nvSpPr>
        <p:spPr>
          <a:xfrm>
            <a:off x="4114800" y="1641475"/>
            <a:ext cx="4876800" cy="4454525"/>
          </a:xfrm>
        </p:spPr>
        <p:txBody>
          <a:bodyPr/>
          <a:lstStyle/>
          <a:p>
            <a:pPr eaLnBrk="1" hangingPunct="1">
              <a:defRPr/>
            </a:pPr>
            <a:r>
              <a:rPr lang="fr-FR" sz="2000" smtClean="0"/>
              <a:t>Trois groupes de </a:t>
            </a:r>
            <a:r>
              <a:rPr lang="fr-FR" sz="2000" b="1" u="sng" smtClean="0">
                <a:solidFill>
                  <a:srgbClr val="FFFFFF"/>
                </a:solidFill>
              </a:rPr>
              <a:t>neuromédiateurs</a:t>
            </a:r>
            <a:r>
              <a:rPr lang="fr-FR" sz="2000" b="1" smtClean="0">
                <a:solidFill>
                  <a:srgbClr val="FFFFFF"/>
                </a:solidFill>
              </a:rPr>
              <a:t> </a:t>
            </a:r>
            <a:r>
              <a:rPr lang="fr-FR" sz="2000" smtClean="0"/>
              <a:t>responsables de la transmission  des messages entre les afférences nociceptives périphériques et les neurones nociceptifs spinaux :</a:t>
            </a:r>
          </a:p>
          <a:p>
            <a:pPr lvl="1" eaLnBrk="1" hangingPunct="1">
              <a:defRPr/>
            </a:pPr>
            <a:r>
              <a:rPr lang="fr-FR" sz="1800" smtClean="0"/>
              <a:t> </a:t>
            </a:r>
            <a:r>
              <a:rPr lang="fr-FR" sz="1800" b="1" smtClean="0">
                <a:solidFill>
                  <a:srgbClr val="66FF33"/>
                </a:solidFill>
              </a:rPr>
              <a:t>acides aminés excitateurs</a:t>
            </a:r>
            <a:r>
              <a:rPr lang="fr-FR" sz="1800" smtClean="0"/>
              <a:t> : aspartate (recepteur NMDA), glutamate</a:t>
            </a:r>
          </a:p>
          <a:p>
            <a:pPr lvl="1" eaLnBrk="1" hangingPunct="1">
              <a:defRPr/>
            </a:pPr>
            <a:r>
              <a:rPr lang="fr-FR" sz="1800" b="1" smtClean="0">
                <a:solidFill>
                  <a:srgbClr val="FF0000"/>
                </a:solidFill>
              </a:rPr>
              <a:t>acides aminés inhibiteurs</a:t>
            </a:r>
            <a:r>
              <a:rPr lang="fr-FR" sz="1800" smtClean="0"/>
              <a:t> : GABA, glycine</a:t>
            </a:r>
          </a:p>
          <a:p>
            <a:pPr lvl="1" eaLnBrk="1" hangingPunct="1">
              <a:defRPr/>
            </a:pPr>
            <a:r>
              <a:rPr lang="fr-FR" sz="1800" smtClean="0"/>
              <a:t> </a:t>
            </a:r>
            <a:r>
              <a:rPr lang="fr-FR" sz="1800" b="1" smtClean="0">
                <a:solidFill>
                  <a:schemeClr val="tx2"/>
                </a:solidFill>
              </a:rPr>
              <a:t>neuropeptides</a:t>
            </a:r>
            <a:r>
              <a:rPr lang="fr-FR" sz="1800" smtClean="0"/>
              <a:t> = neuromodulateurs : substance P (P comme </a:t>
            </a:r>
            <a:r>
              <a:rPr lang="fr-FR" sz="1800" i="1" smtClean="0"/>
              <a:t>Pain</a:t>
            </a:r>
            <a:r>
              <a:rPr lang="fr-FR" sz="1800" smtClean="0"/>
              <a:t>), CGRP, somatostatine, cholecystokinine, neurokinine A…et opioïdes endogènes.</a:t>
            </a:r>
            <a:endParaRPr lang="fr-FR" sz="240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200" b="1" dirty="0" smtClean="0"/>
              <a:t>b/Mécanismes centraux </a:t>
            </a:r>
            <a:r>
              <a:rPr lang="fr-FR" dirty="0" smtClean="0"/>
              <a:t/>
            </a:r>
            <a:br>
              <a:rPr lang="fr-FR" dirty="0" smtClean="0"/>
            </a:br>
            <a:endParaRPr lang="fr-FR" dirty="0"/>
          </a:p>
        </p:txBody>
      </p:sp>
      <p:sp>
        <p:nvSpPr>
          <p:cNvPr id="3" name="Espace réservé du contenu 2"/>
          <p:cNvSpPr>
            <a:spLocks noGrp="1"/>
          </p:cNvSpPr>
          <p:nvPr>
            <p:ph idx="1"/>
          </p:nvPr>
        </p:nvSpPr>
        <p:spPr>
          <a:xfrm>
            <a:off x="457200" y="1196752"/>
            <a:ext cx="8229600" cy="4929411"/>
          </a:xfrm>
        </p:spPr>
        <p:txBody>
          <a:bodyPr>
            <a:normAutofit fontScale="47500" lnSpcReduction="20000"/>
          </a:bodyPr>
          <a:lstStyle/>
          <a:p>
            <a:pPr>
              <a:buNone/>
            </a:pPr>
            <a:r>
              <a:rPr lang="fr-FR" dirty="0" smtClean="0"/>
              <a:t> </a:t>
            </a:r>
            <a:endParaRPr lang="fr-FR" dirty="0"/>
          </a:p>
          <a:p>
            <a:pPr>
              <a:buNone/>
            </a:pPr>
            <a:r>
              <a:rPr lang="fr-FR" dirty="0"/>
              <a:t>• Dans un premier temps, la lésion initiale excite de façon excessive les afférences périphériques nociceptives A δ et C qui </a:t>
            </a:r>
            <a:r>
              <a:rPr lang="fr-FR" dirty="0" err="1"/>
              <a:t>libérent</a:t>
            </a:r>
            <a:r>
              <a:rPr lang="fr-FR" dirty="0"/>
              <a:t> au niveau de la corne dorsale de la </a:t>
            </a:r>
            <a:r>
              <a:rPr lang="fr-FR" dirty="0" err="1"/>
              <a:t>moëlle</a:t>
            </a:r>
            <a:r>
              <a:rPr lang="fr-FR" dirty="0"/>
              <a:t> leurs </a:t>
            </a:r>
            <a:r>
              <a:rPr lang="fr-FR" dirty="0" err="1"/>
              <a:t>neuro-médiateurs</a:t>
            </a:r>
            <a:r>
              <a:rPr lang="fr-FR" dirty="0"/>
              <a:t> : substance P (et autres neuropeptides : CGRP, somatostatine) et des acides aminés excitateurs tel le glutamate et l’</a:t>
            </a:r>
            <a:r>
              <a:rPr lang="fr-FR" dirty="0" err="1"/>
              <a:t>aspartate</a:t>
            </a:r>
            <a:r>
              <a:rPr lang="fr-FR" dirty="0"/>
              <a:t>. </a:t>
            </a:r>
          </a:p>
          <a:p>
            <a:pPr>
              <a:buNone/>
            </a:pPr>
            <a:r>
              <a:rPr lang="fr-FR" dirty="0"/>
              <a:t>• Ces </a:t>
            </a:r>
            <a:r>
              <a:rPr lang="fr-FR" dirty="0" err="1"/>
              <a:t>neuro-médiateurs</a:t>
            </a:r>
            <a:r>
              <a:rPr lang="fr-FR" dirty="0"/>
              <a:t> induisent alors des excitations répétées mais transitoires des neurones spinaux de la douleur par activation en autre des récepteurs au N-</a:t>
            </a:r>
            <a:r>
              <a:rPr lang="fr-FR" dirty="0" err="1"/>
              <a:t>méthyl</a:t>
            </a:r>
            <a:r>
              <a:rPr lang="fr-FR" dirty="0"/>
              <a:t>-</a:t>
            </a:r>
            <a:r>
              <a:rPr lang="fr-FR" dirty="0" err="1"/>
              <a:t>Daspartate</a:t>
            </a:r>
            <a:r>
              <a:rPr lang="fr-FR" dirty="0"/>
              <a:t> (NMDA).</a:t>
            </a:r>
          </a:p>
          <a:p>
            <a:pPr>
              <a:buNone/>
            </a:pPr>
            <a:r>
              <a:rPr lang="fr-FR" dirty="0"/>
              <a:t> • Dans un deuxième temps, si le stimulus douloureux persiste, l’afflux de glutamate va faciliter l’entrée de calcium dans les neurones. Cette augmentation de concentration </a:t>
            </a:r>
            <a:r>
              <a:rPr lang="fr-FR" dirty="0" err="1"/>
              <a:t>intraneuronal</a:t>
            </a:r>
            <a:r>
              <a:rPr lang="fr-FR" dirty="0"/>
              <a:t> de calcium va cette fois-ci provoquer des excitations spontanées prolongées des neurones spinaux, à l’origine de sensations de brûlures.</a:t>
            </a:r>
          </a:p>
          <a:p>
            <a:pPr>
              <a:buNone/>
            </a:pPr>
            <a:r>
              <a:rPr lang="fr-FR" dirty="0"/>
              <a:t> • Enfin dans un troisième temps, les modifications calciques vont déclencher l’expression de certaines gênes des neurones spinaux comme le gène C-</a:t>
            </a:r>
            <a:r>
              <a:rPr lang="fr-FR" dirty="0" err="1"/>
              <a:t>fos</a:t>
            </a:r>
            <a:r>
              <a:rPr lang="fr-FR" dirty="0"/>
              <a:t> qui produit la protéine c-</a:t>
            </a:r>
            <a:r>
              <a:rPr lang="fr-FR" dirty="0" err="1"/>
              <a:t>fos</a:t>
            </a:r>
            <a:r>
              <a:rPr lang="fr-FR" dirty="0"/>
              <a:t>. Cette protéine c-</a:t>
            </a:r>
            <a:r>
              <a:rPr lang="fr-FR" dirty="0" err="1"/>
              <a:t>fos</a:t>
            </a:r>
            <a:r>
              <a:rPr lang="fr-FR" dirty="0"/>
              <a:t> ainsi produite représente la « trace » de la douleur, et intervient dans la pérennisation ou la chronicité de la douleur. </a:t>
            </a:r>
          </a:p>
          <a:p>
            <a:pPr>
              <a:buNone/>
            </a:pPr>
            <a:r>
              <a:rPr lang="fr-FR" dirty="0"/>
              <a:t>Donc à terme, apparition d’un état d’</a:t>
            </a:r>
            <a:r>
              <a:rPr lang="fr-FR" dirty="0" err="1"/>
              <a:t>hyper-excitabilité</a:t>
            </a:r>
            <a:r>
              <a:rPr lang="fr-FR" dirty="0"/>
              <a:t> des neurones convergents (qui reçoivent des informations nociceptives et non nociceptives) ; et ces </a:t>
            </a:r>
            <a:r>
              <a:rPr lang="fr-FR" b="1" dirty="0"/>
              <a:t>neurones </a:t>
            </a:r>
            <a:r>
              <a:rPr lang="fr-FR" b="1" dirty="0" err="1"/>
              <a:t>hyperexcités</a:t>
            </a:r>
            <a:r>
              <a:rPr lang="fr-FR" b="1" dirty="0"/>
              <a:t> et </a:t>
            </a:r>
            <a:r>
              <a:rPr lang="fr-FR" b="1" dirty="0" err="1"/>
              <a:t>hypersensibilisés</a:t>
            </a:r>
            <a:r>
              <a:rPr lang="fr-FR" dirty="0"/>
              <a:t>, vont répondre fortement et pendant des heures par une douleur à la moindre stimulation, qu’elle vienne des nocicepteurs ou de récepteurs non nociceptifs. Cet embrasement, s’il n’est pas combattu vigoureusement peut même être à l’origine d’une mise en mémoire de la douleur au niveau du cortex cérébral avec envahissement de la personnalité par la douleur, anxiété d’anticipation, dépression et épuisement des ressources de l’organisme visant à contrôler cette douleur.</a:t>
            </a:r>
          </a:p>
          <a:p>
            <a:pPr>
              <a:buNone/>
            </a:pP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a:defRPr/>
            </a:pPr>
            <a:r>
              <a:rPr lang="fr-FR" sz="2800" b="1" dirty="0" smtClean="0"/>
              <a:t>Douleur projetée .</a:t>
            </a:r>
            <a:endParaRPr lang="fr-FR" dirty="0" smtClean="0"/>
          </a:p>
        </p:txBody>
      </p:sp>
      <p:sp>
        <p:nvSpPr>
          <p:cNvPr id="80900" name="Rectangle 4"/>
          <p:cNvSpPr>
            <a:spLocks noGrp="1" noChangeArrowheads="1"/>
          </p:cNvSpPr>
          <p:nvPr>
            <p:ph type="body" sz="half" idx="2"/>
          </p:nvPr>
        </p:nvSpPr>
        <p:spPr>
          <a:xfrm>
            <a:off x="4648200" y="1641475"/>
            <a:ext cx="4267200" cy="4454525"/>
          </a:xfrm>
        </p:spPr>
        <p:txBody>
          <a:bodyPr/>
          <a:lstStyle/>
          <a:p>
            <a:pPr eaLnBrk="1" hangingPunct="1">
              <a:defRPr/>
            </a:pPr>
            <a:r>
              <a:rPr lang="fr-FR" sz="2000" dirty="0" smtClean="0"/>
              <a:t>Des </a:t>
            </a:r>
            <a:r>
              <a:rPr lang="fr-FR" sz="2000" b="1" u="sng" dirty="0" smtClean="0"/>
              <a:t>neurones « convergents »</a:t>
            </a:r>
            <a:r>
              <a:rPr lang="fr-FR" sz="2000" dirty="0" smtClean="0"/>
              <a:t> : reçoivent des informations venues de structures somatiques </a:t>
            </a:r>
            <a:r>
              <a:rPr lang="fr-FR" sz="2000" i="1" dirty="0" smtClean="0"/>
              <a:t>et</a:t>
            </a:r>
            <a:r>
              <a:rPr lang="fr-FR" sz="2000" dirty="0" smtClean="0"/>
              <a:t> des viscères    </a:t>
            </a:r>
            <a:r>
              <a:rPr lang="fr-FR" sz="2000" dirty="0" smtClean="0">
                <a:sym typeface="Monotype Sorts" pitchFamily="2" charset="2"/>
              </a:rPr>
              <a:t> </a:t>
            </a:r>
            <a:r>
              <a:rPr lang="fr-FR" sz="2000" dirty="0" smtClean="0"/>
              <a:t>en cas de pathologie viscérale, en sus de la douleur viscérale, existent des douleurs ressenties dans les territoires somatiques correspondants .      C’est la  </a:t>
            </a:r>
            <a:r>
              <a:rPr lang="fr-FR" sz="2000" b="1" dirty="0" smtClean="0">
                <a:solidFill>
                  <a:schemeClr val="accent1"/>
                </a:solidFill>
              </a:rPr>
              <a:t>convergence </a:t>
            </a:r>
            <a:r>
              <a:rPr lang="fr-FR" sz="2000" b="1" dirty="0" err="1" smtClean="0">
                <a:solidFill>
                  <a:schemeClr val="accent1"/>
                </a:solidFill>
              </a:rPr>
              <a:t>viscéro</a:t>
            </a:r>
            <a:r>
              <a:rPr lang="fr-FR" sz="2000" b="1" dirty="0" smtClean="0">
                <a:solidFill>
                  <a:schemeClr val="accent1"/>
                </a:solidFill>
              </a:rPr>
              <a:t>-somatique</a:t>
            </a:r>
            <a:r>
              <a:rPr lang="fr-FR" sz="2000" dirty="0" smtClean="0"/>
              <a:t> qui explique le phénomène de </a:t>
            </a:r>
            <a:r>
              <a:rPr lang="fr-FR" sz="2000" b="1" dirty="0" smtClean="0">
                <a:solidFill>
                  <a:schemeClr val="accent2"/>
                </a:solidFill>
              </a:rPr>
              <a:t>« douleur projetée »</a:t>
            </a:r>
            <a:r>
              <a:rPr lang="fr-FR" sz="2000" dirty="0" smtClean="0"/>
              <a:t>                                       </a:t>
            </a:r>
            <a:endParaRPr lang="fr-FR" sz="1600" i="1" dirty="0" smtClean="0"/>
          </a:p>
        </p:txBody>
      </p:sp>
      <p:pic>
        <p:nvPicPr>
          <p:cNvPr id="25604" name="Picture 7" descr="Capture_2"/>
          <p:cNvPicPr>
            <a:picLocks noChangeAspect="1" noChangeArrowheads="1"/>
          </p:cNvPicPr>
          <p:nvPr/>
        </p:nvPicPr>
        <p:blipFill>
          <a:blip r:embed="rId2" cstate="print"/>
          <a:srcRect/>
          <a:stretch>
            <a:fillRect/>
          </a:stretch>
        </p:blipFill>
        <p:spPr bwMode="auto">
          <a:xfrm>
            <a:off x="457200" y="1600200"/>
            <a:ext cx="4114800" cy="44196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76672"/>
            <a:ext cx="8229600" cy="576064"/>
          </a:xfrm>
        </p:spPr>
        <p:txBody>
          <a:bodyPr>
            <a:normAutofit fontScale="90000"/>
          </a:bodyPr>
          <a:lstStyle/>
          <a:p>
            <a:r>
              <a:rPr lang="fr-FR" sz="2200" b="1" dirty="0" smtClean="0"/>
              <a:t/>
            </a:r>
            <a:br>
              <a:rPr lang="fr-FR" sz="2200" b="1" dirty="0" smtClean="0"/>
            </a:br>
            <a:r>
              <a:rPr lang="fr-FR" sz="2200" b="1" dirty="0"/>
              <a:t/>
            </a:r>
            <a:br>
              <a:rPr lang="fr-FR" sz="2200" b="1" dirty="0"/>
            </a:br>
            <a:r>
              <a:rPr lang="fr-FR" sz="2200" b="1" dirty="0" smtClean="0"/>
              <a:t>Effets délétères potentiels associés </a:t>
            </a:r>
            <a:br>
              <a:rPr lang="fr-FR" sz="2200" b="1" dirty="0" smtClean="0"/>
            </a:br>
            <a:r>
              <a:rPr lang="fr-FR" sz="2200" b="1" dirty="0" smtClean="0"/>
              <a:t>au soulagement inadéquat de la douleur</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smtClean="0"/>
              <a:t>Troubles </a:t>
            </a:r>
            <a:r>
              <a:rPr lang="fr-FR" dirty="0"/>
              <a:t>cardiaques : HTA- arythmies- Tachycardies- </a:t>
            </a:r>
            <a:r>
              <a:rPr lang="fr-FR" dirty="0" err="1"/>
              <a:t>Insuf</a:t>
            </a:r>
            <a:r>
              <a:rPr lang="fr-FR" dirty="0"/>
              <a:t> coron et cardiaque.</a:t>
            </a:r>
          </a:p>
          <a:p>
            <a:r>
              <a:rPr lang="fr-FR" dirty="0"/>
              <a:t>Apparition d'un état </a:t>
            </a:r>
            <a:r>
              <a:rPr lang="fr-FR" dirty="0" err="1"/>
              <a:t>procoagulant</a:t>
            </a:r>
            <a:r>
              <a:rPr lang="fr-FR" dirty="0"/>
              <a:t> : Thrombose- IDM</a:t>
            </a:r>
          </a:p>
          <a:p>
            <a:r>
              <a:rPr lang="fr-FR" dirty="0"/>
              <a:t>Troubles métaboliques : Hyperglycémie - Dénutrition</a:t>
            </a:r>
          </a:p>
          <a:p>
            <a:r>
              <a:rPr lang="fr-FR" dirty="0"/>
              <a:t>Troubles respiratoires : </a:t>
            </a:r>
            <a:r>
              <a:rPr lang="fr-FR" dirty="0" err="1"/>
              <a:t>Atelectasies</a:t>
            </a:r>
            <a:r>
              <a:rPr lang="fr-FR" dirty="0"/>
              <a:t> - Hypoxémie -Pneumonie</a:t>
            </a:r>
          </a:p>
          <a:p>
            <a:r>
              <a:rPr lang="fr-FR" dirty="0"/>
              <a:t>Alitement.</a:t>
            </a:r>
          </a:p>
          <a:p>
            <a:r>
              <a:rPr lang="fr-FR" dirty="0"/>
              <a:t>Troubles psychologiques : Anxiété - Dépression.</a:t>
            </a:r>
          </a:p>
          <a:p>
            <a:r>
              <a:rPr lang="fr-FR" dirty="0"/>
              <a:t>Troubles immunitaires.</a:t>
            </a:r>
          </a:p>
          <a:p>
            <a:endParaRPr lang="fr-F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418058"/>
          </a:xfrm>
        </p:spPr>
        <p:txBody>
          <a:bodyPr>
            <a:normAutofit fontScale="90000"/>
          </a:bodyPr>
          <a:lstStyle/>
          <a:p>
            <a:r>
              <a:rPr lang="fr-FR" sz="2000" b="1" dirty="0" smtClean="0"/>
              <a:t/>
            </a:r>
            <a:br>
              <a:rPr lang="fr-FR" sz="2000" b="1" dirty="0" smtClean="0"/>
            </a:br>
            <a:r>
              <a:rPr lang="fr-FR" sz="2000" b="1" dirty="0" smtClean="0"/>
              <a:t/>
            </a:r>
            <a:br>
              <a:rPr lang="fr-FR" sz="2000" b="1" dirty="0" smtClean="0"/>
            </a:br>
            <a:r>
              <a:rPr lang="fr-FR" sz="2000" b="1" dirty="0" smtClean="0"/>
              <a:t>Paliers de l’OMS</a:t>
            </a:r>
            <a:r>
              <a:rPr lang="fr-FR" dirty="0" smtClean="0"/>
              <a:t/>
            </a:r>
            <a:br>
              <a:rPr lang="fr-FR" dirty="0" smtClean="0"/>
            </a:br>
            <a:endParaRPr lang="fr-FR" dirty="0"/>
          </a:p>
        </p:txBody>
      </p:sp>
      <p:sp>
        <p:nvSpPr>
          <p:cNvPr id="3" name="Espace réservé du contenu 2"/>
          <p:cNvSpPr>
            <a:spLocks noGrp="1"/>
          </p:cNvSpPr>
          <p:nvPr>
            <p:ph idx="1"/>
          </p:nvPr>
        </p:nvSpPr>
        <p:spPr>
          <a:xfrm>
            <a:off x="457200" y="692696"/>
            <a:ext cx="8229600" cy="5433467"/>
          </a:xfrm>
        </p:spPr>
        <p:txBody>
          <a:bodyPr>
            <a:normAutofit fontScale="47500" lnSpcReduction="20000"/>
          </a:bodyPr>
          <a:lstStyle/>
          <a:p>
            <a:pPr>
              <a:buNone/>
            </a:pPr>
            <a:endParaRPr lang="fr-FR" dirty="0" smtClean="0"/>
          </a:p>
          <a:p>
            <a:pPr>
              <a:buNone/>
            </a:pPr>
            <a:r>
              <a:rPr lang="fr-FR" b="1" dirty="0" smtClean="0"/>
              <a:t>1986</a:t>
            </a:r>
            <a:r>
              <a:rPr lang="fr-FR" dirty="0" smtClean="0"/>
              <a:t> : prise en charge des douleurs cancéreuses jugée insuffisante</a:t>
            </a:r>
          </a:p>
          <a:p>
            <a:r>
              <a:rPr lang="fr-FR" dirty="0" smtClean="0"/>
              <a:t>Classification mettant en parallèle intensité de la douleur et efficacité présumée des antalgiques.</a:t>
            </a:r>
          </a:p>
          <a:p>
            <a:r>
              <a:rPr lang="fr-FR" dirty="0" smtClean="0"/>
              <a:t>Ne répondent plus aux attentes du clinicien</a:t>
            </a:r>
          </a:p>
          <a:p>
            <a:r>
              <a:rPr lang="fr-FR" dirty="0" smtClean="0"/>
              <a:t>Nouveaux concepts : </a:t>
            </a:r>
          </a:p>
          <a:p>
            <a:pPr>
              <a:buNone/>
            </a:pPr>
            <a:r>
              <a:rPr lang="fr-FR" dirty="0" smtClean="0"/>
              <a:t>      –Douleur aiguë : schéma inversé « III / II / I »</a:t>
            </a:r>
          </a:p>
          <a:p>
            <a:pPr>
              <a:buNone/>
            </a:pPr>
            <a:r>
              <a:rPr lang="fr-FR" dirty="0" smtClean="0"/>
              <a:t>      –Douleurs </a:t>
            </a:r>
            <a:r>
              <a:rPr lang="fr-FR" dirty="0" err="1" smtClean="0"/>
              <a:t>neuropathiques</a:t>
            </a:r>
            <a:endParaRPr lang="fr-FR" dirty="0" smtClean="0"/>
          </a:p>
          <a:p>
            <a:pPr>
              <a:buNone/>
            </a:pPr>
            <a:endParaRPr lang="fr-FR" dirty="0" smtClean="0"/>
          </a:p>
          <a:p>
            <a:r>
              <a:rPr lang="fr-FR" dirty="0" smtClean="0"/>
              <a:t>classer les médicaments en fonction des mécanismes sous-tendus de la douleur</a:t>
            </a:r>
          </a:p>
          <a:p>
            <a:pPr>
              <a:buNone/>
            </a:pPr>
            <a:r>
              <a:rPr lang="fr-FR" dirty="0" smtClean="0"/>
              <a:t>             –Douleurs nociceptives inflammatoires : AINS</a:t>
            </a:r>
          </a:p>
          <a:p>
            <a:pPr>
              <a:buNone/>
            </a:pPr>
            <a:r>
              <a:rPr lang="fr-FR" dirty="0" smtClean="0"/>
              <a:t>             –Douleurs nociceptives non inflammatoires : antalgiques classiques non opioïdes ou opioïdes</a:t>
            </a:r>
          </a:p>
          <a:p>
            <a:pPr>
              <a:buNone/>
            </a:pPr>
            <a:r>
              <a:rPr lang="fr-FR" dirty="0" smtClean="0"/>
              <a:t>            –Douleurs </a:t>
            </a:r>
            <a:r>
              <a:rPr lang="fr-FR" dirty="0" err="1" smtClean="0"/>
              <a:t>neuropathiques</a:t>
            </a:r>
            <a:r>
              <a:rPr lang="fr-FR" dirty="0" smtClean="0"/>
              <a:t> : antiépileptiques, antidépresseurs</a:t>
            </a:r>
          </a:p>
          <a:p>
            <a:r>
              <a:rPr lang="fr-FR" dirty="0" smtClean="0"/>
              <a:t>Arrêter de penser</a:t>
            </a:r>
          </a:p>
          <a:p>
            <a:pPr>
              <a:buNone/>
            </a:pPr>
            <a:r>
              <a:rPr lang="fr-FR" dirty="0" smtClean="0"/>
              <a:t> –Intensité de douleur : niveau d’efficacité des antalgiques</a:t>
            </a:r>
          </a:p>
          <a:p>
            <a:pPr>
              <a:buNone/>
            </a:pPr>
            <a:r>
              <a:rPr lang="fr-FR" dirty="0" smtClean="0"/>
              <a:t>–Antalgiques I, II, III puis « </a:t>
            </a:r>
            <a:r>
              <a:rPr lang="fr-FR" dirty="0" err="1" smtClean="0"/>
              <a:t>co</a:t>
            </a:r>
            <a:r>
              <a:rPr lang="fr-FR" dirty="0" smtClean="0"/>
              <a:t>-analgésiques »</a:t>
            </a:r>
          </a:p>
          <a:p>
            <a:pPr>
              <a:buNone/>
            </a:pPr>
            <a:endParaRPr lang="fr-FR" dirty="0" smtClean="0"/>
          </a:p>
          <a:p>
            <a:pPr>
              <a:buNone/>
            </a:pPr>
            <a:r>
              <a:rPr lang="fr-FR" dirty="0" smtClean="0"/>
              <a:t>Parler de façon globale des médicaments utiles dans la lutte contre la douleur</a:t>
            </a:r>
          </a:p>
          <a:p>
            <a:pPr>
              <a:buNone/>
            </a:pPr>
            <a:r>
              <a:rPr lang="fr-FR" dirty="0" smtClean="0"/>
              <a:t>–Inclure prochainement : Anti-TNF, </a:t>
            </a:r>
            <a:r>
              <a:rPr lang="fr-FR" dirty="0" err="1" smtClean="0"/>
              <a:t>Anti-NGF</a:t>
            </a:r>
            <a:r>
              <a:rPr lang="fr-FR" dirty="0" smtClean="0"/>
              <a:t>, ...</a:t>
            </a:r>
          </a:p>
          <a:p>
            <a:pPr>
              <a:buNone/>
            </a:pPr>
            <a:r>
              <a:rPr lang="fr-FR" dirty="0" smtClean="0"/>
              <a:t>-Pousser le clinicien à réfléchir « </a:t>
            </a:r>
            <a:r>
              <a:rPr lang="fr-FR" dirty="0" err="1" smtClean="0"/>
              <a:t>physiopath</a:t>
            </a:r>
            <a:r>
              <a:rPr lang="fr-FR" dirty="0" smtClean="0"/>
              <a:t> de la douleur puis traitement adapté à celle-ci </a:t>
            </a:r>
          </a:p>
          <a:p>
            <a:pPr>
              <a:buNone/>
            </a:pPr>
            <a:r>
              <a:rPr lang="fr-FR" dirty="0" smtClean="0"/>
              <a:t>puis posologie en fonction de la réponse. </a:t>
            </a:r>
          </a:p>
          <a:p>
            <a:pPr>
              <a:buNone/>
            </a:pPr>
            <a:endParaRPr lang="fr-FR" dirty="0" smtClean="0"/>
          </a:p>
          <a:p>
            <a:endParaRPr lang="fr-FR" dirty="0" smtClean="0"/>
          </a:p>
          <a:p>
            <a:pPr>
              <a:buNone/>
            </a:pPr>
            <a:endParaRPr lang="fr-FR" dirty="0" smtClean="0"/>
          </a:p>
          <a:p>
            <a:endParaRPr lang="fr-F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404664"/>
          </a:xfrm>
        </p:spPr>
        <p:txBody>
          <a:bodyPr>
            <a:normAutofit fontScale="90000"/>
          </a:bodyPr>
          <a:lstStyle/>
          <a:p>
            <a:r>
              <a:rPr lang="fr-FR" sz="2200" b="1" dirty="0" smtClean="0"/>
              <a:t/>
            </a:r>
            <a:br>
              <a:rPr lang="fr-FR" sz="2200" b="1" dirty="0" smtClean="0"/>
            </a:br>
            <a:r>
              <a:rPr lang="fr-FR" sz="2200" b="1" dirty="0" smtClean="0"/>
              <a:t/>
            </a:r>
            <a:br>
              <a:rPr lang="fr-FR" sz="2200" b="1" dirty="0" smtClean="0"/>
            </a:br>
            <a:r>
              <a:rPr lang="fr-FR" sz="2200" b="1" dirty="0" smtClean="0"/>
              <a:t>Nouvelle classification des antalgiques</a:t>
            </a:r>
            <a:r>
              <a:rPr lang="fr-FR" dirty="0" smtClean="0"/>
              <a:t/>
            </a:r>
            <a:br>
              <a:rPr lang="fr-FR" dirty="0" smtClean="0"/>
            </a:br>
            <a:endParaRPr lang="fr-FR" dirty="0"/>
          </a:p>
        </p:txBody>
      </p:sp>
      <p:sp>
        <p:nvSpPr>
          <p:cNvPr id="3" name="Espace réservé du contenu 2"/>
          <p:cNvSpPr>
            <a:spLocks noGrp="1"/>
          </p:cNvSpPr>
          <p:nvPr>
            <p:ph idx="1"/>
          </p:nvPr>
        </p:nvSpPr>
        <p:spPr>
          <a:xfrm>
            <a:off x="457200" y="332656"/>
            <a:ext cx="8229600" cy="6192688"/>
          </a:xfrm>
        </p:spPr>
        <p:txBody>
          <a:bodyPr>
            <a:normAutofit fontScale="47500" lnSpcReduction="20000"/>
          </a:bodyPr>
          <a:lstStyle/>
          <a:p>
            <a:pPr>
              <a:buNone/>
            </a:pPr>
            <a:r>
              <a:rPr lang="fr-FR" b="1" dirty="0" smtClean="0">
                <a:solidFill>
                  <a:srgbClr val="FF0000"/>
                </a:solidFill>
              </a:rPr>
              <a:t>ANTALGIQUES  ANTI NOCICEPTIFS  </a:t>
            </a:r>
          </a:p>
          <a:p>
            <a:pPr>
              <a:buNone/>
            </a:pPr>
            <a:r>
              <a:rPr lang="fr-FR" dirty="0" smtClean="0"/>
              <a:t>     Non opioïdes :    Paracétamol, AINS.</a:t>
            </a:r>
          </a:p>
          <a:p>
            <a:pPr>
              <a:buNone/>
            </a:pPr>
            <a:r>
              <a:rPr lang="fr-FR" dirty="0" smtClean="0"/>
              <a:t>     Opioïdes :            Codéine, Morphine,  </a:t>
            </a:r>
            <a:r>
              <a:rPr lang="fr-FR" dirty="0" err="1" smtClean="0"/>
              <a:t>Oxycodone</a:t>
            </a:r>
            <a:r>
              <a:rPr lang="fr-FR" dirty="0" smtClean="0"/>
              <a:t>, </a:t>
            </a:r>
            <a:r>
              <a:rPr lang="fr-FR" dirty="0" err="1" smtClean="0"/>
              <a:t>Hydromorphone</a:t>
            </a:r>
            <a:r>
              <a:rPr lang="fr-FR" dirty="0" smtClean="0"/>
              <a:t>. </a:t>
            </a:r>
          </a:p>
          <a:p>
            <a:pPr>
              <a:buNone/>
            </a:pPr>
            <a:r>
              <a:rPr lang="fr-FR" dirty="0" smtClean="0"/>
              <a:t> </a:t>
            </a:r>
          </a:p>
          <a:p>
            <a:pPr>
              <a:buNone/>
            </a:pPr>
            <a:r>
              <a:rPr lang="fr-FR" b="1" dirty="0" smtClean="0">
                <a:solidFill>
                  <a:srgbClr val="FF0000"/>
                </a:solidFill>
              </a:rPr>
              <a:t>ANTI HYPERALGIQUES </a:t>
            </a:r>
            <a:r>
              <a:rPr lang="fr-FR" dirty="0" smtClean="0"/>
              <a:t>(pour les douleurs centrales)</a:t>
            </a:r>
          </a:p>
          <a:p>
            <a:pPr>
              <a:buNone/>
            </a:pPr>
            <a:r>
              <a:rPr lang="fr-FR" dirty="0" smtClean="0"/>
              <a:t>     Antagoniste NMDA (</a:t>
            </a:r>
            <a:r>
              <a:rPr lang="fr-FR" dirty="0" err="1" smtClean="0"/>
              <a:t>kétamine</a:t>
            </a:r>
            <a:r>
              <a:rPr lang="fr-FR" dirty="0" smtClean="0"/>
              <a:t>) </a:t>
            </a:r>
          </a:p>
          <a:p>
            <a:pPr>
              <a:buNone/>
            </a:pPr>
            <a:r>
              <a:rPr lang="fr-FR" dirty="0" smtClean="0"/>
              <a:t>     Antiépileptiques ; </a:t>
            </a:r>
            <a:r>
              <a:rPr lang="fr-FR" dirty="0" err="1" smtClean="0"/>
              <a:t>gabapentine</a:t>
            </a:r>
            <a:r>
              <a:rPr lang="fr-FR" dirty="0" smtClean="0"/>
              <a:t>, </a:t>
            </a:r>
            <a:r>
              <a:rPr lang="fr-FR" dirty="0" err="1" smtClean="0"/>
              <a:t>prégabaline</a:t>
            </a:r>
            <a:r>
              <a:rPr lang="fr-FR" dirty="0" smtClean="0"/>
              <a:t>, </a:t>
            </a:r>
            <a:r>
              <a:rPr lang="fr-FR" dirty="0" err="1" smtClean="0"/>
              <a:t>lamotrigine</a:t>
            </a:r>
            <a:r>
              <a:rPr lang="fr-FR" dirty="0" smtClean="0"/>
              <a:t> </a:t>
            </a:r>
          </a:p>
          <a:p>
            <a:pPr>
              <a:buNone/>
            </a:pPr>
            <a:r>
              <a:rPr lang="fr-FR" dirty="0" smtClean="0"/>
              <a:t>     </a:t>
            </a:r>
            <a:r>
              <a:rPr lang="fr-FR" dirty="0" err="1" smtClean="0"/>
              <a:t>Nefopam</a:t>
            </a:r>
            <a:r>
              <a:rPr lang="fr-FR" dirty="0" smtClean="0"/>
              <a:t>, NO </a:t>
            </a:r>
          </a:p>
          <a:p>
            <a:endParaRPr lang="fr-FR" dirty="0" smtClean="0"/>
          </a:p>
          <a:p>
            <a:pPr>
              <a:buNone/>
            </a:pPr>
            <a:r>
              <a:rPr lang="fr-FR" dirty="0" smtClean="0"/>
              <a:t>  </a:t>
            </a:r>
            <a:r>
              <a:rPr lang="fr-FR" b="1" dirty="0" smtClean="0">
                <a:solidFill>
                  <a:srgbClr val="FF0000"/>
                </a:solidFill>
              </a:rPr>
              <a:t>MODULATEURS DES CONTROLES DESCENDANTS INHIBITEURS OU EXCITATEURS (douleurs </a:t>
            </a:r>
            <a:r>
              <a:rPr lang="fr-FR" b="1" dirty="0" err="1" smtClean="0">
                <a:solidFill>
                  <a:srgbClr val="FF0000"/>
                </a:solidFill>
              </a:rPr>
              <a:t>neuropathiques</a:t>
            </a:r>
            <a:r>
              <a:rPr lang="fr-FR" b="1" dirty="0" smtClean="0">
                <a:solidFill>
                  <a:srgbClr val="FF0000"/>
                </a:solidFill>
              </a:rPr>
              <a:t>)</a:t>
            </a:r>
          </a:p>
          <a:p>
            <a:pPr>
              <a:buNone/>
            </a:pPr>
            <a:r>
              <a:rPr lang="fr-FR" dirty="0" smtClean="0"/>
              <a:t>     Antidépresseurs tricycliques</a:t>
            </a:r>
          </a:p>
          <a:p>
            <a:pPr>
              <a:buNone/>
            </a:pPr>
            <a:r>
              <a:rPr lang="fr-FR" dirty="0" smtClean="0"/>
              <a:t>     Inhibiteurs de la recapture de la sérotonine et de la noradrénaline</a:t>
            </a:r>
          </a:p>
          <a:p>
            <a:pPr>
              <a:buNone/>
            </a:pPr>
            <a:r>
              <a:rPr lang="fr-FR" dirty="0" smtClean="0"/>
              <a:t> </a:t>
            </a:r>
          </a:p>
          <a:p>
            <a:pPr>
              <a:buNone/>
            </a:pPr>
            <a:r>
              <a:rPr lang="fr-FR" dirty="0" smtClean="0"/>
              <a:t> </a:t>
            </a:r>
            <a:r>
              <a:rPr lang="fr-FR" b="1" dirty="0" smtClean="0">
                <a:solidFill>
                  <a:srgbClr val="FF0000"/>
                </a:solidFill>
              </a:rPr>
              <a:t>MODULATEURS DE LA TRANSMISSION ET DE LA SENSIBILISATION PERIPHERIQUES (douleurs </a:t>
            </a:r>
            <a:r>
              <a:rPr lang="fr-FR" b="1" dirty="0" err="1" smtClean="0">
                <a:solidFill>
                  <a:srgbClr val="FF0000"/>
                </a:solidFill>
              </a:rPr>
              <a:t>neuropathiques</a:t>
            </a:r>
            <a:r>
              <a:rPr lang="fr-FR" b="1" dirty="0" smtClean="0">
                <a:solidFill>
                  <a:srgbClr val="FF0000"/>
                </a:solidFill>
              </a:rPr>
              <a:t> périphériques) </a:t>
            </a:r>
          </a:p>
          <a:p>
            <a:pPr>
              <a:buNone/>
            </a:pPr>
            <a:r>
              <a:rPr lang="fr-FR" dirty="0" smtClean="0"/>
              <a:t>     Anesthésiques locaux  </a:t>
            </a:r>
          </a:p>
          <a:p>
            <a:pPr>
              <a:buNone/>
            </a:pPr>
            <a:r>
              <a:rPr lang="fr-FR" dirty="0" smtClean="0"/>
              <a:t>    </a:t>
            </a:r>
            <a:r>
              <a:rPr lang="fr-FR" dirty="0" err="1" smtClean="0"/>
              <a:t>Carbamazépine</a:t>
            </a:r>
            <a:r>
              <a:rPr lang="fr-FR" dirty="0" smtClean="0"/>
              <a:t>, </a:t>
            </a:r>
            <a:r>
              <a:rPr lang="fr-FR" dirty="0" err="1" smtClean="0"/>
              <a:t>Oxcabamazépine</a:t>
            </a:r>
            <a:r>
              <a:rPr lang="fr-FR" dirty="0" smtClean="0"/>
              <a:t>  </a:t>
            </a:r>
          </a:p>
          <a:p>
            <a:pPr>
              <a:buNone/>
            </a:pPr>
            <a:r>
              <a:rPr lang="fr-FR" dirty="0" smtClean="0"/>
              <a:t>    </a:t>
            </a:r>
            <a:r>
              <a:rPr lang="fr-FR" dirty="0" err="1" smtClean="0"/>
              <a:t>Topiramate</a:t>
            </a:r>
            <a:endParaRPr lang="fr-FR" dirty="0" smtClean="0"/>
          </a:p>
          <a:p>
            <a:pPr>
              <a:buNone/>
            </a:pPr>
            <a:r>
              <a:rPr lang="fr-FR" dirty="0" smtClean="0"/>
              <a:t>    </a:t>
            </a:r>
            <a:r>
              <a:rPr lang="fr-FR" dirty="0" err="1" smtClean="0"/>
              <a:t>Capsaicine</a:t>
            </a:r>
            <a:r>
              <a:rPr lang="fr-FR" dirty="0" smtClean="0"/>
              <a:t> </a:t>
            </a:r>
          </a:p>
          <a:p>
            <a:pPr>
              <a:buNone/>
            </a:pPr>
            <a:r>
              <a:rPr lang="fr-FR" dirty="0" smtClean="0"/>
              <a:t> </a:t>
            </a:r>
          </a:p>
          <a:p>
            <a:pPr>
              <a:buNone/>
            </a:pPr>
            <a:r>
              <a:rPr lang="fr-FR" b="1" dirty="0" smtClean="0">
                <a:solidFill>
                  <a:srgbClr val="FF0000"/>
                </a:solidFill>
              </a:rPr>
              <a:t>  </a:t>
            </a:r>
            <a:r>
              <a:rPr lang="fr-FR" sz="3300" b="1" dirty="0" smtClean="0">
                <a:solidFill>
                  <a:srgbClr val="FF0000"/>
                </a:solidFill>
              </a:rPr>
              <a:t>MIXTES   Analgésiques </a:t>
            </a:r>
            <a:r>
              <a:rPr lang="fr-FR" sz="3300" b="1" dirty="0" err="1" smtClean="0">
                <a:solidFill>
                  <a:srgbClr val="FF0000"/>
                </a:solidFill>
              </a:rPr>
              <a:t>antinociceptifs</a:t>
            </a:r>
            <a:r>
              <a:rPr lang="fr-FR" sz="3300" b="1" dirty="0" smtClean="0">
                <a:solidFill>
                  <a:srgbClr val="FF0000"/>
                </a:solidFill>
              </a:rPr>
              <a:t> et modulateurs des contrôles inhibiteurs ou excitateurs descendants :</a:t>
            </a:r>
          </a:p>
          <a:p>
            <a:pPr>
              <a:buNone/>
            </a:pPr>
            <a:r>
              <a:rPr lang="fr-FR" dirty="0" smtClean="0"/>
              <a:t>      </a:t>
            </a:r>
            <a:r>
              <a:rPr lang="fr-FR" dirty="0" err="1" smtClean="0"/>
              <a:t>Tramadol</a:t>
            </a:r>
            <a:r>
              <a:rPr lang="fr-FR" dirty="0" smtClean="0"/>
              <a:t> </a:t>
            </a:r>
          </a:p>
          <a:p>
            <a:pPr>
              <a:buNone/>
            </a:pPr>
            <a:r>
              <a:rPr lang="fr-FR" dirty="0" smtClean="0"/>
              <a:t>  </a:t>
            </a:r>
          </a:p>
          <a:p>
            <a:pPr>
              <a:buNone/>
            </a:pPr>
            <a:r>
              <a:rPr lang="fr-FR" dirty="0" smtClean="0"/>
              <a:t>  </a:t>
            </a:r>
            <a:r>
              <a:rPr lang="fr-FR" sz="3300" b="1" dirty="0" smtClean="0">
                <a:solidFill>
                  <a:srgbClr val="FF0000"/>
                </a:solidFill>
              </a:rPr>
              <a:t>Autres   </a:t>
            </a:r>
            <a:r>
              <a:rPr lang="fr-FR" dirty="0" err="1" smtClean="0"/>
              <a:t>Bisphosphonates</a:t>
            </a:r>
            <a:endParaRPr lang="fr-FR" dirty="0" smtClean="0"/>
          </a:p>
          <a:p>
            <a:pPr>
              <a:buNone/>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sz="half" idx="1"/>
          </p:nvPr>
        </p:nvSpPr>
        <p:spPr>
          <a:xfrm>
            <a:off x="685800" y="1676400"/>
            <a:ext cx="3124200" cy="4419600"/>
          </a:xfrm>
        </p:spPr>
        <p:txBody>
          <a:bodyPr/>
          <a:lstStyle/>
          <a:p>
            <a:pPr eaLnBrk="1" hangingPunct="1">
              <a:defRPr/>
            </a:pPr>
            <a:r>
              <a:rPr lang="fr-FR" sz="2400" dirty="0" smtClean="0"/>
              <a:t>Les </a:t>
            </a:r>
            <a:r>
              <a:rPr lang="fr-FR" sz="2400" b="1" dirty="0" smtClean="0"/>
              <a:t>voies</a:t>
            </a:r>
            <a:r>
              <a:rPr lang="fr-FR" sz="2400" dirty="0" smtClean="0"/>
              <a:t> venant des viscères sont les mêmes que celles de la nociception cutanée.</a:t>
            </a:r>
          </a:p>
        </p:txBody>
      </p:sp>
      <p:pic>
        <p:nvPicPr>
          <p:cNvPr id="26627" name="Picture 3" descr="topo douleur 2"/>
          <p:cNvPicPr>
            <a:picLocks noChangeAspect="1" noChangeArrowheads="1"/>
          </p:cNvPicPr>
          <p:nvPr/>
        </p:nvPicPr>
        <p:blipFill>
          <a:blip r:embed="rId2" cstate="print">
            <a:lum bright="-12000" contrast="54000"/>
          </a:blip>
          <a:srcRect/>
          <a:stretch>
            <a:fillRect/>
          </a:stretch>
        </p:blipFill>
        <p:spPr bwMode="auto">
          <a:xfrm>
            <a:off x="3810000" y="1016000"/>
            <a:ext cx="4821238" cy="46767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026"/>
          <p:cNvSpPr>
            <a:spLocks noGrp="1" noChangeArrowheads="1"/>
          </p:cNvSpPr>
          <p:nvPr>
            <p:ph type="title"/>
          </p:nvPr>
        </p:nvSpPr>
        <p:spPr>
          <a:xfrm>
            <a:off x="838200" y="116632"/>
            <a:ext cx="7620000" cy="2855168"/>
          </a:xfrm>
        </p:spPr>
        <p:txBody>
          <a:bodyPr>
            <a:normAutofit fontScale="90000"/>
          </a:bodyPr>
          <a:lstStyle/>
          <a:p>
            <a:pPr eaLnBrk="1" hangingPunct="1">
              <a:defRPr/>
            </a:pP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Les </a:t>
            </a:r>
            <a:r>
              <a:rPr lang="fr-FR" sz="2400" b="1" dirty="0" smtClean="0">
                <a:solidFill>
                  <a:srgbClr val="FF0000"/>
                </a:solidFill>
              </a:rPr>
              <a:t>« douleurs  projetées »</a:t>
            </a:r>
            <a:r>
              <a:rPr lang="fr-FR" sz="2400" dirty="0" smtClean="0">
                <a:solidFill>
                  <a:srgbClr val="FF0000"/>
                </a:solidFill>
              </a:rPr>
              <a:t> sont rapportées par « erreur », lors de l’analyse corticale, au métamère cutané </a:t>
            </a:r>
            <a:br>
              <a:rPr lang="fr-FR" sz="2400" dirty="0" smtClean="0">
                <a:solidFill>
                  <a:srgbClr val="FF0000"/>
                </a:solidFill>
              </a:rPr>
            </a:br>
            <a:r>
              <a:rPr lang="fr-FR" sz="2400" dirty="0" smtClean="0">
                <a:solidFill>
                  <a:srgbClr val="FF0000"/>
                </a:solidFill>
              </a:rPr>
              <a:t>(le plus largement représenté) </a:t>
            </a:r>
            <a:br>
              <a:rPr lang="fr-FR" sz="2400" dirty="0" smtClean="0">
                <a:solidFill>
                  <a:srgbClr val="FF0000"/>
                </a:solidFill>
              </a:rPr>
            </a:br>
            <a:r>
              <a:rPr lang="fr-FR" sz="2400" dirty="0" smtClean="0">
                <a:solidFill>
                  <a:srgbClr val="FF0000"/>
                </a:solidFill>
              </a:rPr>
              <a:t>alors que l’origine réelle est viscérale, articulaire ou musculaire</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dirty="0" smtClean="0">
                <a:solidFill>
                  <a:srgbClr val="FF0000"/>
                </a:solidFill>
              </a:rPr>
              <a:t/>
            </a:r>
            <a:br>
              <a:rPr lang="fr-FR" sz="2400" dirty="0" smtClean="0">
                <a:solidFill>
                  <a:srgbClr val="FF0000"/>
                </a:solidFill>
              </a:rPr>
            </a:br>
            <a:r>
              <a:rPr lang="fr-FR" sz="2400" u="sng" dirty="0" smtClean="0">
                <a:solidFill>
                  <a:srgbClr val="FF0000"/>
                </a:solidFill>
              </a:rPr>
              <a:t>exemples</a:t>
            </a:r>
            <a:endParaRPr lang="fr-FR" sz="2000" dirty="0" smtClean="0">
              <a:solidFill>
                <a:srgbClr val="FF0000"/>
              </a:solidFill>
            </a:endParaRPr>
          </a:p>
        </p:txBody>
      </p:sp>
      <p:sp>
        <p:nvSpPr>
          <p:cNvPr id="100355" name="Rectangle 1027"/>
          <p:cNvSpPr>
            <a:spLocks noGrp="1" noChangeArrowheads="1"/>
          </p:cNvSpPr>
          <p:nvPr>
            <p:ph type="body" idx="1"/>
          </p:nvPr>
        </p:nvSpPr>
        <p:spPr>
          <a:xfrm>
            <a:off x="685800" y="4114800"/>
            <a:ext cx="7772400" cy="1981200"/>
          </a:xfrm>
        </p:spPr>
        <p:txBody>
          <a:bodyPr/>
          <a:lstStyle/>
          <a:p>
            <a:pPr eaLnBrk="1" hangingPunct="1">
              <a:defRPr/>
            </a:pPr>
            <a:r>
              <a:rPr lang="fr-FR" sz="2400" i="1" smtClean="0"/>
              <a:t>douleur du MSG de l’angine de poitrine </a:t>
            </a:r>
          </a:p>
          <a:p>
            <a:pPr eaLnBrk="1" hangingPunct="1">
              <a:defRPr/>
            </a:pPr>
            <a:r>
              <a:rPr lang="fr-FR" sz="2400" i="1" smtClean="0"/>
              <a:t>douleur testiculaire de la colique néphrétique</a:t>
            </a:r>
          </a:p>
          <a:p>
            <a:pPr eaLnBrk="1" hangingPunct="1">
              <a:defRPr/>
            </a:pPr>
            <a:r>
              <a:rPr lang="fr-FR" sz="2400" i="1" smtClean="0"/>
              <a:t>douleur scapulaire droite de la colique hépatique ...</a:t>
            </a:r>
            <a:endParaRPr lang="fr-FR" sz="2400" smtClean="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u numéro de diapositive 2"/>
          <p:cNvSpPr>
            <a:spLocks noGrp="1"/>
          </p:cNvSpPr>
          <p:nvPr>
            <p:ph type="sldNum" sz="quarter" idx="11"/>
          </p:nvPr>
        </p:nvSpPr>
        <p:spPr>
          <a:noFill/>
        </p:spPr>
        <p:txBody>
          <a:bodyPr/>
          <a:lstStyle/>
          <a:p>
            <a:fld id="{99A7ED28-913A-4481-BFF9-83BA19E76E73}" type="slidenum">
              <a:rPr lang="fr-FR"/>
              <a:pPr/>
              <a:t>8</a:t>
            </a:fld>
            <a:endParaRPr lang="fr-FR"/>
          </a:p>
        </p:txBody>
      </p:sp>
      <p:sp>
        <p:nvSpPr>
          <p:cNvPr id="39939" name="Rectangle 2"/>
          <p:cNvSpPr>
            <a:spLocks noChangeArrowheads="1"/>
          </p:cNvSpPr>
          <p:nvPr/>
        </p:nvSpPr>
        <p:spPr bwMode="auto">
          <a:xfrm>
            <a:off x="323850" y="1196975"/>
            <a:ext cx="7199313" cy="784225"/>
          </a:xfrm>
          <a:prstGeom prst="rect">
            <a:avLst/>
          </a:prstGeom>
          <a:solidFill>
            <a:srgbClr val="CCFFCC"/>
          </a:solidFill>
          <a:ln w="9525">
            <a:solidFill>
              <a:schemeClr val="tx2"/>
            </a:solidFill>
            <a:miter lim="800000"/>
            <a:headEnd/>
            <a:tailEnd/>
          </a:ln>
        </p:spPr>
        <p:txBody>
          <a:bodyPr lIns="92075" tIns="46038" rIns="92075" bIns="46038" anchor="ctr"/>
          <a:lstStyle/>
          <a:p>
            <a:pPr algn="ctr" eaLnBrk="1" hangingPunct="1">
              <a:lnSpc>
                <a:spcPct val="90000"/>
              </a:lnSpc>
            </a:pPr>
            <a:r>
              <a:rPr lang="fr-FR" sz="4000" b="1" u="none">
                <a:solidFill>
                  <a:srgbClr val="0000FF"/>
                </a:solidFill>
                <a:latin typeface="Comic Sans MS" pitchFamily="66" charset="0"/>
              </a:rPr>
              <a:t>Composantes de la douleur</a:t>
            </a:r>
          </a:p>
        </p:txBody>
      </p:sp>
      <p:sp>
        <p:nvSpPr>
          <p:cNvPr id="39940" name="Rectangle 3"/>
          <p:cNvSpPr>
            <a:spLocks noChangeArrowheads="1"/>
          </p:cNvSpPr>
          <p:nvPr/>
        </p:nvSpPr>
        <p:spPr bwMode="auto">
          <a:xfrm>
            <a:off x="900112" y="2636912"/>
            <a:ext cx="4535983" cy="4221087"/>
          </a:xfrm>
          <a:prstGeom prst="rect">
            <a:avLst/>
          </a:prstGeom>
          <a:noFill/>
          <a:ln w="9525">
            <a:solidFill>
              <a:srgbClr val="EC6B0A"/>
            </a:solidFill>
            <a:miter lim="800000"/>
            <a:headEnd/>
            <a:tailEnd/>
          </a:ln>
        </p:spPr>
        <p:txBody>
          <a:bodyPr lIns="92075" tIns="46038" rIns="92075" bIns="46038"/>
          <a:lstStyle/>
          <a:p>
            <a:pPr marL="711200" indent="-711200">
              <a:spcBef>
                <a:spcPct val="20000"/>
              </a:spcBef>
              <a:buClr>
                <a:schemeClr val="tx1"/>
              </a:buClr>
              <a:buSzPct val="75000"/>
              <a:buFont typeface="Wingdings" pitchFamily="2" charset="2"/>
              <a:buChar char="l"/>
            </a:pPr>
            <a:r>
              <a:rPr lang="fr-FR" sz="2800" b="1" u="none" dirty="0" smtClean="0">
                <a:solidFill>
                  <a:srgbClr val="005FBE"/>
                </a:solidFill>
                <a:latin typeface="Arial" pitchFamily="34" charset="0"/>
              </a:rPr>
              <a:t>Sensorielle </a:t>
            </a:r>
            <a:r>
              <a:rPr lang="fr-FR" sz="2800" dirty="0" smtClean="0">
                <a:solidFill>
                  <a:srgbClr val="0000FF"/>
                </a:solidFill>
                <a:effectLst>
                  <a:outerShdw blurRad="38100" dist="38100" dir="2700000" algn="tl">
                    <a:srgbClr val="C0C0C0"/>
                  </a:outerShdw>
                </a:effectLst>
                <a:latin typeface="Times New Roman" pitchFamily="18" charset="0"/>
                <a:cs typeface="Times New Roman" pitchFamily="18" charset="0"/>
              </a:rPr>
              <a:t>souffrir dans sa chair</a:t>
            </a:r>
            <a:endParaRPr lang="fr-FR" sz="2800" b="1" u="none" dirty="0">
              <a:solidFill>
                <a:srgbClr val="005FBE"/>
              </a:solidFill>
              <a:latin typeface="Times New Roman" pitchFamily="18" charset="0"/>
              <a:cs typeface="Times New Roman" pitchFamily="18" charset="0"/>
            </a:endParaRPr>
          </a:p>
          <a:p>
            <a:pPr marL="711200" indent="-711200">
              <a:spcBef>
                <a:spcPct val="20000"/>
              </a:spcBef>
              <a:buClr>
                <a:schemeClr val="tx1"/>
              </a:buClr>
              <a:buSzPct val="75000"/>
              <a:buFont typeface="Wingdings" pitchFamily="2" charset="2"/>
              <a:buChar char="l"/>
            </a:pPr>
            <a:r>
              <a:rPr lang="fr-FR" sz="2800" b="1" u="none" dirty="0" smtClean="0">
                <a:solidFill>
                  <a:srgbClr val="005FBE"/>
                </a:solidFill>
                <a:latin typeface="Arial" pitchFamily="34" charset="0"/>
              </a:rPr>
              <a:t>Émotionnelle</a:t>
            </a:r>
            <a:r>
              <a:rPr lang="fr-FR" sz="2800" i="1" dirty="0" smtClean="0">
                <a:solidFill>
                  <a:srgbClr val="0000FF"/>
                </a:solidFill>
                <a:effectLst>
                  <a:outerShdw blurRad="38100" dist="38100" dir="2700000" algn="tl">
                    <a:srgbClr val="C0C0C0"/>
                  </a:outerShdw>
                </a:effectLst>
                <a:latin typeface="Comic Sans MS" pitchFamily="66" charset="0"/>
              </a:rPr>
              <a:t> </a:t>
            </a:r>
            <a:r>
              <a:rPr lang="fr-FR" sz="2800" dirty="0" smtClean="0">
                <a:solidFill>
                  <a:srgbClr val="0000FF"/>
                </a:solidFill>
                <a:effectLst>
                  <a:outerShdw blurRad="38100" dist="38100" dir="2700000" algn="tl">
                    <a:srgbClr val="C0C0C0"/>
                  </a:outerShdw>
                </a:effectLst>
                <a:latin typeface="Times New Roman" pitchFamily="18" charset="0"/>
                <a:cs typeface="Times New Roman" pitchFamily="18" charset="0"/>
              </a:rPr>
              <a:t>souffrir avec son cœur</a:t>
            </a:r>
            <a:endParaRPr lang="fr-FR" sz="2800" b="1" u="none" dirty="0">
              <a:solidFill>
                <a:srgbClr val="005FBE"/>
              </a:solidFill>
              <a:latin typeface="Times New Roman" pitchFamily="18" charset="0"/>
              <a:cs typeface="Times New Roman" pitchFamily="18" charset="0"/>
            </a:endParaRPr>
          </a:p>
          <a:p>
            <a:pPr marL="711200" indent="-711200">
              <a:spcBef>
                <a:spcPct val="20000"/>
              </a:spcBef>
              <a:buClr>
                <a:schemeClr val="tx1"/>
              </a:buClr>
              <a:buSzPct val="75000"/>
              <a:buFont typeface="Wingdings" pitchFamily="2" charset="2"/>
              <a:buChar char="l"/>
            </a:pPr>
            <a:r>
              <a:rPr lang="fr-FR" sz="2800" b="1" u="none" dirty="0" smtClean="0">
                <a:solidFill>
                  <a:srgbClr val="005FBE"/>
                </a:solidFill>
                <a:latin typeface="Arial" pitchFamily="34" charset="0"/>
              </a:rPr>
              <a:t>Cognitive</a:t>
            </a:r>
            <a:r>
              <a:rPr lang="fr-FR" sz="2800" i="1" dirty="0" smtClean="0">
                <a:solidFill>
                  <a:srgbClr val="0000FF"/>
                </a:solidFill>
                <a:effectLst>
                  <a:outerShdw blurRad="38100" dist="38100" dir="2700000" algn="tl">
                    <a:srgbClr val="C0C0C0"/>
                  </a:outerShdw>
                </a:effectLst>
                <a:latin typeface="Comic Sans MS" pitchFamily="66" charset="0"/>
              </a:rPr>
              <a:t> </a:t>
            </a:r>
            <a:r>
              <a:rPr lang="fr-FR" sz="2800" dirty="0" smtClean="0">
                <a:solidFill>
                  <a:srgbClr val="0000FF"/>
                </a:solidFill>
                <a:effectLst>
                  <a:outerShdw blurRad="38100" dist="38100" dir="2700000" algn="tl">
                    <a:srgbClr val="C0C0C0"/>
                  </a:outerShdw>
                </a:effectLst>
                <a:latin typeface="Times New Roman" pitchFamily="18" charset="0"/>
                <a:cs typeface="Times New Roman" pitchFamily="18" charset="0"/>
              </a:rPr>
              <a:t>souffrir avec sa tête</a:t>
            </a:r>
          </a:p>
          <a:p>
            <a:pPr marL="711200" indent="-711200">
              <a:spcBef>
                <a:spcPct val="20000"/>
              </a:spcBef>
              <a:buClr>
                <a:schemeClr val="tx1"/>
              </a:buClr>
              <a:buSzPct val="75000"/>
              <a:buFont typeface="Wingdings" pitchFamily="2" charset="2"/>
              <a:buChar char="l"/>
            </a:pPr>
            <a:r>
              <a:rPr lang="fr-FR" sz="2800" b="1" u="none" dirty="0" smtClean="0">
                <a:solidFill>
                  <a:srgbClr val="005FBE"/>
                </a:solidFill>
                <a:latin typeface="Arial" pitchFamily="34" charset="0"/>
              </a:rPr>
              <a:t>Comportementale</a:t>
            </a:r>
            <a:r>
              <a:rPr lang="fr-FR" sz="2800" i="1" dirty="0" smtClean="0">
                <a:solidFill>
                  <a:srgbClr val="0000FF"/>
                </a:solidFill>
                <a:effectLst>
                  <a:outerShdw blurRad="38100" dist="38100" dir="2700000" algn="tl">
                    <a:srgbClr val="C0C0C0"/>
                  </a:outerShdw>
                </a:effectLst>
                <a:latin typeface="Comic Sans MS" pitchFamily="66" charset="0"/>
              </a:rPr>
              <a:t> </a:t>
            </a:r>
            <a:r>
              <a:rPr lang="fr-FR" sz="2800" dirty="0" smtClean="0">
                <a:solidFill>
                  <a:srgbClr val="0000FF"/>
                </a:solidFill>
                <a:effectLst>
                  <a:outerShdw blurRad="38100" dist="38100" dir="2700000" algn="tl">
                    <a:srgbClr val="C0C0C0"/>
                  </a:outerShdw>
                </a:effectLst>
                <a:latin typeface="Times New Roman" pitchFamily="18" charset="0"/>
                <a:cs typeface="Times New Roman" pitchFamily="18" charset="0"/>
              </a:rPr>
              <a:t>souffrir avec son corps</a:t>
            </a:r>
          </a:p>
        </p:txBody>
      </p:sp>
      <p:sp>
        <p:nvSpPr>
          <p:cNvPr id="39941" name="Rectangle 4"/>
          <p:cNvSpPr>
            <a:spLocks noChangeArrowheads="1"/>
          </p:cNvSpPr>
          <p:nvPr/>
        </p:nvSpPr>
        <p:spPr bwMode="auto">
          <a:xfrm>
            <a:off x="5257800" y="2354263"/>
            <a:ext cx="3094038" cy="1762125"/>
          </a:xfrm>
          <a:prstGeom prst="rect">
            <a:avLst/>
          </a:prstGeom>
          <a:noFill/>
          <a:ln w="9525">
            <a:noFill/>
            <a:miter lim="800000"/>
            <a:headEnd/>
            <a:tailEnd/>
          </a:ln>
        </p:spPr>
        <p:txBody>
          <a:bodyPr lIns="92075" tIns="46038" rIns="92075" bIns="46038"/>
          <a:lstStyle/>
          <a:p>
            <a:endParaRPr lang="fr-FR" sz="1800" u="none">
              <a:latin typeface="Arial" pitchFamily="34" charset="0"/>
            </a:endParaRPr>
          </a:p>
        </p:txBody>
      </p:sp>
      <p:sp>
        <p:nvSpPr>
          <p:cNvPr id="39942" name="Rectangle 5"/>
          <p:cNvSpPr>
            <a:spLocks noChangeArrowheads="1"/>
          </p:cNvSpPr>
          <p:nvPr/>
        </p:nvSpPr>
        <p:spPr bwMode="auto">
          <a:xfrm>
            <a:off x="5600700" y="2708275"/>
            <a:ext cx="3543300" cy="1460500"/>
          </a:xfrm>
          <a:prstGeom prst="rect">
            <a:avLst/>
          </a:prstGeom>
          <a:noFill/>
          <a:ln w="9525">
            <a:noFill/>
            <a:miter lim="800000"/>
            <a:headEnd/>
            <a:tailEnd/>
          </a:ln>
        </p:spPr>
        <p:txBody>
          <a:bodyPr lIns="0" tIns="0" rIns="0" bIns="0">
            <a:spAutoFit/>
          </a:bodyPr>
          <a:lstStyle/>
          <a:p>
            <a:r>
              <a:rPr lang="fr-FR" b="1" i="1" u="none">
                <a:solidFill>
                  <a:srgbClr val="3333CC"/>
                </a:solidFill>
                <a:latin typeface="Arial" pitchFamily="34" charset="0"/>
              </a:rPr>
              <a:t>Ces 4 composantes existent toujours quelque soit la douleur ressentie </a:t>
            </a:r>
          </a:p>
        </p:txBody>
      </p:sp>
      <p:sp>
        <p:nvSpPr>
          <p:cNvPr id="187398" name="Rectangle 6"/>
          <p:cNvSpPr>
            <a:spLocks noChangeArrowheads="1"/>
          </p:cNvSpPr>
          <p:nvPr/>
        </p:nvSpPr>
        <p:spPr bwMode="auto">
          <a:xfrm>
            <a:off x="6011863" y="5157788"/>
            <a:ext cx="2881312" cy="1481137"/>
          </a:xfrm>
          <a:prstGeom prst="rect">
            <a:avLst/>
          </a:prstGeom>
          <a:noFill/>
          <a:ln w="38100">
            <a:solidFill>
              <a:schemeClr val="bg2"/>
            </a:solidFill>
            <a:miter lim="800000"/>
            <a:headEnd/>
            <a:tailEnd/>
          </a:ln>
          <a:effectLst/>
        </p:spPr>
        <p:txBody>
          <a:bodyPr lIns="92075" tIns="46038" rIns="92075" bIns="46038">
            <a:spAutoFit/>
          </a:bodyPr>
          <a:lstStyle/>
          <a:p>
            <a:pPr algn="ctr" eaLnBrk="1" hangingPunct="1">
              <a:lnSpc>
                <a:spcPct val="90000"/>
              </a:lnSpc>
              <a:spcBef>
                <a:spcPct val="50000"/>
              </a:spcBef>
              <a:defRPr/>
            </a:pPr>
            <a:r>
              <a:rPr lang="fr-FR" b="1" i="1" u="none">
                <a:solidFill>
                  <a:srgbClr val="FF0000"/>
                </a:solidFill>
                <a:effectLst>
                  <a:outerShdw blurRad="38100" dist="38100" dir="2700000" algn="tl">
                    <a:srgbClr val="C0C0C0"/>
                  </a:outerShdw>
                </a:effectLst>
                <a:latin typeface="Times New Roman" pitchFamily="18" charset="0"/>
              </a:rPr>
              <a:t>OBSERVATION</a:t>
            </a:r>
          </a:p>
          <a:p>
            <a:pPr algn="ctr" eaLnBrk="1" hangingPunct="1">
              <a:lnSpc>
                <a:spcPct val="90000"/>
              </a:lnSpc>
              <a:spcBef>
                <a:spcPct val="50000"/>
              </a:spcBef>
              <a:defRPr/>
            </a:pPr>
            <a:r>
              <a:rPr lang="fr-FR" b="1" i="1" u="none">
                <a:solidFill>
                  <a:srgbClr val="FF0000"/>
                </a:solidFill>
                <a:effectLst>
                  <a:outerShdw blurRad="38100" dist="38100" dir="2700000" algn="tl">
                    <a:srgbClr val="C0C0C0"/>
                  </a:outerShdw>
                </a:effectLst>
                <a:latin typeface="Times New Roman" pitchFamily="18" charset="0"/>
              </a:rPr>
              <a:t>ATTENTION</a:t>
            </a:r>
          </a:p>
          <a:p>
            <a:pPr algn="ctr" eaLnBrk="1" hangingPunct="1">
              <a:lnSpc>
                <a:spcPct val="90000"/>
              </a:lnSpc>
              <a:spcBef>
                <a:spcPct val="50000"/>
              </a:spcBef>
              <a:defRPr/>
            </a:pPr>
            <a:r>
              <a:rPr lang="fr-FR" b="1" i="1" u="none">
                <a:solidFill>
                  <a:srgbClr val="FF0000"/>
                </a:solidFill>
                <a:effectLst>
                  <a:outerShdw blurRad="38100" dist="38100" dir="2700000" algn="tl">
                    <a:srgbClr val="C0C0C0"/>
                  </a:outerShdw>
                </a:effectLst>
                <a:latin typeface="Times New Roman" pitchFamily="18" charset="0"/>
              </a:rPr>
              <a:t>ECOUTE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a:bodyPr>
          <a:lstStyle/>
          <a:p>
            <a:pPr>
              <a:buNone/>
            </a:pPr>
            <a:r>
              <a:rPr lang="fr-FR" sz="2000" dirty="0"/>
              <a:t>5 composantes caractérisent l'installation et/ou la pérennisation d'une douleur:</a:t>
            </a:r>
          </a:p>
          <a:p>
            <a:pPr>
              <a:buNone/>
            </a:pPr>
            <a:r>
              <a:rPr lang="fr-FR" sz="2000" b="1" dirty="0" smtClean="0"/>
              <a:t>La </a:t>
            </a:r>
            <a:r>
              <a:rPr lang="fr-FR" sz="2000" b="1" dirty="0"/>
              <a:t>composante sensori-discriminative</a:t>
            </a:r>
            <a:r>
              <a:rPr lang="fr-FR" sz="2000" dirty="0"/>
              <a:t> :correspond aux mécanismes neurophysiologiques qui traduisent les caractéristiques des messages nociceptifs (</a:t>
            </a:r>
            <a:r>
              <a:rPr lang="fr-FR" sz="2000" dirty="0" err="1"/>
              <a:t>localisation,modalités</a:t>
            </a:r>
            <a:r>
              <a:rPr lang="fr-FR" sz="2000" dirty="0"/>
              <a:t>,durée ,intensité..)</a:t>
            </a:r>
          </a:p>
          <a:p>
            <a:pPr>
              <a:buNone/>
            </a:pPr>
            <a:r>
              <a:rPr lang="fr-FR" sz="2000" b="1" dirty="0" smtClean="0"/>
              <a:t>La </a:t>
            </a:r>
            <a:r>
              <a:rPr lang="fr-FR" sz="2000" b="1" dirty="0"/>
              <a:t>composante affective</a:t>
            </a:r>
            <a:r>
              <a:rPr lang="fr-FR" sz="2000" dirty="0"/>
              <a:t> : confère à la douleur son caractère déplaisant ,anxiogène.</a:t>
            </a:r>
          </a:p>
          <a:p>
            <a:pPr>
              <a:buNone/>
            </a:pPr>
            <a:r>
              <a:rPr lang="fr-FR" sz="2000" b="1" dirty="0" smtClean="0"/>
              <a:t>La </a:t>
            </a:r>
            <a:r>
              <a:rPr lang="fr-FR" sz="2000" b="1" dirty="0"/>
              <a:t>composante cognitive</a:t>
            </a:r>
            <a:r>
              <a:rPr lang="fr-FR" sz="2000" dirty="0"/>
              <a:t> : en  permettant d'interpréter ces phénomènes douloureux va en modifier la représentation.</a:t>
            </a:r>
          </a:p>
          <a:p>
            <a:pPr>
              <a:buNone/>
            </a:pPr>
            <a:r>
              <a:rPr lang="fr-FR" sz="2000" b="1" dirty="0" smtClean="0"/>
              <a:t>La </a:t>
            </a:r>
            <a:r>
              <a:rPr lang="fr-FR" sz="2000" b="1" dirty="0"/>
              <a:t>composante végétative</a:t>
            </a:r>
            <a:r>
              <a:rPr lang="fr-FR" sz="2000" dirty="0"/>
              <a:t> que sont les processus reflexes impliquant le système nerveux autonome (sudation, tachycardie).</a:t>
            </a:r>
          </a:p>
          <a:p>
            <a:pPr>
              <a:buNone/>
            </a:pPr>
            <a:r>
              <a:rPr lang="fr-FR" sz="2000" b="1" dirty="0" smtClean="0"/>
              <a:t>La </a:t>
            </a:r>
            <a:r>
              <a:rPr lang="fr-FR" sz="2000" b="1" dirty="0"/>
              <a:t>composante comportementale</a:t>
            </a:r>
            <a:r>
              <a:rPr lang="fr-FR" sz="2000" dirty="0"/>
              <a:t> qui signe l'ensemble des manifestations secondaires à la sensation douloureuse tels le retrait ,la défense..</a:t>
            </a:r>
          </a:p>
          <a:p>
            <a:endParaRPr lang="fr-FR" sz="2000"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2771</Words>
  <Application>Microsoft Office PowerPoint</Application>
  <PresentationFormat>Affichage à l'écran (4:3)</PresentationFormat>
  <Paragraphs>431</Paragraphs>
  <Slides>52</Slides>
  <Notes>1</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52</vt:i4>
      </vt:variant>
    </vt:vector>
  </HeadingPairs>
  <TitlesOfParts>
    <vt:vector size="55" baseType="lpstr">
      <vt:lpstr>Thème Office</vt:lpstr>
      <vt:lpstr>Document</vt:lpstr>
      <vt:lpstr>Clip</vt:lpstr>
      <vt:lpstr>La nociception</vt:lpstr>
      <vt:lpstr>Définition  ( International Association for the Study of Pain)</vt:lpstr>
      <vt:lpstr>La nociception :  un système d’alarme ... … qui protège l’organisme.  Sentinelle rapprochée qui protège notre corps   Elle déclenche des réponses réflexes et comportementales dont la finalité est d’en supprimer la cause et donc d’en limiter les conséquences  ( les cas d’insensibilité congénitale à la douleur → conséquences dramatiques  → nécessité d’un environnement protégé)  </vt:lpstr>
      <vt:lpstr>Diapositive 4</vt:lpstr>
      <vt:lpstr>Douleur projetée .</vt:lpstr>
      <vt:lpstr>Diapositive 6</vt:lpstr>
      <vt:lpstr>     Les « douleurs  projetées » sont rapportées par « erreur », lors de l’analyse corticale, au métamère cutané  (le plus largement représenté)  alors que l’origine réelle est viscérale, articulaire ou musculaire      exemples</vt:lpstr>
      <vt:lpstr>Diapositive 8</vt:lpstr>
      <vt:lpstr>Diapositive 9</vt:lpstr>
      <vt:lpstr>Nociceptive</vt:lpstr>
      <vt:lpstr>Rythme de la douleur nociceptive </vt:lpstr>
      <vt:lpstr>Neuropathique</vt:lpstr>
      <vt:lpstr>Diapositive 13</vt:lpstr>
      <vt:lpstr>Idiopathique</vt:lpstr>
      <vt:lpstr>3 principaux groupes de fibres</vt:lpstr>
      <vt:lpstr>Diapositive 16</vt:lpstr>
      <vt:lpstr>Diapositive 17</vt:lpstr>
      <vt:lpstr>Diapositive 18</vt:lpstr>
      <vt:lpstr>3 groupes : </vt:lpstr>
      <vt:lpstr>Diapositive 20</vt:lpstr>
      <vt:lpstr>Evaluation de la douleur . </vt:lpstr>
      <vt:lpstr>Échelle visuelle analogique : EVA</vt:lpstr>
      <vt:lpstr>Modes d’action des antalgiques</vt:lpstr>
      <vt:lpstr>Modes d’action des antalgiques  </vt:lpstr>
      <vt:lpstr>Diapositive 25</vt:lpstr>
      <vt:lpstr>Diapositive 26</vt:lpstr>
      <vt:lpstr> </vt:lpstr>
      <vt:lpstr>Diapositive 28</vt:lpstr>
      <vt:lpstr>Diapositive 29</vt:lpstr>
      <vt:lpstr>Diapositive 30</vt:lpstr>
      <vt:lpstr>Diapositive 31</vt:lpstr>
      <vt:lpstr>Diapositive 32</vt:lpstr>
      <vt:lpstr>Diapositive 33</vt:lpstr>
      <vt:lpstr>Diapositive 34</vt:lpstr>
      <vt:lpstr>Les systèmes de protection contre la douleur se situent à 3 niveaux :   médullaire   tronc cérébral   thalamus </vt:lpstr>
      <vt:lpstr>Modulation de la douleur  </vt:lpstr>
      <vt:lpstr>Diapositive 37</vt:lpstr>
      <vt:lpstr>Diapositive 38</vt:lpstr>
      <vt:lpstr>Gate control ou « théorie de la porte »</vt:lpstr>
      <vt:lpstr>Diapositive 40</vt:lpstr>
      <vt:lpstr> tronc cérébral  </vt:lpstr>
      <vt:lpstr>Les structures cérébrales les plus hauts situées modulent l’activité des structures sous-jacentes</vt:lpstr>
      <vt:lpstr>Diapositive 43</vt:lpstr>
      <vt:lpstr>Diapositive 44</vt:lpstr>
      <vt:lpstr>A l’étage cortical</vt:lpstr>
      <vt:lpstr>  2) Amplification de la douleur : HYPERALGESIE  </vt:lpstr>
      <vt:lpstr>suite</vt:lpstr>
      <vt:lpstr>Diapositive 48</vt:lpstr>
      <vt:lpstr>b/Mécanismes centraux  </vt:lpstr>
      <vt:lpstr>  Effets délétères potentiels associés  au soulagement inadéquat de la douleur </vt:lpstr>
      <vt:lpstr>  Paliers de l’OMS </vt:lpstr>
      <vt:lpstr>  Nouvelle classification des antalgiques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yani</dc:creator>
  <cp:lastModifiedBy>Bureau</cp:lastModifiedBy>
  <cp:revision>25</cp:revision>
  <dcterms:created xsi:type="dcterms:W3CDTF">2017-05-28T09:31:37Z</dcterms:created>
  <dcterms:modified xsi:type="dcterms:W3CDTF">2020-05-10T12:46:15Z</dcterms:modified>
</cp:coreProperties>
</file>