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8" r:id="rId4"/>
    <p:sldId id="280" r:id="rId5"/>
    <p:sldId id="259" r:id="rId6"/>
    <p:sldId id="260" r:id="rId7"/>
    <p:sldId id="262" r:id="rId8"/>
    <p:sldId id="300" r:id="rId9"/>
    <p:sldId id="263" r:id="rId10"/>
    <p:sldId id="296" r:id="rId11"/>
    <p:sldId id="297" r:id="rId12"/>
    <p:sldId id="299" r:id="rId13"/>
    <p:sldId id="302" r:id="rId14"/>
    <p:sldId id="261" r:id="rId15"/>
    <p:sldId id="298" r:id="rId16"/>
    <p:sldId id="264" r:id="rId17"/>
    <p:sldId id="265" r:id="rId18"/>
    <p:sldId id="285" r:id="rId19"/>
    <p:sldId id="286" r:id="rId20"/>
    <p:sldId id="287" r:id="rId21"/>
    <p:sldId id="266" r:id="rId22"/>
    <p:sldId id="281" r:id="rId23"/>
    <p:sldId id="282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303" r:id="rId33"/>
    <p:sldId id="284" r:id="rId34"/>
    <p:sldId id="288" r:id="rId35"/>
    <p:sldId id="276" r:id="rId36"/>
    <p:sldId id="278" r:id="rId37"/>
    <p:sldId id="283" r:id="rId38"/>
    <p:sldId id="289" r:id="rId39"/>
    <p:sldId id="290" r:id="rId40"/>
    <p:sldId id="291" r:id="rId41"/>
    <p:sldId id="292" r:id="rId42"/>
    <p:sldId id="293" r:id="rId43"/>
    <p:sldId id="301" r:id="rId44"/>
    <p:sldId id="294" r:id="rId45"/>
    <p:sldId id="295" r:id="rId46"/>
    <p:sldId id="279" r:id="rId47"/>
    <p:sldId id="304" r:id="rId4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76" autoAdjust="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E75D5-EEBB-455D-8E4F-831737F51D28}" type="datetimeFigureOut">
              <a:rPr lang="fr-FR" smtClean="0"/>
              <a:pPr/>
              <a:t>10/05/2020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07D61-CA7C-4A1C-8935-106E04671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07D61-CA7C-4A1C-8935-106E04671076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07D61-CA7C-4A1C-8935-106E04671076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3926-2BE5-49A9-B800-3CC6B4A08884}" type="datetimeFigureOut">
              <a:rPr lang="fr-FR" smtClean="0"/>
              <a:pPr/>
              <a:t>10/05/2020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E60B-5C52-4308-A298-0F7ACFA7EF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3926-2BE5-49A9-B800-3CC6B4A08884}" type="datetimeFigureOut">
              <a:rPr lang="fr-FR" smtClean="0"/>
              <a:pPr/>
              <a:t>10/05/2020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E60B-5C52-4308-A298-0F7ACFA7EF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3926-2BE5-49A9-B800-3CC6B4A08884}" type="datetimeFigureOut">
              <a:rPr lang="fr-FR" smtClean="0"/>
              <a:pPr/>
              <a:t>10/05/2020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E60B-5C52-4308-A298-0F7ACFA7EF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3926-2BE5-49A9-B800-3CC6B4A08884}" type="datetimeFigureOut">
              <a:rPr lang="fr-FR" smtClean="0"/>
              <a:pPr/>
              <a:t>10/05/2020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E60B-5C52-4308-A298-0F7ACFA7EF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3926-2BE5-49A9-B800-3CC6B4A08884}" type="datetimeFigureOut">
              <a:rPr lang="fr-FR" smtClean="0"/>
              <a:pPr/>
              <a:t>10/05/2020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E60B-5C52-4308-A298-0F7ACFA7EF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3926-2BE5-49A9-B800-3CC6B4A08884}" type="datetimeFigureOut">
              <a:rPr lang="fr-FR" smtClean="0"/>
              <a:pPr/>
              <a:t>10/05/2020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E60B-5C52-4308-A298-0F7ACFA7EF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3926-2BE5-49A9-B800-3CC6B4A08884}" type="datetimeFigureOut">
              <a:rPr lang="fr-FR" smtClean="0"/>
              <a:pPr/>
              <a:t>10/05/2020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E60B-5C52-4308-A298-0F7ACFA7EF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3926-2BE5-49A9-B800-3CC6B4A08884}" type="datetimeFigureOut">
              <a:rPr lang="fr-FR" smtClean="0"/>
              <a:pPr/>
              <a:t>10/05/2020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E60B-5C52-4308-A298-0F7ACFA7EF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3926-2BE5-49A9-B800-3CC6B4A08884}" type="datetimeFigureOut">
              <a:rPr lang="fr-FR" smtClean="0"/>
              <a:pPr/>
              <a:t>10/05/2020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E60B-5C52-4308-A298-0F7ACFA7EF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3926-2BE5-49A9-B800-3CC6B4A08884}" type="datetimeFigureOut">
              <a:rPr lang="fr-FR" smtClean="0"/>
              <a:pPr/>
              <a:t>10/05/2020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E60B-5C52-4308-A298-0F7ACFA7EF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3926-2BE5-49A9-B800-3CC6B4A08884}" type="datetimeFigureOut">
              <a:rPr lang="fr-FR" smtClean="0"/>
              <a:pPr/>
              <a:t>10/05/2020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E60B-5C52-4308-A298-0F7ACFA7EF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53926-2BE5-49A9-B800-3CC6B4A08884}" type="datetimeFigureOut">
              <a:rPr lang="fr-FR" smtClean="0"/>
              <a:pPr/>
              <a:t>10/05/2020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BE60B-5C52-4308-A298-0F7ACFA7EF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perruchenautomne.eu/wordpress/wp-content/uploads/2015/01/Diapositive1.pn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://www.memobio.fr/html/bioc/bi_hy_ph.htm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uen.fr/lmd/IMG/jpg/bilan1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14282" y="1000108"/>
            <a:ext cx="8715436" cy="1470025"/>
          </a:xfrm>
        </p:spPr>
        <p:txBody>
          <a:bodyPr>
            <a:noAutofit/>
          </a:bodyPr>
          <a:lstStyle/>
          <a:p>
            <a:pPr algn="r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Université Saad Dahleb – Blida 1</a:t>
            </a:r>
            <a:b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Faculté De Médecine</a:t>
            </a:r>
            <a:b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Physiopathologie</a:t>
            </a:r>
            <a:b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3ème Année de Médecine</a:t>
            </a:r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Année Universitaire 2019 -2020 </a:t>
            </a:r>
            <a:r>
              <a:rPr lang="fr-FR" sz="4000" dirty="0" smtClean="0"/>
              <a:t/>
            </a:r>
            <a:br>
              <a:rPr lang="fr-FR" sz="4000" dirty="0" smtClean="0"/>
            </a:br>
            <a:endParaRPr lang="fr-FR" sz="4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143108" y="3143248"/>
            <a:ext cx="6829428" cy="321471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fr-FR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Physiologie Du Métabolisme Hydro Electrolytique</a:t>
            </a:r>
          </a:p>
          <a:p>
            <a:pPr algn="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 S. BOUDERRA</a:t>
            </a:r>
          </a:p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Service De Reanimation</a:t>
            </a:r>
          </a:p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EPH Sidi-Ghiles (Tipaza)</a:t>
            </a:r>
          </a:p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bouderrasalima@yahoo.fr</a:t>
            </a:r>
          </a:p>
          <a:p>
            <a:pPr algn="r"/>
            <a:endParaRPr lang="fr-FR" dirty="0"/>
          </a:p>
        </p:txBody>
      </p:sp>
      <p:pic>
        <p:nvPicPr>
          <p:cNvPr id="4" name="sujetphoto" descr="Troubles de l'hydratatio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857628"/>
            <a:ext cx="371477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logo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14348" y="714356"/>
            <a:ext cx="1357322" cy="1428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Diapositive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Echange entre SIC et SEC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829196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échanges d’eau entre secteur intracellulaire et secteur extracellulaire se font à travers la bicouche lipidique qu’est la membrane cytoplasmique (la membrane des cellules).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L’eau ne peut pas traverser cette barrière hydrophobe. Il y a des transporteurs d’eau les aquaporines.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Sans aquaporine, il n’est pas possible de faire rentrer de l’eau dans la cellule ou d’en faire sortir.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L’eau suit un gradient osmotique.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force osmotique est produite par les solutés dilués dans l’eau, en pratique les électrolytes.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6908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différents types de transport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214282" y="1000108"/>
          <a:ext cx="8715436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transports passifs</a:t>
                      </a:r>
                      <a:endParaRPr lang="fr-FR" sz="2400" b="1" dirty="0">
                        <a:effectLst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Les transports actifs</a:t>
                      </a:r>
                      <a:endParaRPr lang="fr-FR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Ils ne nécessitent pas d'énergie 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 ils se font dans le sens du gradient de concentration (ou gradient électrochimique)</a:t>
                      </a:r>
                      <a:endParaRPr lang="fr-FR" sz="18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Ils nécessitent de l'énergie 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 ils se font </a:t>
                      </a: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contre le gradient 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 concentration (transport non spontané). </a:t>
                      </a:r>
                      <a:endParaRPr lang="fr-FR" sz="18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diffusion directe 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(ou diffusion simple ou diffusion libre) : les molécules "liposolubles" diffusent au travers de la membrane.</a:t>
                      </a:r>
                    </a:p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diffusion facilitée : les molécules utilisent une protéine de transport.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Transport actif primaire 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(ou direct) : l'énergie est fournie par l'hydrolyse d'un nucléotide triphosphate (exemple : pompes à sodium et hydrolyse de l'ATP). </a:t>
                      </a:r>
                    </a:p>
                    <a:p>
                      <a:endParaRPr lang="fr-FR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L'osmose 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mouvement net de molécules de solvant au travers d'une membrane semi-perméable vers un compartiment contenant une concentration plus importante d'un soluté.</a:t>
                      </a:r>
                      <a:r>
                        <a:rPr lang="fr-F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différence de concentration engendre une différence de pression (gradient de pression) </a:t>
                      </a: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c'est la pression osmotique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qui provoque ce mouvement.</a:t>
                      </a:r>
                      <a:endParaRPr lang="fr-FR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Transport actif secondaire 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(ou couplé) : l'énergie est fournie par une différence de potentiel électrochimique (exemple : un gradient de concentration de sodium). Le terme "secondaire" signifie que cette différence de potentiel électrochimique </a:t>
                      </a: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résulte d'un transport actif primaire 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(exemple : pompe à sodium et hydrolyse de l'ATP).</a:t>
                      </a:r>
                      <a:endParaRPr lang="fr-FR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rmAutofit fontScale="90000"/>
          </a:bodyPr>
          <a:lstStyle/>
          <a:p>
            <a:pPr algn="l"/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Résumé des différents types de transport membranaires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Espace réservé du contenu 3" descr="actif passif diffusion osmose pompe gradient electrochimique glucose transporter GLUT pump Fick biochimej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8501121" cy="507209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Secteur extracellulaire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928670"/>
            <a:ext cx="8572560" cy="478634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Rectangle 4"/>
          <p:cNvSpPr/>
          <p:nvPr/>
        </p:nvSpPr>
        <p:spPr>
          <a:xfrm>
            <a:off x="214282" y="5934670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Les échanges entre le secteur plasmique et le secteur interstitiel se font selon l'équation de Starling.</a:t>
            </a:r>
            <a:endParaRPr lang="fr-F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Echange entre Secteur vasculaire et interstitiel 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Entre secteur vasculaire et interstitiel, les échanges d’eau se font à travers l’endothélium en suivant la classique équation de Starling.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L’eau entraine les solutés.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composition entre eau plasmatique et interstitiel est très proche.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Ces échanges se font à travers  les fenestration  de  l’endothélium ou en paracellulaire dans les endothéliums capillaires « lâches ».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Echanges entre le plasma et le milieu interstitiel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Les échanges entre le milieu plasmatique et le milieu interstitiel dépendent de la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pression hydrostatique et de la pression oncotique.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La pression hydrostatique des vaisseaux est contrebalancée par le différentiel de pression oncotique.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La pression hydrostatique attire l’eau tandis que la pression oncotique la rejette.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Répartition de l’eau</a:t>
            </a:r>
            <a:endParaRPr lang="fr-FR" sz="4000" dirty="0"/>
          </a:p>
        </p:txBody>
      </p:sp>
      <p:pic>
        <p:nvPicPr>
          <p:cNvPr id="4" name="Picture 2" descr="F:\schema EHE\comparthydri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857256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72560" cy="1368412"/>
          </a:xfrm>
        </p:spPr>
        <p:txBody>
          <a:bodyPr>
            <a:normAutofit fontScale="90000"/>
          </a:bodyPr>
          <a:lstStyle/>
          <a:p>
            <a:pPr algn="l"/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Déterminants des transferts hydriques de part et d’autres des membranes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Volume du secteur intracellulaire (SIC):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C’est l’osmolarité efficace extracellulaire qui détermine l’hydratation du SIC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Osmolarité efficace: quantité de substances dissoutes dans le SEC, ne diffusant pas librement dans le SIC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Hyperosmolarité SEC           appel d’eau du SIC vers le SEC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Osmolarité due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à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95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%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à la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natrémie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lèche droite 3"/>
          <p:cNvSpPr/>
          <p:nvPr/>
        </p:nvSpPr>
        <p:spPr>
          <a:xfrm flipV="1">
            <a:off x="4500562" y="4714884"/>
            <a:ext cx="714380" cy="2143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939784"/>
          </a:xfrm>
        </p:spPr>
        <p:txBody>
          <a:bodyPr>
            <a:normAutofit fontScale="90000"/>
          </a:bodyPr>
          <a:lstStyle/>
          <a:p>
            <a:pPr algn="l"/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Déterminants de l’hydratation du SEC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Volume du SEC: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Capital sodé</a:t>
            </a:r>
          </a:p>
          <a:p>
            <a:pPr>
              <a:buNone/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Capital sodé: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Apport alimentaire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Excrétion rénale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PLAN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Repartition de </a:t>
            </a:r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l’eau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dans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les </a:t>
            </a:r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différents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compartiments </a:t>
            </a:r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fr-F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Métabolisme hydrique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Métabolisme sodé</a:t>
            </a:r>
          </a:p>
          <a:p>
            <a:pPr>
              <a:buFont typeface="Wingdings" pitchFamily="2" charset="2"/>
              <a:buChar char="Ø"/>
            </a:pPr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Régulation du bilan sodé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Wingdings" pitchFamily="2" charset="2"/>
              <a:buChar char="Ø"/>
            </a:pPr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Régulation du bilan hydrique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285992"/>
            <a:ext cx="285752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 entre SEC et SIC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C’est le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capital sodé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 détermine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l’hydratation du SEC</a:t>
            </a:r>
          </a:p>
          <a:p>
            <a:pPr>
              <a:buNone/>
            </a:pPr>
            <a:endParaRPr lang="fr-FR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C’est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l’osmolarité extracellulaire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donc la natrémie qui détermine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l’hydratation du SIC</a:t>
            </a:r>
          </a:p>
          <a:p>
            <a:pPr>
              <a:buNone/>
            </a:pPr>
            <a:endParaRPr lang="fr-FR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relation qui lie natrémie et capital sodé est le rapport capital sodé / capital hydrique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Bilan de l’eau « entrée = sortie »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Entrées :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boissons et alimentation = 2000 ml / 24h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Sorties :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Digestive ++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Rénale+++ (diurèse): ajustable 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Pulmonaire (vapeur d’eau expirée) 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Cutanée (sudation)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Echange hydrique entre secteur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92922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L’eau diffuse librement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à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travers les membranes cellulaires et les parois capillaires en obéissant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aux lois d’osmose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Osmose :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diffusion de l’eau au travers d’une membrane semi-perméable de la solution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moins concentrée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(hypotonique)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 la solution la plus concentres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(milieu dont l’osmolarité est la plus élevée = hypertonique)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0"/>
            <a:ext cx="8643998" cy="114300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Particules osmotiquement actives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42928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Particules libres ne diffusant pas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à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travers une membrane et donc entrainant un déplacement d’eau        exercent une pression osmotique: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Na + + +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Chlorures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Bicarbonates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Le Na est le déterminant majeur de l’osmolarité EC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Le K est le déterminant majeur de l’osmolarité IC</a:t>
            </a:r>
          </a:p>
          <a:p>
            <a:pPr>
              <a:buFont typeface="Wingdings" pitchFamily="2" charset="2"/>
              <a:buChar char="Ø"/>
            </a:pPr>
            <a:endParaRPr lang="fr-FR" dirty="0" smtClean="0">
              <a:latin typeface="Arial"/>
              <a:cs typeface="Arial"/>
            </a:endParaRPr>
          </a:p>
          <a:p>
            <a:pPr>
              <a:buNone/>
            </a:pPr>
            <a:endParaRPr lang="fr-FR" dirty="0"/>
          </a:p>
        </p:txBody>
      </p:sp>
      <p:sp>
        <p:nvSpPr>
          <p:cNvPr id="5" name="Flèche droite 4"/>
          <p:cNvSpPr/>
          <p:nvPr/>
        </p:nvSpPr>
        <p:spPr>
          <a:xfrm>
            <a:off x="4429124" y="2071678"/>
            <a:ext cx="642942" cy="2143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Bilan du sodium (Na+)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Les  entrées s’équilibrent normalement avec les sorties. On a un bilan nul.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Entrée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Alimentaire: 150 à 200 mmol/ J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 à 15 g de NaCl / J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Sortie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Sueurs : 10 mmol / J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Selles : 10 mmol / J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Reins +++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Qu’est-ce qu’une osmolarité ?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Osmolarité =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force exercée par une</a:t>
            </a:r>
          </a:p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concentration de substances dissoutes vis à vis </a:t>
            </a:r>
          </a:p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d’une membrane semi-perméable.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Osmolarité Plasmatique (OsmP) = [C] de</a:t>
            </a:r>
          </a:p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substances osmotiques par litre de plasma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Tonicité ou OsmP active = [C] de substances osmotiques actives par litre de plasma </a:t>
            </a:r>
          </a:p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(glucose, sodium, mannitol, glycérol, …)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Reflet de l'hydratation intracellulaire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00108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Quelques définitions </a:t>
            </a:r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d’osmolarité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5143536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Osmolalité: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Nombre de particules osmotiques (osmoles) par kg de solvant (c à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 Kg d’eau)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Osmolarité: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Nombre de particules osmotiques (osmoles) par litre de solvant (c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à d par litre de plasma)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Osmolalité = Osmolarité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Milliosmole =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pression osmotique exercée à travers une membrane semi-perméable par une millimole de particule dissoute dans un Kg d’eau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Osmolarité : en pratique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L’eau diffuse librement entre les compartiments</a:t>
            </a:r>
          </a:p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extra et intracellulaires selon la loi de l’osmose: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Transfert passif du compartiment à faible concentration d’osmoles vers celui à forte concentration d’osmoles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L’eau diffuse en sens inverse du gradient d’osmolarité (du – au + concentré)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2011354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Pression osmotique est assurée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 le potassium (K+) en intracellulaire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 le sodium (Na+) en extracellulaire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14554"/>
            <a:ext cx="8215370" cy="43577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Rectangle 4"/>
          <p:cNvSpPr/>
          <p:nvPr/>
        </p:nvSpPr>
        <p:spPr>
          <a:xfrm>
            <a:off x="3643306" y="4286256"/>
            <a:ext cx="7200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K+</a:t>
            </a:r>
            <a:endParaRPr lang="fr-FR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00628" y="4429132"/>
            <a:ext cx="7761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endParaRPr lang="fr-FR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Osmolarité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285860"/>
            <a:ext cx="8372476" cy="4857784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Dans les conditions physiologiques, l’osmolarité des </a:t>
            </a:r>
          </a:p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liquides extracellulaires est égale à l’osmolarité des</a:t>
            </a:r>
          </a:p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liquides intracellulaires.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Toute modification de l’osmolarité extracellulaire va</a:t>
            </a:r>
          </a:p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entraîner des mouvements d’eau pour rétablir </a:t>
            </a:r>
          </a:p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l’équilibre: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hors les cellules quand l’osmolarité plasmatique efficace augmente →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déshydratation intracellulaire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vers les cellules quand l’osmolarité plasmatique efficace diminue →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hyperhydratation intracellulaire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28641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L’eau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est le constituant </a:t>
            </a:r>
            <a:r>
              <a:rPr lang="fr-F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 plus abondant du corps humain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qui est indispensable à l’organisme.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Elle se répartit en </a:t>
            </a:r>
            <a:r>
              <a:rPr lang="fr-F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deux compartiments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principaux, intra et extracellulaire.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Elle occupe un rôle majeur dans la régulation du volume cellulaire, le transport des nutriments, l’élimination des déchets et la thermorégulation.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Le plus fréquent des troubles de l’hydratation, aux conséquences rapidement graves chez le sujet âgé, est la déshydratation.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Devant sa fréquence très élevée et l’émoussement de la sensation de soif avec le vieillissement, il semble primordial d’insister sur la prévention de cet événement.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La déshydratation est un grand facteur de pathologies induites.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Calcul de l’osmolarité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357298"/>
            <a:ext cx="8229600" cy="4786346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Osmolarité plasmatique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Osm pl =  Na + K + Cl + HCO3+ urée + glucose </a:t>
            </a:r>
          </a:p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Osm pl: 140 + 4 +110 + 26 + 5 + 5 = 290 mM</a:t>
            </a:r>
          </a:p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Osm pl ± Na x 2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Dans des conditions physiologiques, l’osmolarité des liquides extracellulaires est égale à l’osmolarité des liquides intracellulaires.</a:t>
            </a:r>
          </a:p>
          <a:p>
            <a:pPr algn="ctr">
              <a:buNone/>
            </a:pPr>
            <a:r>
              <a:rPr lang="fr-FR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natrémie est un bon reflet de l’osmolarité</a:t>
            </a:r>
          </a:p>
          <a:p>
            <a:pPr algn="ctr">
              <a:buNone/>
            </a:pPr>
            <a:r>
              <a:rPr lang="fr-FR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intracellulaire et donc de l’hydratation intracellulaire.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Equilibre entre les compartiments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00108"/>
            <a:ext cx="8643998" cy="5643602"/>
          </a:xfrm>
          <a:prstGeom prst="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4" name="Espace réservé du contenu 3" descr="retention-eau_pm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14488"/>
            <a:ext cx="364333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357158" y="2357430"/>
            <a:ext cx="40719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Diminution de la pression oncotique et augmentation de la pression hydrostatique</a:t>
            </a:r>
            <a:endParaRPr lang="fr-FR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Régulation hydrique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214422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Régulation des entrées: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soif 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Stimulation des osmorécepteurs hypothalamiques par hyperosmolarité</a:t>
            </a:r>
          </a:p>
          <a:p>
            <a:pPr>
              <a:buFont typeface="Wingdings" pitchFamily="2" charset="2"/>
              <a:buChar char="v"/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Stimulation des volorécepteurs par hypovolémie efficace</a:t>
            </a:r>
          </a:p>
          <a:p>
            <a:pPr>
              <a:buFont typeface="Wingdings" pitchFamily="2" charset="2"/>
              <a:buChar char="v"/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Effecteur comportemental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Régulation hydrique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214422"/>
            <a:ext cx="8572560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Régulation des sorties d’eau: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Libération d’ADH (Hormone AntiDiurétique) par la posthypophyse secondaire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à la stimulation: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osmorécepteurs hypothalamiques (hyperosmolarité)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volorécepteurs thoraciques et barorécepteurs artériels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Perméabilisation du tube collecteur par l’ADH: réabsorption d’eau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654032"/>
          </a:xfrm>
        </p:spPr>
        <p:txBody>
          <a:bodyPr>
            <a:normAutofit/>
          </a:bodyPr>
          <a:lstStyle/>
          <a:p>
            <a:pPr algn="l"/>
            <a: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Bilan hydrique et systèmes de régulation</a:t>
            </a:r>
            <a:endParaRPr lang="fr-FR" sz="3600" dirty="0"/>
          </a:p>
        </p:txBody>
      </p:sp>
      <p:pic>
        <p:nvPicPr>
          <p:cNvPr id="4" name="Espace réservé du contenu 3" descr="Bilan hydrique et systèmes de régulation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8429684" cy="5357850"/>
          </a:xfrm>
          <a:prstGeom prst="rect">
            <a:avLst/>
          </a:prstGeom>
          <a:solidFill>
            <a:srgbClr val="C00000"/>
          </a:solidFill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725470"/>
          </a:xfrm>
        </p:spPr>
        <p:txBody>
          <a:bodyPr>
            <a:noAutofit/>
          </a:bodyPr>
          <a:lstStyle/>
          <a:p>
            <a:pPr algn="l"/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Répartition de l’eau et mouvements hydriques</a:t>
            </a:r>
            <a:endParaRPr lang="fr-FR" sz="3200" dirty="0"/>
          </a:p>
        </p:txBody>
      </p:sp>
      <p:pic>
        <p:nvPicPr>
          <p:cNvPr id="4" name="Espace réservé du contenu 3" descr="Répartition de l’eau et mouvements hydriques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8429684" cy="5214974"/>
          </a:xfrm>
          <a:prstGeom prst="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928694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Facteurs de régulation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28596" y="2000240"/>
          <a:ext cx="8429685" cy="2428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0"/>
                <a:gridCol w="2286016"/>
                <a:gridCol w="3643339"/>
              </a:tblGrid>
              <a:tr h="737342"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Volémie</a:t>
                      </a:r>
                      <a:endParaRPr lang="fr-FR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Osmolarité</a:t>
                      </a:r>
                      <a:endParaRPr lang="fr-FR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Volémie  +  Osmolalité</a:t>
                      </a:r>
                      <a:endParaRPr lang="fr-FR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1691550"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Système RAA</a:t>
                      </a:r>
                    </a:p>
                    <a:p>
                      <a:r>
                        <a:rPr lang="fr-F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FNA</a:t>
                      </a:r>
                    </a:p>
                    <a:p>
                      <a:r>
                        <a:rPr lang="fr-F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ADH</a:t>
                      </a:r>
                      <a:endParaRPr lang="fr-FR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fr-F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ADH</a:t>
                      </a:r>
                      <a:endParaRPr lang="fr-FR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Stimuli volémique</a:t>
                      </a:r>
                    </a:p>
                    <a:p>
                      <a:r>
                        <a:rPr lang="fr-F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&gt;</a:t>
                      </a:r>
                    </a:p>
                    <a:p>
                      <a:r>
                        <a:rPr lang="fr-F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Stimuli osmotique</a:t>
                      </a:r>
                      <a:endParaRPr lang="fr-FR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Bilan sodé normal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285720" y="1928802"/>
          <a:ext cx="8501122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2519"/>
                <a:gridCol w="4368603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Entrées</a:t>
                      </a:r>
                    </a:p>
                    <a:p>
                      <a:endParaRPr lang="fr-FR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Sorties</a:t>
                      </a:r>
                      <a:endParaRPr lang="fr-FR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Alimentaires: 150 – 200 mmol/24 h</a:t>
                      </a:r>
                      <a:endParaRPr lang="fr-FR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FR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non régulables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fr-FR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.cutanées: 10 mmol</a:t>
                      </a:r>
                      <a:r>
                        <a:rPr lang="fr-FR" sz="28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/ 24 h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fr-FR" sz="28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.digestives: 10 mmol /24 h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FR" sz="28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Régulables: rénales</a:t>
                      </a:r>
                      <a:endParaRPr lang="fr-FR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Régulation E/S du sodium (Na+)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Entrées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pas de régulation des entrées chez l’homme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Sorties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facteurs hormonaux règlent la natriurèse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Diminution de la natriurèse: sécrétion de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l’aldostérone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Hormone sécrétée par la corticosurrénale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Agit au niveau du rein en favorisant la réabsorption du Na+  vers le plasma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Augmentation  de la natriurèse:  sécrétion du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facteur natriurétique auriculaire (FNA)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Hormone sécrétée par le cerveau et l’oreillette gauche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Inhibe la sécrétion d’aldostérone et augmente le débit de filtration glomérulaire (et donc de la perte en Na+)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Variations physiologiques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514353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Selon l’âge 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Nourrisson: 80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%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Adulte sain: 60 %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Vieux: 50 %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Selon le sexe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: masse graisse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Féminin: 50 %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Homme: 70 %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Selon la graisse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: sujet maigre ou obèse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Régulation du bilan sodé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Réabsorption tubulaire du sodium:</a:t>
            </a:r>
          </a:p>
          <a:p>
            <a:pPr>
              <a:buNone/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ystème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énine 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ngiotensine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Aldostérone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acteur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atriurétique 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uriculaire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FNA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Prostaglandines</a:t>
            </a:r>
          </a:p>
          <a:p>
            <a:pPr>
              <a:buFont typeface="Wingdings" pitchFamily="2" charset="2"/>
              <a:buChar char="§"/>
            </a:pP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857256"/>
          </a:xfrm>
        </p:spPr>
        <p:txBody>
          <a:bodyPr>
            <a:norm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Système Rénine-Angiotensine-Aldostérone</a:t>
            </a:r>
            <a:endParaRPr lang="fr-FR" sz="3600" dirty="0"/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8715436" cy="5072098"/>
          </a:xfrm>
          <a:prstGeom prst="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Rectangle 4"/>
          <p:cNvSpPr/>
          <p:nvPr/>
        </p:nvSpPr>
        <p:spPr>
          <a:xfrm>
            <a:off x="357158" y="6273225"/>
            <a:ext cx="8358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Cet axe joue un rôle majeur sur le bilan sodé</a:t>
            </a:r>
            <a:endParaRPr lang="fr-F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Système RAA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Trois actions de l’angiotensine II</a:t>
            </a:r>
          </a:p>
          <a:p>
            <a:pPr>
              <a:buNone/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Stimulation de la synthèse aldostérone (surrénales)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Vasoconstriction artères systémiques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Stimule synthèse prostaglandines</a:t>
            </a:r>
          </a:p>
          <a:p>
            <a:pPr>
              <a:buFont typeface="Wingdings" pitchFamily="2" charset="2"/>
              <a:buChar char="§"/>
            </a:pP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https://upload.wikimedia.org/wikipedia/commons/d/d6/Systeme_renine-angiotensine-aldosterone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643998" cy="650085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Facteur natriurétique auriculaire</a:t>
            </a:r>
            <a:b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FNA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Synthétisé par les monocytes des oreillettes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Libération stimulée par hypovolémie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Action rapide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Diurèse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Natriurèse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vasodilatation 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Quelques définitions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357850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fr-FR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électrolyte</a:t>
            </a:r>
            <a:r>
              <a:rPr lang="fr-FR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c'est un corps dont les molécules, lorsqu'elles sont en</a:t>
            </a:r>
          </a:p>
          <a:p>
            <a:pPr>
              <a:buNone/>
            </a:pPr>
            <a:r>
              <a:rPr lang="fr-FR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solution, sont capables de se dissocier en ions.</a:t>
            </a:r>
            <a:endParaRPr lang="fr-FR" sz="6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 solution</a:t>
            </a:r>
            <a:r>
              <a:rPr lang="fr-FR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un solvant (eau) + un soluté (les électrolytes).</a:t>
            </a:r>
            <a:endParaRPr lang="fr-FR" sz="6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pH: c'est un symbole exprimant l'acidité réelle d'une solution en</a:t>
            </a:r>
          </a:p>
          <a:p>
            <a:pPr>
              <a:buNone/>
            </a:pPr>
            <a:r>
              <a:rPr lang="fr-FR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Fonction de sa concentration en ions H+ (hydrogène).</a:t>
            </a:r>
            <a:endParaRPr lang="fr-FR" sz="6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L'osmose</a:t>
            </a:r>
            <a:r>
              <a:rPr lang="fr-FR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c'est le mouvement des molécules de solvant à travers une</a:t>
            </a:r>
          </a:p>
          <a:p>
            <a:pPr>
              <a:buNone/>
            </a:pPr>
            <a:r>
              <a:rPr lang="fr-FR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membrane cellulaire vers la région où il y a une concentration élevée d'un</a:t>
            </a:r>
          </a:p>
          <a:p>
            <a:pPr>
              <a:buNone/>
            </a:pPr>
            <a:r>
              <a:rPr lang="fr-FR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soluté pour lequel la membrane est semi ou imperméable.</a:t>
            </a:r>
            <a:endParaRPr lang="fr-FR" sz="6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L'osmolarité</a:t>
            </a:r>
            <a:r>
              <a:rPr lang="fr-FR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c'est la concentration en substance dissoute exerçant un</a:t>
            </a:r>
          </a:p>
          <a:p>
            <a:pPr>
              <a:buNone/>
            </a:pPr>
            <a:r>
              <a:rPr lang="fr-FR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pouvoir osmotique. Elle s'exprime en osmole</a:t>
            </a:r>
            <a:r>
              <a:rPr lang="fr-FR" sz="6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fr-FR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L'osmole</a:t>
            </a:r>
            <a:r>
              <a:rPr lang="fr-FR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c'est une unité de mesure de pression osmotique exprimée en mole par litre ou en kilogramme par litre</a:t>
            </a:r>
            <a:r>
              <a:rPr lang="fr-FR" sz="6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fr-FR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L'HOMEOSTASIE:</a:t>
            </a:r>
            <a:r>
              <a:rPr lang="fr-FR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C'est la capacité de maintenir à leurs valeurs normales les différentes constantes physiologiques de l'organisme.</a:t>
            </a:r>
          </a:p>
          <a:p>
            <a:pPr>
              <a:lnSpc>
                <a:spcPct val="170000"/>
              </a:lnSpc>
              <a:buNone/>
            </a:pPr>
            <a:r>
              <a:rPr lang="fr-FR" sz="5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Ionogramme sanguin normal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000108"/>
            <a:ext cx="8572560" cy="5500726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Natrémie = 140 ± 5 mmol/l  (Na</a:t>
            </a:r>
            <a:r>
              <a:rPr lang="fr-FR" dirty="0" smtClean="0">
                <a:latin typeface="Arial"/>
                <a:cs typeface="Arial"/>
              </a:rPr>
              <a:t>+, sodium)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Kaliémie = 3,5 – 5 mmol/l  (K</a:t>
            </a:r>
            <a:r>
              <a:rPr lang="fr-FR" dirty="0" smtClean="0">
                <a:latin typeface="Arial"/>
                <a:cs typeface="Arial"/>
              </a:rPr>
              <a:t>+, potassium)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Chlorémie = 100 ±5 mmol/l (Cl</a:t>
            </a:r>
            <a:r>
              <a:rPr lang="fr-FR" dirty="0" smtClean="0">
                <a:latin typeface="Arial"/>
                <a:cs typeface="Arial"/>
              </a:rPr>
              <a:t>- , chlorure)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Bicarbonatémie = 25 ± 3 mmol/l  (</a:t>
            </a:r>
            <a:r>
              <a:rPr lang="fr-FR" dirty="0" smtClean="0">
                <a:latin typeface="Constantia" pitchFamily="18" charset="0"/>
              </a:rPr>
              <a:t>HCO3</a:t>
            </a:r>
            <a:r>
              <a:rPr lang="fr-FR" baseline="30000" dirty="0" smtClean="0">
                <a:latin typeface="Constantia" pitchFamily="18" charset="0"/>
              </a:rPr>
              <a:t>-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smtClean="0">
                <a:latin typeface="Arial"/>
                <a:cs typeface="Arial"/>
              </a:rPr>
              <a:t>,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bicarbonate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Calcémie = 2,2 – 2,6 mmol/l (Ca</a:t>
            </a:r>
            <a:r>
              <a:rPr lang="fr-FR" dirty="0" smtClean="0">
                <a:latin typeface="Arial"/>
                <a:cs typeface="Arial"/>
              </a:rPr>
              <a:t>²+, calcium)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Phosphorémie = 0,8 – 1,45 mmol/l (</a:t>
            </a:r>
            <a:r>
              <a:rPr lang="fr-FR" dirty="0" smtClean="0">
                <a:latin typeface="Constantia" pitchFamily="18" charset="0"/>
              </a:rPr>
              <a:t>PO4</a:t>
            </a:r>
            <a:r>
              <a:rPr lang="fr-FR" baseline="30000" dirty="0" smtClean="0">
                <a:latin typeface="Constantia" pitchFamily="18" charset="0"/>
              </a:rPr>
              <a:t>--</a:t>
            </a:r>
            <a:r>
              <a:rPr lang="fr-FR" dirty="0" smtClean="0">
                <a:latin typeface="Constantia" pitchFamily="18" charset="0"/>
              </a:rPr>
              <a:t> ,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phosphate</a:t>
            </a:r>
            <a:r>
              <a:rPr lang="fr-FR" dirty="0" smtClean="0">
                <a:latin typeface="Arial"/>
                <a:cs typeface="Arial"/>
              </a:rPr>
              <a:t>)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Magnésémie = 0,75 – 0, 90 mmol/l (Mg</a:t>
            </a:r>
            <a:r>
              <a:rPr lang="fr-FR" dirty="0" smtClean="0">
                <a:latin typeface="Arial"/>
                <a:cs typeface="Arial"/>
              </a:rPr>
              <a:t>²+ ,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magnésium)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Osmolarité plasmatique = 300 ± 10 mosmol/l</a:t>
            </a:r>
          </a:p>
          <a:p>
            <a:pPr>
              <a:buFont typeface="Wingdings" pitchFamily="2" charset="2"/>
              <a:buChar char="§"/>
            </a:pP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Protidémie = 60 – 75 g /l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Urémie = 2,5 – 7,5 mmol/l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Créatinémie 50 – 120 µmol/l     </a:t>
            </a:r>
          </a:p>
          <a:p>
            <a:pPr>
              <a:buNone/>
            </a:pPr>
            <a:r>
              <a:rPr lang="fr-CH" sz="38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</a:p>
          <a:p>
            <a:pPr algn="ctr">
              <a:buNone/>
            </a:pPr>
            <a:r>
              <a:rPr lang="fr-CH" sz="38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H" sz="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 CŒUR ! ! !</a:t>
            </a:r>
            <a:endParaRPr lang="fr-FR" sz="3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14290"/>
            <a:ext cx="9001156" cy="1428752"/>
          </a:xfr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MERCI POUR VOTRE ATTENTION</a:t>
            </a:r>
            <a:r>
              <a:rPr lang="fr-F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dirty="0"/>
          </a:p>
        </p:txBody>
      </p:sp>
      <p:pic>
        <p:nvPicPr>
          <p:cNvPr id="4" name="Picture 2" descr="http://www.easytextiles.homestead.com/professeu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14488"/>
            <a:ext cx="778674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Homéostasie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stabilité du milieu intérieur (homéostasie)</a:t>
            </a:r>
          </a:p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est une condition essentielle à la vie, grâce à :</a:t>
            </a:r>
          </a:p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équilibre hydrique – H2O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équilibre électrolytique – Na, K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équilibre acido-basique – H+, Hco3, Cl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Répartition de l’eau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428736"/>
            <a:ext cx="8501122" cy="5072098"/>
          </a:xfrm>
        </p:spPr>
        <p:txBody>
          <a:bodyPr/>
          <a:lstStyle/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Eau totale représente 60 % du poids corporel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Compartiment intracellulaire = 40 %</a:t>
            </a:r>
          </a:p>
          <a:p>
            <a:pPr>
              <a:buNone/>
            </a:pPr>
            <a:endParaRPr lang="fr-F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Compartiment extracellulaire = 20 %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eau plasmatique = 5 % (à l’intérieur des vaisseaux)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eau interstitielle = 15 % (au contact des membranes cellulaires)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62"/>
            <a:ext cx="9144000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71570"/>
          </a:xfrm>
        </p:spPr>
        <p:txBody>
          <a:bodyPr>
            <a:normAutofit fontScale="90000"/>
          </a:bodyPr>
          <a:lstStyle/>
          <a:p>
            <a:pPr algn="l"/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Répartition de l’eau dans les différents secteurs de l’organisme</a:t>
            </a:r>
            <a:endParaRPr lang="fr-FR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Espace réservé du contenu 3" descr="http://cuen.fr/lmd/local/cache-vignettes/L400xH367/bilan1-96e0b.jpg">
            <a:hlinkClick r:id="rId2" tooltip="&quot;JPEG - 60.5 ko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8501122" cy="4786346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8715436" cy="62865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983</TotalTime>
  <Words>1982</Words>
  <Application>Microsoft Office PowerPoint</Application>
  <PresentationFormat>Affichage à l'écran (4:3)</PresentationFormat>
  <Paragraphs>261</Paragraphs>
  <Slides>47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47</vt:i4>
      </vt:variant>
    </vt:vector>
  </HeadingPairs>
  <TitlesOfParts>
    <vt:vector size="48" baseType="lpstr">
      <vt:lpstr>Thème Office</vt:lpstr>
      <vt:lpstr>Université Saad Dahleb – Blida 1 Faculté De Médecine Physiopathologie 3ème Année de Médecine Année Universitaire 2019 -2020  </vt:lpstr>
      <vt:lpstr>PLAN</vt:lpstr>
      <vt:lpstr>Introduction</vt:lpstr>
      <vt:lpstr>Variations physiologiques</vt:lpstr>
      <vt:lpstr>Homéostasie</vt:lpstr>
      <vt:lpstr>Répartition de l’eau</vt:lpstr>
      <vt:lpstr>Diapositive 7</vt:lpstr>
      <vt:lpstr>Répartition de l’eau dans les différents secteurs de l’organisme</vt:lpstr>
      <vt:lpstr>Diapositive 9</vt:lpstr>
      <vt:lpstr>Diapositive 10</vt:lpstr>
      <vt:lpstr>Echange entre SIC et SEC</vt:lpstr>
      <vt:lpstr>Les différents types de transport</vt:lpstr>
      <vt:lpstr> Résumé des différents types de transport membranaires</vt:lpstr>
      <vt:lpstr>Secteur extracellulaire</vt:lpstr>
      <vt:lpstr>Echange entre Secteur vasculaire et interstitiel </vt:lpstr>
      <vt:lpstr>Echanges entre le plasma et le milieu interstitiel</vt:lpstr>
      <vt:lpstr>Répartition de l’eau</vt:lpstr>
      <vt:lpstr>Déterminants des transferts hydriques de part et d’autres des membranes</vt:lpstr>
      <vt:lpstr>Déterminants de l’hydratation du SEC</vt:lpstr>
      <vt:lpstr>Relation entre SEC et SIC</vt:lpstr>
      <vt:lpstr>Bilan de l’eau « entrée = sortie »</vt:lpstr>
      <vt:lpstr>Echange hydrique entre secteur</vt:lpstr>
      <vt:lpstr>Particules osmotiquement actives</vt:lpstr>
      <vt:lpstr>Bilan du sodium (Na+)</vt:lpstr>
      <vt:lpstr>Qu’est-ce qu’une osmolarité ?</vt:lpstr>
      <vt:lpstr>Quelques définitions d’osmolarité</vt:lpstr>
      <vt:lpstr>Osmolarité : en pratique</vt:lpstr>
      <vt:lpstr>Pression osmotique est assurée par le potassium (K+) en intracellulaire par le sodium (Na+) en extracellulaire</vt:lpstr>
      <vt:lpstr>Osmolarité</vt:lpstr>
      <vt:lpstr>Calcul de l’osmolarité</vt:lpstr>
      <vt:lpstr>Equilibre entre les compartiments</vt:lpstr>
      <vt:lpstr> </vt:lpstr>
      <vt:lpstr>Régulation hydrique</vt:lpstr>
      <vt:lpstr>Régulation hydrique</vt:lpstr>
      <vt:lpstr>Bilan hydrique et systèmes de régulation</vt:lpstr>
      <vt:lpstr>Répartition de l’eau et mouvements hydriques</vt:lpstr>
      <vt:lpstr>Facteurs de régulation</vt:lpstr>
      <vt:lpstr>Bilan sodé normal</vt:lpstr>
      <vt:lpstr>Régulation E/S du sodium (Na+)</vt:lpstr>
      <vt:lpstr>Régulation du bilan sodé</vt:lpstr>
      <vt:lpstr>Système Rénine-Angiotensine-Aldostérone</vt:lpstr>
      <vt:lpstr>Système RAA</vt:lpstr>
      <vt:lpstr>Diapositive 43</vt:lpstr>
      <vt:lpstr>Facteur natriurétique auriculaire FNA</vt:lpstr>
      <vt:lpstr>Quelques définitions</vt:lpstr>
      <vt:lpstr>Ionogramme sanguin normal</vt:lpstr>
      <vt:lpstr> MERCI POUR VOTRE ATTENTION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Université Saad Dahlab 1 - Blida Faculté De Médecine Physiopathologie-3ème Année de Médecine Année Universitaire 2018-2019</dc:title>
  <dc:creator>BOUDERA</dc:creator>
  <cp:lastModifiedBy>Bureau</cp:lastModifiedBy>
  <cp:revision>87</cp:revision>
  <dcterms:created xsi:type="dcterms:W3CDTF">2018-09-22T02:31:12Z</dcterms:created>
  <dcterms:modified xsi:type="dcterms:W3CDTF">2020-05-10T10:32:05Z</dcterms:modified>
</cp:coreProperties>
</file>