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5"/>
  </p:notesMasterIdLst>
  <p:sldIdLst>
    <p:sldId id="257" r:id="rId2"/>
    <p:sldId id="258" r:id="rId3"/>
    <p:sldId id="278" r:id="rId4"/>
    <p:sldId id="289" r:id="rId5"/>
    <p:sldId id="293" r:id="rId6"/>
    <p:sldId id="259" r:id="rId7"/>
    <p:sldId id="279" r:id="rId8"/>
    <p:sldId id="270" r:id="rId9"/>
    <p:sldId id="266" r:id="rId10"/>
    <p:sldId id="284" r:id="rId11"/>
    <p:sldId id="285" r:id="rId12"/>
    <p:sldId id="286" r:id="rId13"/>
    <p:sldId id="262" r:id="rId14"/>
    <p:sldId id="290" r:id="rId15"/>
    <p:sldId id="287" r:id="rId16"/>
    <p:sldId id="272" r:id="rId17"/>
    <p:sldId id="263" r:id="rId18"/>
    <p:sldId id="265" r:id="rId19"/>
    <p:sldId id="264" r:id="rId20"/>
    <p:sldId id="267" r:id="rId21"/>
    <p:sldId id="294" r:id="rId22"/>
    <p:sldId id="291" r:id="rId23"/>
    <p:sldId id="292" r:id="rId24"/>
    <p:sldId id="271" r:id="rId25"/>
    <p:sldId id="268" r:id="rId26"/>
    <p:sldId id="288" r:id="rId27"/>
    <p:sldId id="273" r:id="rId28"/>
    <p:sldId id="275" r:id="rId29"/>
    <p:sldId id="274" r:id="rId30"/>
    <p:sldId id="269" r:id="rId31"/>
    <p:sldId id="276" r:id="rId32"/>
    <p:sldId id="277" r:id="rId33"/>
    <p:sldId id="281" r:id="rId3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35F22-E237-4540-8C85-70EF508EF8D1}" type="datetimeFigureOut">
              <a:rPr lang="fr-FR" smtClean="0"/>
              <a:pPr/>
              <a:t>26/03/2020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3EDC7-30D8-4C0B-AF31-B04C87C995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D7D18-88B3-435A-8820-2ABA12F2A73E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D7D18-88B3-435A-8820-2ABA12F2A73E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D7D18-88B3-435A-8820-2ABA12F2A73E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29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30</a:t>
            </a:fld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32</a:t>
            </a:fld>
            <a:endParaRPr 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D7D18-88B3-435A-8820-2ABA12F2A73E}" type="slidenum">
              <a:rPr lang="fr-FR" smtClean="0"/>
              <a:pPr/>
              <a:t>33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D7D18-88B3-435A-8820-2ABA12F2A73E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3EDC7-30D8-4C0B-AF31-B04C87C995EE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26/03/2020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786058"/>
            <a:ext cx="7772400" cy="1470025"/>
          </a:xfrm>
        </p:spPr>
        <p:txBody>
          <a:bodyPr>
            <a:noAutofit/>
          </a:bodyPr>
          <a:lstStyle/>
          <a:p>
            <a:r>
              <a:rPr lang="fr-FR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dyskaliémies</a:t>
            </a:r>
            <a:endParaRPr lang="fr-FR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301280"/>
            <a:ext cx="6400800" cy="1270992"/>
          </a:xfrm>
        </p:spPr>
        <p:txBody>
          <a:bodyPr/>
          <a:lstStyle/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 A.Y.Kada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CHU Blida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115616" y="142852"/>
            <a:ext cx="66967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Université Saad Dahlab</a:t>
            </a:r>
          </a:p>
          <a:p>
            <a:pPr algn="ctr"/>
            <a:r>
              <a:rPr lang="fr-F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Faculté de médecine de Blida</a:t>
            </a:r>
          </a:p>
          <a:p>
            <a:pPr algn="ctr"/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fr-FR" sz="28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ème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année de médecine</a:t>
            </a:r>
          </a:p>
          <a:p>
            <a:pPr algn="ctr"/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de physiopathologie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 4" descr="1200px-Université_Saâd_Dahlab_de_Blida_-_USDB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357190"/>
            <a:ext cx="2041058" cy="1785926"/>
          </a:xfrm>
          <a:prstGeom prst="rect">
            <a:avLst/>
          </a:prstGeom>
        </p:spPr>
      </p:pic>
      <p:pic>
        <p:nvPicPr>
          <p:cNvPr id="6" name="Image 5" descr="1200px-Université_Saâd_Dahlab_de_Blida_-_USDB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02974" y="357190"/>
            <a:ext cx="2041058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5680" y="1600200"/>
            <a:ext cx="8686800" cy="4997152"/>
          </a:xfrm>
        </p:spPr>
        <p:txBody>
          <a:bodyPr>
            <a:noAutofit/>
          </a:bodyPr>
          <a:lstStyle/>
          <a:p>
            <a:r>
              <a:rPr lang="fr-FR" sz="4000" dirty="0" smtClean="0"/>
              <a:t>Le pool k+ et la kaliémie sont maintenus stables grâce a une régulation qui assure la nullité du bilan entrées-sorties. </a:t>
            </a:r>
          </a:p>
          <a:p>
            <a:r>
              <a:rPr lang="fr-FR" sz="4000" dirty="0" smtClean="0"/>
              <a:t>Double:</a:t>
            </a:r>
          </a:p>
          <a:p>
            <a:pPr lvl="1"/>
            <a:r>
              <a:rPr lang="fr-FR" sz="3600" dirty="0" smtClean="0"/>
              <a:t>Immédiate par transfert transmembranaire.</a:t>
            </a:r>
          </a:p>
          <a:p>
            <a:pPr lvl="1"/>
            <a:r>
              <a:rPr lang="fr-FR" sz="3600" dirty="0" smtClean="0"/>
              <a:t>A moyen terme par le rein.</a:t>
            </a: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fr-FR" b="1" dirty="0" smtClean="0"/>
              <a:t>Régulation.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5680" y="1672208"/>
            <a:ext cx="8686800" cy="4997152"/>
          </a:xfrm>
        </p:spPr>
        <p:txBody>
          <a:bodyPr>
            <a:noAutofit/>
          </a:bodyPr>
          <a:lstStyle/>
          <a:p>
            <a:r>
              <a:rPr lang="fr-FR" dirty="0" smtClean="0"/>
              <a:t>L‘équilibre acido-basique et hydro électrolytique.</a:t>
            </a:r>
          </a:p>
          <a:p>
            <a:r>
              <a:rPr lang="fr-FR" dirty="0" smtClean="0"/>
              <a:t>Le métabolisme glucidique.</a:t>
            </a:r>
          </a:p>
          <a:p>
            <a:r>
              <a:rPr lang="fr-FR" dirty="0" smtClean="0"/>
              <a:t>Le métabolisme protidique.</a:t>
            </a:r>
          </a:p>
          <a:p>
            <a:r>
              <a:rPr lang="fr-FR" dirty="0" smtClean="0"/>
              <a:t>Le métabolisme hormonal.</a:t>
            </a:r>
          </a:p>
          <a:p>
            <a:r>
              <a:rPr lang="fr-FR" dirty="0" smtClean="0"/>
              <a:t>Le métabolisme cellulaire.</a:t>
            </a:r>
          </a:p>
          <a:p>
            <a:r>
              <a:rPr lang="fr-FR" dirty="0" smtClean="0"/>
              <a:t>Rôle dans les phénomènes d’excitabilité.</a:t>
            </a: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fr-FR" b="1" dirty="0" smtClean="0"/>
              <a:t>Régulation immédiate.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714488"/>
            <a:ext cx="8572560" cy="4572032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fr-FR" sz="4000" dirty="0" smtClean="0"/>
              <a:t>Le rein</a:t>
            </a:r>
          </a:p>
          <a:p>
            <a:r>
              <a:rPr lang="fr-FR" sz="4000" dirty="0" smtClean="0"/>
              <a:t>Plus lente, 4 – 6h</a:t>
            </a:r>
          </a:p>
          <a:p>
            <a:r>
              <a:rPr lang="fr-FR" sz="4000" dirty="0" smtClean="0"/>
              <a:t>La sécrétion du K+ est liée au Na+, H+.</a:t>
            </a:r>
          </a:p>
          <a:p>
            <a:r>
              <a:rPr lang="fr-FR" sz="4000" dirty="0" smtClean="0"/>
              <a:t>Donc étroitement liée aux: </a:t>
            </a:r>
          </a:p>
          <a:p>
            <a:pPr lvl="1"/>
            <a:r>
              <a:rPr lang="fr-FR" sz="3600" dirty="0" smtClean="0"/>
              <a:t>Bilan hydro sodé.</a:t>
            </a:r>
          </a:p>
          <a:p>
            <a:pPr lvl="1"/>
            <a:r>
              <a:rPr lang="fr-FR" sz="3600" dirty="0" smtClean="0"/>
              <a:t>Acido-basique.</a:t>
            </a: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fr-FR" b="1" dirty="0" smtClean="0"/>
              <a:t>Moyen terme.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Hypokaliémie.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844" y="1743076"/>
            <a:ext cx="8786874" cy="3328998"/>
          </a:xfrm>
        </p:spPr>
        <p:txBody>
          <a:bodyPr>
            <a:normAutofit fontScale="70000" lnSpcReduction="20000"/>
          </a:bodyPr>
          <a:lstStyle/>
          <a:p>
            <a:r>
              <a:rPr lang="fr-FR" sz="6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 </a:t>
            </a:r>
            <a:r>
              <a:rPr lang="fr-FR" sz="69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fr-FR" sz="6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plasmatique &lt; 3,5 </a:t>
            </a:r>
            <a:r>
              <a:rPr lang="fr-FR" sz="69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mmol</a:t>
            </a:r>
            <a:r>
              <a:rPr lang="fr-FR" sz="6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/L.</a:t>
            </a:r>
          </a:p>
          <a:p>
            <a:endParaRPr lang="fr-FR" sz="63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sz="6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Doit immédiatement faire évoquer une fuite intestinale ou urinaire +++</a:t>
            </a:r>
          </a:p>
          <a:p>
            <a:endParaRPr lang="fr-FR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Contexte de survenue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sz="4000" dirty="0" smtClean="0"/>
              <a:t>Hypertension artérielle :</a:t>
            </a:r>
          </a:p>
          <a:p>
            <a:pPr lvl="1"/>
            <a:r>
              <a:rPr lang="fr-F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Oui</a:t>
            </a:r>
            <a:r>
              <a:rPr lang="fr-FR" sz="3600" dirty="0" smtClean="0"/>
              <a:t> =&gt; anomalie de l’axe rénine-angiotensine-aldostérone.</a:t>
            </a:r>
          </a:p>
          <a:p>
            <a:pPr lvl="1"/>
            <a:r>
              <a:rPr lang="fr-F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</a:t>
            </a:r>
            <a:r>
              <a:rPr lang="fr-FR" sz="3600" dirty="0" smtClean="0"/>
              <a:t> =&gt; carence d’apport (improbable).</a:t>
            </a:r>
          </a:p>
          <a:p>
            <a:pPr lvl="2"/>
            <a:r>
              <a:rPr lang="fr-FR" sz="3200" dirty="0" smtClean="0"/>
              <a:t>Déplétion d’origine digestive ou urinaire.</a:t>
            </a:r>
          </a:p>
          <a:p>
            <a:pPr lvl="2"/>
            <a:r>
              <a:rPr lang="fr-FR" sz="3200" dirty="0" smtClean="0"/>
              <a:t>Anomalies de redistribution (exceptionnelles).</a:t>
            </a:r>
          </a:p>
          <a:p>
            <a:r>
              <a:rPr lang="fr-FR" sz="4000" dirty="0" smtClean="0"/>
              <a:t>Kaliurèse :</a:t>
            </a:r>
          </a:p>
          <a:p>
            <a:pPr lvl="1"/>
            <a:r>
              <a:rPr lang="fr-F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Appropriée &lt; 20 mmol/24 h.</a:t>
            </a:r>
          </a:p>
          <a:p>
            <a:pPr lvl="1"/>
            <a:r>
              <a:rPr lang="fr-F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Inappropriée &gt; 20 mmol/24 h.</a:t>
            </a:r>
            <a:endParaRPr lang="fr-F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Signes cliniques.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800" b="1" dirty="0" smtClean="0">
                <a:solidFill>
                  <a:srgbClr val="FF0000"/>
                </a:solidFill>
              </a:rPr>
              <a:t>neuromusculaires:</a:t>
            </a:r>
          </a:p>
          <a:p>
            <a:pPr lvl="1"/>
            <a:r>
              <a:rPr lang="fr-FR" sz="4400" dirty="0" smtClean="0"/>
              <a:t>paralysie des muscles lisses.</a:t>
            </a:r>
          </a:p>
          <a:p>
            <a:pPr lvl="1"/>
            <a:r>
              <a:rPr lang="fr-FR" sz="4400" dirty="0" smtClean="0"/>
              <a:t>Rhabdomyolyse.</a:t>
            </a:r>
          </a:p>
          <a:p>
            <a:pPr lvl="1"/>
            <a:r>
              <a:rPr lang="fr-FR" sz="4400" dirty="0" smtClean="0"/>
              <a:t>Crampes.</a:t>
            </a:r>
          </a:p>
          <a:p>
            <a:pPr lvl="1"/>
            <a:r>
              <a:rPr lang="fr-FR" sz="4400" dirty="0" smtClean="0"/>
              <a:t>myalgies.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Signes ECG.</a:t>
            </a:r>
            <a:endParaRPr lang="fr-FR" b="1" dirty="0"/>
          </a:p>
        </p:txBody>
      </p:sp>
      <p:pic>
        <p:nvPicPr>
          <p:cNvPr id="4" name="Espace réservé du contenu 3" descr="dyskaliemie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40163" y="2736304"/>
            <a:ext cx="4068341" cy="4077072"/>
          </a:xfr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2008" y="1289665"/>
            <a:ext cx="680424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A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ffaissement</a:t>
            </a:r>
            <a:r>
              <a:rPr kumimoji="0" lang="fr-F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 l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’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onde T.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A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ugmentation d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’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amplitude de l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’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onde U.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A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llongement de l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’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espace QU.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fr-FR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E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largissement des complexes QRS 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 4" descr="EKG_Complex_fr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140968"/>
            <a:ext cx="4524376" cy="3541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Principales causes d'hypokaliémie 1.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b="1" dirty="0" smtClean="0"/>
              <a:t>Insuffisance des apports alimentaires.</a:t>
            </a:r>
          </a:p>
          <a:p>
            <a:pPr lvl="1"/>
            <a:r>
              <a:rPr lang="fr-FR" sz="3200" dirty="0" smtClean="0"/>
              <a:t>Anorexie, régimes. </a:t>
            </a:r>
          </a:p>
          <a:p>
            <a:r>
              <a:rPr lang="fr-FR" sz="3600" b="1" dirty="0" smtClean="0"/>
              <a:t>Transfert intracellulaire accru du K </a:t>
            </a:r>
            <a:r>
              <a:rPr lang="fr-FR" sz="3600" b="1" baseline="30000" dirty="0" smtClean="0"/>
              <a:t>+ </a:t>
            </a:r>
            <a:endParaRPr lang="fr-FR" sz="3600" b="1" dirty="0" smtClean="0"/>
          </a:p>
          <a:p>
            <a:pPr lvl="1"/>
            <a:r>
              <a:rPr lang="fr-FR" sz="3200" dirty="0" smtClean="0"/>
              <a:t>Alcalose métabolique ou respiratoire. </a:t>
            </a:r>
          </a:p>
          <a:p>
            <a:pPr lvl="1"/>
            <a:r>
              <a:rPr lang="fr-FR" sz="3200" dirty="0" smtClean="0"/>
              <a:t>Insulinothérapie.</a:t>
            </a:r>
          </a:p>
          <a:p>
            <a:pPr lvl="1"/>
            <a:r>
              <a:rPr lang="fr-FR" sz="3200" dirty="0" smtClean="0"/>
              <a:t>Stimulation </a:t>
            </a:r>
            <a:r>
              <a:rPr lang="el-GR" sz="3200" dirty="0" smtClean="0"/>
              <a:t>β </a:t>
            </a:r>
            <a:r>
              <a:rPr lang="el-GR" sz="3200" baseline="-25000" dirty="0" smtClean="0"/>
              <a:t>2 </a:t>
            </a:r>
            <a:r>
              <a:rPr lang="el-GR" sz="3200" dirty="0" smtClean="0"/>
              <a:t>-</a:t>
            </a:r>
            <a:r>
              <a:rPr lang="fr-FR" sz="3200" dirty="0" smtClean="0"/>
              <a:t>adrénergique.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Principales causes d'hypokaliémie 2.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b="1" dirty="0" smtClean="0"/>
              <a:t>Pertes rénales de K </a:t>
            </a:r>
            <a:r>
              <a:rPr lang="fr-FR" b="1" baseline="30000" dirty="0" smtClean="0"/>
              <a:t>+</a:t>
            </a:r>
            <a:r>
              <a:rPr lang="fr-FR" b="1" dirty="0" smtClean="0"/>
              <a:t>:</a:t>
            </a:r>
          </a:p>
          <a:p>
            <a:pPr algn="ctr">
              <a:buNone/>
            </a:pPr>
            <a:r>
              <a:rPr lang="fr-FR" sz="39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kaliurèse</a:t>
            </a:r>
            <a:r>
              <a:rPr lang="fr-FR" sz="3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 inappropriée » &gt;20 mmol/24 h</a:t>
            </a:r>
            <a:endParaRPr lang="fr-FR" sz="3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fr-FR" dirty="0" smtClean="0"/>
              <a:t>Causes médicamenteuses : </a:t>
            </a:r>
          </a:p>
          <a:p>
            <a:pPr lvl="2"/>
            <a:r>
              <a:rPr lang="fr-FR" dirty="0" smtClean="0"/>
              <a:t>diurétiques .</a:t>
            </a:r>
          </a:p>
          <a:p>
            <a:pPr lvl="1"/>
            <a:r>
              <a:rPr lang="fr-FR" dirty="0" smtClean="0"/>
              <a:t>Causes endocriniennes (avec HTA) : </a:t>
            </a:r>
          </a:p>
          <a:p>
            <a:pPr lvl="2"/>
            <a:r>
              <a:rPr lang="fr-FR" dirty="0" err="1" smtClean="0"/>
              <a:t>hyperaldostéronisme</a:t>
            </a:r>
            <a:r>
              <a:rPr lang="fr-FR" dirty="0" smtClean="0"/>
              <a:t> (primaire ou secondaire) ; </a:t>
            </a:r>
          </a:p>
          <a:p>
            <a:pPr lvl="2"/>
            <a:r>
              <a:rPr lang="fr-FR" dirty="0" smtClean="0"/>
              <a:t>hypercortisolisme endogène (syndrome de Cushing). </a:t>
            </a:r>
          </a:p>
          <a:p>
            <a:pPr lvl="1"/>
            <a:r>
              <a:rPr lang="fr-FR" dirty="0" smtClean="0"/>
              <a:t>Causes rénales : </a:t>
            </a:r>
          </a:p>
          <a:p>
            <a:pPr lvl="2"/>
            <a:r>
              <a:rPr lang="fr-FR" dirty="0" smtClean="0"/>
              <a:t>néphropathies interstitielles avec perte de sel ; </a:t>
            </a:r>
          </a:p>
          <a:p>
            <a:pPr lvl="2"/>
            <a:r>
              <a:rPr lang="fr-FR" dirty="0" smtClean="0"/>
              <a:t>acidoses tubulaires distales, acidocétose diabétique ; </a:t>
            </a:r>
          </a:p>
          <a:p>
            <a:pPr lvl="2"/>
            <a:r>
              <a:rPr lang="fr-FR" dirty="0" smtClean="0"/>
              <a:t>polyurie (après levée d'obstacle, nécrose tubulaire, transplantation). </a:t>
            </a:r>
          </a:p>
          <a:p>
            <a:pPr lvl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Principales causes d'hypokaliémie 3.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Pertes digestives de K </a:t>
            </a:r>
            <a:r>
              <a:rPr lang="fr-FR" b="1" baseline="30000" dirty="0" smtClean="0"/>
              <a:t>+</a:t>
            </a:r>
            <a:r>
              <a:rPr lang="fr-FR" b="1" dirty="0" smtClean="0"/>
              <a:t> :</a:t>
            </a:r>
          </a:p>
          <a:p>
            <a:pPr algn="ctr">
              <a:buNone/>
            </a:pPr>
            <a:r>
              <a:rPr lang="fr-FR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kaliurèse</a:t>
            </a:r>
            <a:r>
              <a:rPr lang="fr-F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 appropriée » &lt; 20 mmol/24 h</a:t>
            </a:r>
          </a:p>
          <a:p>
            <a:pPr lvl="1"/>
            <a:r>
              <a:rPr lang="fr-FR" i="1" dirty="0" smtClean="0"/>
              <a:t>Hautes </a:t>
            </a:r>
            <a:r>
              <a:rPr lang="fr-FR" dirty="0" smtClean="0"/>
              <a:t>: vomissements, aspiration digestive. </a:t>
            </a:r>
          </a:p>
          <a:p>
            <a:pPr lvl="1"/>
            <a:r>
              <a:rPr lang="fr-FR" i="1" dirty="0" smtClean="0"/>
              <a:t>Basses </a:t>
            </a:r>
            <a:r>
              <a:rPr lang="fr-FR" dirty="0" smtClean="0"/>
              <a:t>: diarrhée aiguë infectieuse.</a:t>
            </a:r>
          </a:p>
          <a:p>
            <a:r>
              <a:rPr lang="fr-FR" b="1" dirty="0" smtClean="0"/>
              <a:t>Pertes cutanées de K </a:t>
            </a:r>
            <a:r>
              <a:rPr lang="fr-FR" b="1" baseline="30000" dirty="0" smtClean="0"/>
              <a:t>+ </a:t>
            </a:r>
            <a:endParaRPr lang="fr-FR" b="1" dirty="0" smtClean="0"/>
          </a:p>
          <a:p>
            <a:pPr lvl="1"/>
            <a:r>
              <a:rPr lang="fr-FR" dirty="0" smtClean="0"/>
              <a:t>Sudation extrême. </a:t>
            </a:r>
          </a:p>
          <a:p>
            <a:pPr lvl="1"/>
            <a:r>
              <a:rPr lang="fr-FR" dirty="0" smtClean="0"/>
              <a:t>Brûlures étendues. </a:t>
            </a:r>
          </a:p>
          <a:p>
            <a:r>
              <a:rPr lang="fr-FR" b="1" dirty="0" smtClean="0"/>
              <a:t>Hémodialyse, plasmaphérèse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Plan du cours.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Introduction.</a:t>
            </a:r>
          </a:p>
          <a:p>
            <a:r>
              <a:rPr lang="fr-FR" dirty="0" smtClean="0"/>
              <a:t>Régulation du métabolisme du K</a:t>
            </a:r>
            <a:r>
              <a:rPr lang="fr-FR" baseline="30000" dirty="0" smtClean="0"/>
              <a:t>+</a:t>
            </a:r>
            <a:r>
              <a:rPr lang="fr-FR" dirty="0" smtClean="0"/>
              <a:t>.</a:t>
            </a:r>
          </a:p>
          <a:p>
            <a:r>
              <a:rPr lang="fr-FR" dirty="0" smtClean="0"/>
              <a:t>Hypokaliémie.</a:t>
            </a:r>
          </a:p>
          <a:p>
            <a:pPr lvl="1"/>
            <a:r>
              <a:rPr lang="fr-FR" dirty="0" smtClean="0"/>
              <a:t>Clinique.</a:t>
            </a:r>
          </a:p>
          <a:p>
            <a:pPr lvl="1"/>
            <a:r>
              <a:rPr lang="fr-FR" dirty="0" smtClean="0"/>
              <a:t>Traitement.</a:t>
            </a:r>
          </a:p>
          <a:p>
            <a:r>
              <a:rPr lang="fr-FR" dirty="0" smtClean="0"/>
              <a:t>Hyperkaliémie.</a:t>
            </a:r>
          </a:p>
          <a:p>
            <a:pPr lvl="1"/>
            <a:r>
              <a:rPr lang="fr-FR" dirty="0" smtClean="0"/>
              <a:t>Clinique.</a:t>
            </a:r>
          </a:p>
          <a:p>
            <a:pPr lvl="1"/>
            <a:r>
              <a:rPr lang="fr-FR" dirty="0" smtClean="0"/>
              <a:t>Traitement.</a:t>
            </a:r>
          </a:p>
          <a:p>
            <a:r>
              <a:rPr lang="fr-FR" dirty="0" smtClean="0"/>
              <a:t>Conclusion.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hypok_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496" y="528238"/>
            <a:ext cx="9080482" cy="5637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Flèche vers le bas 6"/>
          <p:cNvSpPr/>
          <p:nvPr/>
        </p:nvSpPr>
        <p:spPr>
          <a:xfrm>
            <a:off x="3707904" y="2780928"/>
            <a:ext cx="288032" cy="864096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vers le bas 7"/>
          <p:cNvSpPr/>
          <p:nvPr/>
        </p:nvSpPr>
        <p:spPr>
          <a:xfrm>
            <a:off x="7236296" y="1916832"/>
            <a:ext cx="288032" cy="72008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e bas 8"/>
          <p:cNvSpPr/>
          <p:nvPr/>
        </p:nvSpPr>
        <p:spPr>
          <a:xfrm>
            <a:off x="1187624" y="2780928"/>
            <a:ext cx="288032" cy="56768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vers le bas 9"/>
          <p:cNvSpPr/>
          <p:nvPr/>
        </p:nvSpPr>
        <p:spPr>
          <a:xfrm>
            <a:off x="2483768" y="1844824"/>
            <a:ext cx="288032" cy="43204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42844" y="2357430"/>
            <a:ext cx="2428892" cy="35719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2714612" y="2357430"/>
            <a:ext cx="2428892" cy="35719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786182" y="285728"/>
            <a:ext cx="242889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Hypokaliémie</a:t>
            </a: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1000100" y="1681451"/>
            <a:ext cx="35719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Kaliurèse &gt; 20 </a:t>
            </a:r>
            <a:r>
              <a:rPr lang="fr-F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mmoles</a:t>
            </a:r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/24h</a:t>
            </a:r>
            <a:endParaRPr lang="fr-F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500694" y="1714488"/>
            <a:ext cx="35719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Kaliurèse &lt; 20 </a:t>
            </a:r>
            <a:r>
              <a:rPr lang="fr-F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mmoles</a:t>
            </a:r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/24h</a:t>
            </a:r>
            <a:endParaRPr lang="fr-F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00694" y="3781388"/>
            <a:ext cx="3571900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Pertes extrarénales (diarrhées, hypersudation).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Mécanismes transcellulaires </a:t>
            </a:r>
            <a:r>
              <a:rPr lang="fr-FR" sz="2000" dirty="0" smtClean="0">
                <a:sym typeface="Wingdings" pitchFamily="2" charset="2"/>
              </a:rPr>
              <a:t> transfert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fr-FR" sz="2000" dirty="0" smtClean="0">
                <a:sym typeface="Wingdings" pitchFamily="2" charset="2"/>
              </a:rPr>
              <a:t>Médicaments.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fr-FR" sz="2000" dirty="0" smtClean="0">
                <a:sym typeface="Wingdings" pitchFamily="2" charset="2"/>
              </a:rPr>
              <a:t>Prolifération cellulaires.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fr-FR" sz="2000" dirty="0" smtClean="0">
                <a:sym typeface="Wingdings" pitchFamily="2" charset="2"/>
              </a:rPr>
              <a:t>Paralysie périodique familiale.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14348" y="2957452"/>
            <a:ext cx="135729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ctr"/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HTA +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500430" y="2957452"/>
            <a:ext cx="135729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ctr"/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HTA -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1406" y="3786190"/>
            <a:ext cx="2643206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ym typeface="Wingdings" pitchFamily="2" charset="2"/>
              </a:rPr>
              <a:t>Hyperaldostéronisme 1</a:t>
            </a:r>
            <a:r>
              <a:rPr lang="fr-FR" sz="2000" baseline="30000" dirty="0" smtClean="0">
                <a:sym typeface="Wingdings" pitchFamily="2" charset="2"/>
              </a:rPr>
              <a:t>aire</a:t>
            </a:r>
            <a:r>
              <a:rPr lang="fr-FR" sz="2000" dirty="0" smtClean="0">
                <a:sym typeface="Wingdings" pitchFamily="2" charset="2"/>
              </a:rPr>
              <a:t> et 2</a:t>
            </a:r>
            <a:r>
              <a:rPr lang="fr-FR" sz="2000" baseline="30000" dirty="0" smtClean="0">
                <a:sym typeface="Wingdings" pitchFamily="2" charset="2"/>
              </a:rPr>
              <a:t>aire</a:t>
            </a:r>
            <a:r>
              <a:rPr lang="fr-FR" sz="2000" dirty="0" smtClean="0">
                <a:sym typeface="Wingdings" pitchFamily="2" charset="2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ym typeface="Wingdings" pitchFamily="2" charset="2"/>
              </a:rPr>
              <a:t>Hypercorticisme.</a:t>
            </a:r>
          </a:p>
          <a:p>
            <a:pPr marL="457200" indent="-457200">
              <a:buFont typeface="+mj-lt"/>
              <a:buAutoNum type="arabicPeriod"/>
            </a:pPr>
            <a:endParaRPr lang="fr-FR" sz="2000" dirty="0" smtClean="0">
              <a:sym typeface="Wingdings" pitchFamily="2" charset="2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786050" y="3786190"/>
            <a:ext cx="2643206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Pertes rénales (diurétiques).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ym typeface="Wingdings" pitchFamily="2" charset="2"/>
              </a:rPr>
              <a:t>Acidose diabétique.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ym typeface="Wingdings" pitchFamily="2" charset="2"/>
              </a:rPr>
              <a:t>Acidose tubulaire rénale.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ym typeface="Wingdings" pitchFamily="2" charset="2"/>
              </a:rPr>
              <a:t>∑d de Bartter.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ym typeface="Wingdings" pitchFamily="2" charset="2"/>
              </a:rPr>
              <a:t>∑d de Gitelman.</a:t>
            </a:r>
          </a:p>
        </p:txBody>
      </p:sp>
      <p:sp>
        <p:nvSpPr>
          <p:cNvPr id="15" name="Flèche vers le bas 14"/>
          <p:cNvSpPr/>
          <p:nvPr/>
        </p:nvSpPr>
        <p:spPr>
          <a:xfrm>
            <a:off x="3929058" y="928670"/>
            <a:ext cx="428628" cy="64294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bas 15"/>
          <p:cNvSpPr/>
          <p:nvPr/>
        </p:nvSpPr>
        <p:spPr>
          <a:xfrm>
            <a:off x="5643570" y="928670"/>
            <a:ext cx="428628" cy="64294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e bas 16"/>
          <p:cNvSpPr/>
          <p:nvPr/>
        </p:nvSpPr>
        <p:spPr>
          <a:xfrm>
            <a:off x="1214414" y="2214554"/>
            <a:ext cx="428628" cy="64294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vers le bas 17"/>
          <p:cNvSpPr/>
          <p:nvPr/>
        </p:nvSpPr>
        <p:spPr>
          <a:xfrm>
            <a:off x="4000496" y="2214554"/>
            <a:ext cx="428628" cy="64294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 vers le bas 18"/>
          <p:cNvSpPr/>
          <p:nvPr/>
        </p:nvSpPr>
        <p:spPr>
          <a:xfrm>
            <a:off x="7072330" y="2285992"/>
            <a:ext cx="428628" cy="142876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FR" b="1" dirty="0" smtClean="0"/>
              <a:t>syndrome de Bartter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290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fr-FR" dirty="0" smtClean="0"/>
              <a:t>Maladie rare affectant l'anse de Henle. </a:t>
            </a:r>
          </a:p>
          <a:p>
            <a:r>
              <a:rPr lang="fr-FR" dirty="0" smtClean="0"/>
              <a:t>Se caractérise par une alcalose </a:t>
            </a:r>
            <a:r>
              <a:rPr lang="fr-F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hypokaliémique</a:t>
            </a:r>
            <a:r>
              <a:rPr lang="fr-FR" dirty="0" smtClean="0"/>
              <a:t>. </a:t>
            </a:r>
          </a:p>
          <a:p>
            <a:r>
              <a:rPr lang="fr-FR" dirty="0" smtClean="0"/>
              <a:t>Des taux élevés de rénine et d'aldostérone dans le plasma sanguin. </a:t>
            </a:r>
          </a:p>
          <a:p>
            <a:r>
              <a:rPr lang="fr-FR" dirty="0" smtClean="0"/>
              <a:t>Une PA basse.</a:t>
            </a:r>
          </a:p>
          <a:p>
            <a:r>
              <a:rPr lang="fr-FR" dirty="0" smtClean="0"/>
              <a:t>Une résistance vasculaire à l'angiotensine II.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FR" b="1" dirty="0" smtClean="0"/>
              <a:t>Syndrome de Gitelman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7200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fr-FR" dirty="0" smtClean="0"/>
              <a:t>Maladie tubulaire rénale héréditaire la plus fréquente.</a:t>
            </a:r>
          </a:p>
          <a:p>
            <a:r>
              <a:rPr lang="fr-FR" dirty="0" smtClean="0"/>
              <a:t>Hypokaliémie-hypomagnésémie familiale, est caractérisé par :</a:t>
            </a:r>
          </a:p>
          <a:p>
            <a:pPr lvl="1"/>
            <a:r>
              <a:rPr lang="fr-FR" sz="3200" dirty="0" smtClean="0"/>
              <a:t>Une alcalose métabolique avec </a:t>
            </a: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hypokaliémie</a:t>
            </a:r>
            <a:r>
              <a:rPr lang="fr-FR" sz="3200" dirty="0" smtClean="0"/>
              <a:t>.</a:t>
            </a:r>
          </a:p>
          <a:p>
            <a:pPr lvl="1"/>
            <a:r>
              <a:rPr lang="fr-FR" sz="3200" dirty="0" smtClean="0"/>
              <a:t>Une hypomagnésémie importante.</a:t>
            </a:r>
          </a:p>
          <a:p>
            <a:pPr lvl="1"/>
            <a:r>
              <a:rPr lang="fr-FR" sz="3200" dirty="0" smtClean="0"/>
              <a:t>Une faible excrétion urinaire de calcium.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Traitement.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Avant tout étiologique.</a:t>
            </a:r>
          </a:p>
          <a:p>
            <a:r>
              <a:rPr lang="fr-FR" dirty="0" smtClean="0"/>
              <a:t>Apport de potassium. </a:t>
            </a:r>
          </a:p>
          <a:p>
            <a:pPr lvl="1"/>
            <a:r>
              <a:rPr lang="fr-FR" b="1" dirty="0" smtClean="0">
                <a:solidFill>
                  <a:srgbClr val="FF0000"/>
                </a:solidFill>
              </a:rPr>
              <a:t>Hypokaliémie modérée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&gt;2,5 mmol/L</a:t>
            </a:r>
            <a:r>
              <a:rPr lang="fr-FR" dirty="0" smtClean="0"/>
              <a:t>, sans altération de l'électrocardiogramme</a:t>
            </a:r>
          </a:p>
          <a:p>
            <a:pPr lvl="2"/>
            <a:r>
              <a:rPr lang="fr-FR" dirty="0" smtClean="0"/>
              <a:t>augmenter les apports per os.</a:t>
            </a:r>
          </a:p>
          <a:p>
            <a:pPr lvl="1"/>
            <a:r>
              <a:rPr lang="fr-FR" b="1" dirty="0" smtClean="0">
                <a:solidFill>
                  <a:srgbClr val="FF0000"/>
                </a:solidFill>
              </a:rPr>
              <a:t>Hypokaliémie sévère &lt; 2,5 mmol/L)</a:t>
            </a:r>
            <a:r>
              <a:rPr lang="fr-FR" dirty="0" smtClean="0"/>
              <a:t>,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ou troubles de l'électrocardiogramme: </a:t>
            </a:r>
          </a:p>
          <a:p>
            <a:pPr lvl="2"/>
            <a:r>
              <a:rPr lang="fr-FR" dirty="0" smtClean="0"/>
              <a:t>Transfert en soins intensifs s'impose. </a:t>
            </a:r>
          </a:p>
          <a:p>
            <a:pPr lvl="2"/>
            <a:r>
              <a:rPr lang="fr-FR" dirty="0" smtClean="0"/>
              <a:t>Rétablir rapidement une kaliémie supérieure à 3 mmol/L .</a:t>
            </a:r>
          </a:p>
          <a:p>
            <a:pPr lvl="2"/>
            <a:r>
              <a:rPr lang="fr-FR" dirty="0" smtClean="0"/>
              <a:t>Voie intraveineuse.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Hyperkaliémie.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06" y="1600200"/>
            <a:ext cx="9001156" cy="4525963"/>
          </a:xfrm>
        </p:spPr>
        <p:txBody>
          <a:bodyPr>
            <a:normAutofit/>
          </a:bodyPr>
          <a:lstStyle/>
          <a:p>
            <a:r>
              <a:rPr lang="fr-FR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 </a:t>
            </a:r>
            <a:r>
              <a:rPr lang="fr-FR" sz="48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fr-FR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plasmatique  &gt; 5 mmol/L.</a:t>
            </a:r>
          </a:p>
          <a:p>
            <a:pPr algn="just"/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Doit immédiatement faire évoquer     une insuffisance rénale aigue +++</a:t>
            </a:r>
          </a:p>
          <a:p>
            <a:endParaRPr lang="fr-FR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4000" dirty="0" smtClean="0"/>
              <a:t>L'hyperkaliémie suppose la conjonction de </a:t>
            </a:r>
            <a:r>
              <a:rPr lang="fr-FR" sz="4000" b="1" dirty="0" smtClean="0">
                <a:solidFill>
                  <a:srgbClr val="FF0000"/>
                </a:solidFill>
              </a:rPr>
              <a:t>2 facteurs</a:t>
            </a:r>
            <a:r>
              <a:rPr lang="fr-FR" sz="4000" dirty="0" smtClean="0"/>
              <a:t> : </a:t>
            </a:r>
          </a:p>
          <a:p>
            <a:pPr lvl="1"/>
            <a:r>
              <a:rPr lang="fr-FR" sz="3600" dirty="0" smtClean="0"/>
              <a:t> augmentation de l'apport potassique extracellulaire, alimentaire ou intracellulaire.</a:t>
            </a:r>
          </a:p>
          <a:p>
            <a:pPr lvl="1"/>
            <a:r>
              <a:rPr lang="fr-FR" sz="3600" dirty="0" smtClean="0"/>
              <a:t> un défaut d'excrétion rénale.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Clinique.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</p:spPr>
        <p:txBody>
          <a:bodyPr/>
          <a:lstStyle/>
          <a:p>
            <a:r>
              <a:rPr lang="fr-FR" sz="3600" dirty="0" smtClean="0"/>
              <a:t>Symptômes neuromusculaires: </a:t>
            </a:r>
          </a:p>
          <a:p>
            <a:pPr lvl="1"/>
            <a:r>
              <a:rPr lang="fr-FR" sz="3200" dirty="0" smtClean="0"/>
              <a:t>Paresthésies des extrémités et de la région péribuccale. </a:t>
            </a:r>
          </a:p>
          <a:p>
            <a:pPr lvl="1"/>
            <a:r>
              <a:rPr lang="fr-FR" sz="3200" dirty="0" smtClean="0"/>
              <a:t>Faiblesse musculaire voire une paralysie débutant aux membres inférieurs et d’évolution ascendante.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Signes ECG.</a:t>
            </a:r>
            <a:endParaRPr lang="fr-FR" b="1" dirty="0"/>
          </a:p>
        </p:txBody>
      </p:sp>
      <p:pic>
        <p:nvPicPr>
          <p:cNvPr id="6" name="Espace réservé du contenu 5" descr="dyskaliemie_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89750" y="2276872"/>
            <a:ext cx="3700282" cy="4248472"/>
          </a:xfrm>
        </p:spPr>
      </p:pic>
      <p:sp>
        <p:nvSpPr>
          <p:cNvPr id="7" name="ZoneTexte 6"/>
          <p:cNvSpPr txBox="1"/>
          <p:nvPr/>
        </p:nvSpPr>
        <p:spPr>
          <a:xfrm>
            <a:off x="35496" y="2996952"/>
            <a:ext cx="597666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fr-FR" sz="2400" b="1" dirty="0" smtClean="0">
                <a:solidFill>
                  <a:srgbClr val="FF0000"/>
                </a:solidFill>
              </a:rPr>
              <a:t>Onde T haute, pointue et symétrique.</a:t>
            </a:r>
          </a:p>
          <a:p>
            <a:pPr marL="342900" lvl="0" indent="-342900">
              <a:buFont typeface="+mj-lt"/>
              <a:buAutoNum type="arabicPeriod"/>
            </a:pPr>
            <a:r>
              <a:rPr lang="fr-FR" sz="2400" dirty="0" smtClean="0"/>
              <a:t>Anomalies de la conduction auriculaire (diminution puis disparition de l’onde P), auriculo-ventriculaire (blocs sino-auriculaires et auriculo-ventriculaires).</a:t>
            </a:r>
          </a:p>
          <a:p>
            <a:pPr marL="342900" lvl="0" indent="-342900">
              <a:buFont typeface="+mj-lt"/>
              <a:buAutoNum type="arabicPeriod"/>
            </a:pPr>
            <a:r>
              <a:rPr lang="fr-FR" sz="2400" dirty="0" smtClean="0"/>
              <a:t>Anomalies de la conduction intraventriculaire.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dirty="0" smtClean="0"/>
              <a:t>tachycardie ventriculaire précédant la fibrillation ventriculaire et l’arrêt cardiaque.</a:t>
            </a:r>
          </a:p>
          <a:p>
            <a:endParaRPr lang="fr-FR" dirty="0"/>
          </a:p>
        </p:txBody>
      </p:sp>
      <p:pic>
        <p:nvPicPr>
          <p:cNvPr id="5" name="Image 4" descr="EKG_Complex_fr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496" y="44624"/>
            <a:ext cx="3495478" cy="2736304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7143768" y="3929066"/>
            <a:ext cx="785818" cy="7143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9" name="Image 8" descr="image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42449" y="-24"/>
            <a:ext cx="2501583" cy="2580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Etiologies.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dirty="0" smtClean="0"/>
              <a:t>2 mécanismes :</a:t>
            </a:r>
          </a:p>
          <a:p>
            <a:pPr lvl="0"/>
            <a:r>
              <a:rPr lang="fr-FR" b="1" dirty="0" smtClean="0">
                <a:solidFill>
                  <a:srgbClr val="FF0000"/>
                </a:solidFill>
              </a:rPr>
              <a:t>Transfert de potassium du milieu intra- vers le milieu extracellulaire:</a:t>
            </a:r>
          </a:p>
          <a:p>
            <a:pPr lvl="1"/>
            <a:r>
              <a:rPr lang="fr-FR" dirty="0" smtClean="0"/>
              <a:t>acidoses métaboliques ou respiratoires.</a:t>
            </a:r>
          </a:p>
          <a:p>
            <a:pPr lvl="1"/>
            <a:r>
              <a:rPr lang="fr-FR" dirty="0" smtClean="0"/>
              <a:t>du syndrome de lyse cellulaire.</a:t>
            </a:r>
          </a:p>
          <a:p>
            <a:pPr lvl="1"/>
            <a:r>
              <a:rPr lang="fr-FR" dirty="0" smtClean="0"/>
              <a:t>hypothermie.</a:t>
            </a:r>
          </a:p>
          <a:p>
            <a:pPr lvl="0"/>
            <a:r>
              <a:rPr lang="fr-FR" b="1" dirty="0" smtClean="0">
                <a:solidFill>
                  <a:srgbClr val="FF0000"/>
                </a:solidFill>
              </a:rPr>
              <a:t>Diminution de l'excrétion urinaire de potassium: </a:t>
            </a:r>
          </a:p>
          <a:p>
            <a:pPr lvl="1"/>
            <a:r>
              <a:rPr lang="fr-FR" dirty="0" smtClean="0"/>
              <a:t>insuffisance rénale aiguë oligoanurique.</a:t>
            </a:r>
          </a:p>
          <a:p>
            <a:pPr lvl="1"/>
            <a:r>
              <a:rPr lang="fr-FR" dirty="0" smtClean="0"/>
              <a:t>l’insuffisance rénale chronique.</a:t>
            </a:r>
          </a:p>
          <a:p>
            <a:pPr lvl="1"/>
            <a:r>
              <a:rPr lang="fr-FR" dirty="0" smtClean="0"/>
              <a:t>insuffisance surrénale.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4290"/>
            <a:ext cx="8507288" cy="3143272"/>
          </a:xfrm>
        </p:spPr>
        <p:txBody>
          <a:bodyPr>
            <a:normAutofit fontScale="70000" lnSpcReduction="20000"/>
          </a:bodyPr>
          <a:lstStyle/>
          <a:p>
            <a:r>
              <a:rPr lang="fr-FR" sz="6900" dirty="0" smtClean="0"/>
              <a:t>Masse atomique : 39,0983 u</a:t>
            </a:r>
          </a:p>
          <a:p>
            <a:r>
              <a:rPr lang="fr-FR" sz="6900" dirty="0" smtClean="0"/>
              <a:t>Numéro atomique : 19</a:t>
            </a:r>
          </a:p>
          <a:p>
            <a:r>
              <a:rPr lang="fr-FR" sz="6900" dirty="0" smtClean="0"/>
              <a:t>Le taux sanguin de potassium est appelé kaliémie.</a:t>
            </a:r>
          </a:p>
          <a:p>
            <a:endParaRPr lang="fr-FR" dirty="0"/>
          </a:p>
        </p:txBody>
      </p:sp>
      <p:pic>
        <p:nvPicPr>
          <p:cNvPr id="4" name="Image 3" descr="b_1_q_0_p_0.jp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3573016"/>
            <a:ext cx="2857500" cy="2857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Diagnostic différentiel. </a:t>
            </a:r>
            <a:endParaRPr lang="fr-FR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400" dirty="0" smtClean="0"/>
              <a:t>Fausses hyperkaliémies </a:t>
            </a:r>
          </a:p>
          <a:p>
            <a:pPr lvl="1"/>
            <a:r>
              <a:rPr lang="fr-FR" sz="4000" dirty="0" smtClean="0"/>
              <a:t>Garrot serré.</a:t>
            </a:r>
          </a:p>
          <a:p>
            <a:pPr lvl="1"/>
            <a:r>
              <a:rPr lang="fr-FR" sz="4000" dirty="0" smtClean="0"/>
              <a:t>hémolyse.</a:t>
            </a:r>
          </a:p>
          <a:p>
            <a:pPr lvl="0"/>
            <a:r>
              <a:rPr lang="fr-FR" sz="3600" dirty="0" smtClean="0"/>
              <a:t>Hypocalcémie.</a:t>
            </a:r>
          </a:p>
          <a:p>
            <a:pPr lvl="0"/>
            <a:r>
              <a:rPr lang="fr-FR" sz="3600" dirty="0" smtClean="0"/>
              <a:t>Troubles du rythme cardiaque sans trouble métabolique.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Traitement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/>
            <a:r>
              <a:rPr lang="fr-FR" sz="9600" b="1" dirty="0" smtClean="0">
                <a:solidFill>
                  <a:srgbClr val="FF0000"/>
                </a:solidFill>
              </a:rPr>
              <a:t>Hyperkaliémies modérées ou sans risque électrique menaçant:</a:t>
            </a:r>
          </a:p>
          <a:p>
            <a:pPr lvl="1"/>
            <a:r>
              <a:rPr lang="fr-FR" sz="9600" dirty="0" smtClean="0"/>
              <a:t>Chélation du K+ dans le tube digestif par une résine échangeuse d’ions.</a:t>
            </a:r>
          </a:p>
          <a:p>
            <a:pPr lvl="1"/>
            <a:r>
              <a:rPr lang="fr-FR" sz="9600" dirty="0" smtClean="0"/>
              <a:t>Diurétiques de l’anse.</a:t>
            </a:r>
          </a:p>
          <a:p>
            <a:pPr lvl="0"/>
            <a:r>
              <a:rPr lang="fr-FR" sz="9600" b="1" dirty="0" smtClean="0">
                <a:solidFill>
                  <a:srgbClr val="FF0000"/>
                </a:solidFill>
              </a:rPr>
              <a:t>Hyperkaliémies sévères ou menaçantes sur le plan électrique:</a:t>
            </a:r>
          </a:p>
          <a:p>
            <a:pPr lvl="1"/>
            <a:r>
              <a:rPr lang="fr-FR" sz="9600" dirty="0" smtClean="0"/>
              <a:t>Transfert en réanimation. </a:t>
            </a:r>
          </a:p>
          <a:p>
            <a:pPr lvl="1"/>
            <a:r>
              <a:rPr lang="fr-FR" sz="9600" dirty="0" smtClean="0"/>
              <a:t>Alcalinisation, moyen le plus rapide+++</a:t>
            </a:r>
          </a:p>
          <a:p>
            <a:pPr lvl="1"/>
            <a:r>
              <a:rPr lang="fr-FR" sz="9600" dirty="0" smtClean="0"/>
              <a:t>Association glucose-insuline a pour objectif de favoriser le passage du potassium vers le milieu intracellulaire. </a:t>
            </a:r>
          </a:p>
          <a:p>
            <a:pPr lvl="1"/>
            <a:r>
              <a:rPr lang="fr-FR" sz="9600" dirty="0" smtClean="0"/>
              <a:t>Sympathomimétiques font pénétrer le potassium dans la cellule en moins de 30 minutes. </a:t>
            </a:r>
          </a:p>
          <a:p>
            <a:pPr lvl="1"/>
            <a:r>
              <a:rPr lang="fr-FR" sz="9600" dirty="0" smtClean="0"/>
              <a:t>Epuration extrarénale.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Conclusion.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>
            <a:normAutofit/>
          </a:bodyPr>
          <a:lstStyle/>
          <a:p>
            <a:r>
              <a:rPr lang="fr-FR" dirty="0" smtClean="0"/>
              <a:t>Rôle physiologique majeur.</a:t>
            </a:r>
          </a:p>
          <a:p>
            <a:r>
              <a:rPr lang="fr-FR" dirty="0" smtClean="0"/>
              <a:t>Régulation du pool et des différentes concentrations fine. </a:t>
            </a:r>
          </a:p>
          <a:p>
            <a:r>
              <a:rPr lang="fr-FR" dirty="0" smtClean="0"/>
              <a:t>Défaillance de régulation </a:t>
            </a:r>
          </a:p>
          <a:p>
            <a:r>
              <a:rPr lang="fr-FR" dirty="0" smtClean="0"/>
              <a:t>Dysfonctionnements pouvant mettre en jeu le pronostic vital.</a:t>
            </a:r>
          </a:p>
          <a:p>
            <a:r>
              <a:rPr lang="fr-FR" dirty="0" smtClean="0"/>
              <a:t>Important de les reconnaître et de les traiter.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484784"/>
            <a:ext cx="8390736" cy="5256584"/>
          </a:xfrm>
        </p:spPr>
        <p:txBody>
          <a:bodyPr>
            <a:noAutofit/>
          </a:bodyPr>
          <a:lstStyle/>
          <a:p>
            <a:pPr marL="514350" indent="-514350"/>
            <a:r>
              <a:rPr lang="fr-FR" dirty="0" smtClean="0"/>
              <a:t>La gravite d'une dyskaliémie est d'ordre clinique et ECG.</a:t>
            </a:r>
          </a:p>
          <a:p>
            <a:pPr marL="514350" indent="-514350"/>
            <a:r>
              <a:rPr lang="fr-FR" dirty="0" smtClean="0"/>
              <a:t>L'hyperkaliémie est potentiellement plus grave que l'hypokaliémie.</a:t>
            </a:r>
          </a:p>
          <a:p>
            <a:pPr marL="514350" indent="-514350"/>
            <a:r>
              <a:rPr lang="fr-FR" dirty="0" smtClean="0"/>
              <a:t>L'existence de signes cliniques et /ou ECG est une urgence thérapeutique.</a:t>
            </a:r>
          </a:p>
          <a:p>
            <a:pPr marL="514350" indent="-514350"/>
            <a:r>
              <a:rPr lang="fr-FR" dirty="0" smtClean="0"/>
              <a:t>Le traitement est a la fois symptomatique, étiologique et préventif.</a:t>
            </a: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b="1" dirty="0" smtClean="0"/>
              <a:t>Conclusion.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Origine alimentaire du potassium.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14948"/>
          </a:xfrm>
        </p:spPr>
        <p:txBody>
          <a:bodyPr>
            <a:normAutofit fontScale="25000" lnSpcReduction="20000"/>
          </a:bodyPr>
          <a:lstStyle/>
          <a:p>
            <a:pPr lvl="1"/>
            <a:r>
              <a:rPr lang="fr-FR" sz="9600" b="1" dirty="0" smtClean="0">
                <a:solidFill>
                  <a:srgbClr val="FF0000"/>
                </a:solidFill>
              </a:rPr>
              <a:t>les pois secs (930 mg/100 g)</a:t>
            </a:r>
          </a:p>
          <a:p>
            <a:pPr lvl="1"/>
            <a:r>
              <a:rPr lang="fr-FR" sz="9600" b="1" dirty="0" smtClean="0">
                <a:solidFill>
                  <a:srgbClr val="FF0000"/>
                </a:solidFill>
              </a:rPr>
              <a:t>les lentilles (837 mg/100 g)</a:t>
            </a:r>
          </a:p>
          <a:p>
            <a:pPr lvl="1"/>
            <a:r>
              <a:rPr lang="fr-FR" sz="9600" b="1" dirty="0" smtClean="0">
                <a:solidFill>
                  <a:srgbClr val="FF0000"/>
                </a:solidFill>
              </a:rPr>
              <a:t>le pruneau (732 mg/100 g)</a:t>
            </a:r>
          </a:p>
          <a:p>
            <a:pPr lvl="1"/>
            <a:r>
              <a:rPr lang="fr-FR" sz="9600" b="1" dirty="0" smtClean="0">
                <a:solidFill>
                  <a:srgbClr val="FF0000"/>
                </a:solidFill>
              </a:rPr>
              <a:t>les amandes (728 mg/100 g)</a:t>
            </a:r>
          </a:p>
          <a:p>
            <a:pPr lvl="1"/>
            <a:r>
              <a:rPr lang="fr-FR" sz="9600" dirty="0" smtClean="0"/>
              <a:t>les épinards (466 mg/100 g)</a:t>
            </a:r>
          </a:p>
          <a:p>
            <a:pPr lvl="1"/>
            <a:r>
              <a:rPr lang="fr-FR" sz="9600" dirty="0" smtClean="0"/>
              <a:t>la pomme de terre (379 mg/100 g)</a:t>
            </a:r>
          </a:p>
          <a:p>
            <a:pPr lvl="1"/>
            <a:r>
              <a:rPr lang="fr-FR" sz="9600" dirty="0" smtClean="0"/>
              <a:t>la banane (358 mg/100 g)</a:t>
            </a:r>
          </a:p>
          <a:p>
            <a:pPr lvl="1"/>
            <a:r>
              <a:rPr lang="fr-FR" sz="9600" dirty="0" smtClean="0"/>
              <a:t>le piment (322 mg/100 g)</a:t>
            </a:r>
          </a:p>
          <a:p>
            <a:pPr lvl="1"/>
            <a:r>
              <a:rPr lang="fr-FR" sz="9600" dirty="0" smtClean="0"/>
              <a:t>la carotte (320 mg/100 g)</a:t>
            </a:r>
          </a:p>
          <a:p>
            <a:pPr lvl="1"/>
            <a:r>
              <a:rPr lang="fr-FR" sz="9600" dirty="0" smtClean="0"/>
              <a:t>le melon (300 mg/100 g</a:t>
            </a:r>
          </a:p>
          <a:p>
            <a:pPr lvl="1"/>
            <a:r>
              <a:rPr lang="fr-FR" sz="9600" dirty="0" smtClean="0"/>
              <a:t>la tomate (280 mg/100 g)</a:t>
            </a:r>
          </a:p>
          <a:p>
            <a:pPr lvl="1"/>
            <a:r>
              <a:rPr lang="fr-FR" sz="9600" dirty="0" smtClean="0"/>
              <a:t>le potiron (223 mg/100 g)</a:t>
            </a:r>
          </a:p>
          <a:p>
            <a:pPr lvl="1"/>
            <a:r>
              <a:rPr lang="fr-FR" sz="9600" dirty="0" smtClean="0"/>
              <a:t>le jus d’orange (200 mg/100 g).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Kaliémie normale.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3,5 à 5 mmol/L</a:t>
            </a:r>
            <a:endParaRPr lang="fr-FR" sz="6600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1214414" y="2571744"/>
            <a:ext cx="6715172" cy="164307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Métabolisme du potassium 1.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/>
            <a:r>
              <a:rPr lang="fr-FR" sz="9600" dirty="0" smtClean="0"/>
              <a:t>Le potassium est le principal cation intracellulaire. </a:t>
            </a:r>
          </a:p>
          <a:p>
            <a:pPr algn="just"/>
            <a:r>
              <a:rPr lang="fr-FR" sz="9600" dirty="0" smtClean="0"/>
              <a:t>Les cellules musculaires abritent 98 % du potassium total de l'organisme. </a:t>
            </a:r>
          </a:p>
          <a:p>
            <a:pPr algn="just"/>
            <a:r>
              <a:rPr lang="fr-FR" sz="9600" dirty="0" smtClean="0"/>
              <a:t>Une pompe (Na/K-</a:t>
            </a:r>
            <a:r>
              <a:rPr lang="fr-FR" sz="9600" dirty="0" err="1" smtClean="0"/>
              <a:t>ATPase</a:t>
            </a:r>
            <a:r>
              <a:rPr lang="fr-FR" sz="9600" dirty="0" smtClean="0"/>
              <a:t>) permet de maintenir un important gradient entre milieux intra- et extracellulaires. </a:t>
            </a:r>
          </a:p>
          <a:p>
            <a:pPr algn="just"/>
            <a:r>
              <a:rPr lang="fr-FR" sz="9600" dirty="0" smtClean="0"/>
              <a:t>Maintien d'une kaliémie normale (</a:t>
            </a:r>
            <a:r>
              <a:rPr lang="fr-FR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3,5 à 5 mmol/L</a:t>
            </a:r>
            <a:r>
              <a:rPr lang="fr-FR" sz="9600" dirty="0" smtClean="0"/>
              <a:t>) est possible grâce à </a:t>
            </a:r>
          </a:p>
          <a:p>
            <a:pPr lvl="1" algn="just"/>
            <a:r>
              <a:rPr lang="fr-FR" sz="8000" dirty="0" smtClean="0"/>
              <a:t>Transferts transcellulaires de potassium à court terme.</a:t>
            </a:r>
          </a:p>
          <a:p>
            <a:pPr lvl="1" algn="just"/>
            <a:r>
              <a:rPr lang="fr-FR" sz="8000" dirty="0" smtClean="0"/>
              <a:t>Régulation rénale à long terme. </a:t>
            </a:r>
          </a:p>
          <a:p>
            <a:pPr algn="just"/>
            <a:r>
              <a:rPr lang="fr-FR" sz="9600" dirty="0" smtClean="0"/>
              <a:t>Trois facteurs stimulent l'entrée du potassium dans les cellules : </a:t>
            </a:r>
          </a:p>
          <a:p>
            <a:pPr lvl="1" algn="just"/>
            <a:r>
              <a:rPr lang="fr-FR" sz="8000" dirty="0" smtClean="0"/>
              <a:t>la stimulation β </a:t>
            </a:r>
            <a:r>
              <a:rPr lang="fr-FR" sz="8000" baseline="-25000" dirty="0" smtClean="0"/>
              <a:t>2 </a:t>
            </a:r>
            <a:r>
              <a:rPr lang="fr-FR" sz="8000" dirty="0" smtClean="0"/>
              <a:t>-adrénergique</a:t>
            </a:r>
          </a:p>
          <a:p>
            <a:pPr lvl="1" algn="just"/>
            <a:r>
              <a:rPr lang="fr-FR" sz="8000" dirty="0" smtClean="0"/>
              <a:t>l'insuline ; </a:t>
            </a:r>
          </a:p>
          <a:p>
            <a:pPr lvl="1" algn="just"/>
            <a:r>
              <a:rPr lang="fr-FR" sz="8000" dirty="0" smtClean="0"/>
              <a:t>un pH alcalin.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826" y="0"/>
            <a:ext cx="84543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714348" y="2500306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Selles</a:t>
            </a:r>
            <a:endParaRPr lang="fr-F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143240" y="5929330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Urines</a:t>
            </a:r>
            <a:endParaRPr lang="fr-F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Métabolisme du potassium 2.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dirty="0" smtClean="0"/>
              <a:t>Le potassium est totalement réabsorbé au niveau du tube contourné proximal et de l'anse de Henlé. </a:t>
            </a:r>
          </a:p>
          <a:p>
            <a:pPr algn="just"/>
            <a:r>
              <a:rPr lang="fr-FR" dirty="0" smtClean="0"/>
              <a:t>Une sécrétion distale permet son élimination urinaire, elle est stimulée par :</a:t>
            </a:r>
          </a:p>
          <a:p>
            <a:pPr lvl="1" algn="just"/>
            <a:r>
              <a:rPr lang="fr-FR" dirty="0" smtClean="0"/>
              <a:t>l'hyperkaliémie.</a:t>
            </a:r>
          </a:p>
          <a:p>
            <a:pPr lvl="1" algn="just"/>
            <a:r>
              <a:rPr lang="fr-FR" dirty="0" smtClean="0"/>
              <a:t>l'aldostérone.</a:t>
            </a:r>
          </a:p>
          <a:p>
            <a:pPr lvl="1" algn="just"/>
            <a:r>
              <a:rPr lang="fr-FR" dirty="0" smtClean="0"/>
              <a:t>un pH alcalin.</a:t>
            </a:r>
          </a:p>
          <a:p>
            <a:pPr lvl="1" algn="just"/>
            <a:r>
              <a:rPr lang="fr-FR" dirty="0" smtClean="0"/>
              <a:t>un débit urinaire élevé.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Métabolisme du potassium.</a:t>
            </a:r>
            <a:endParaRPr lang="fr-FR" dirty="0"/>
          </a:p>
        </p:txBody>
      </p:sp>
      <p:pic>
        <p:nvPicPr>
          <p:cNvPr id="6" name="Espace réservé du contenu 5" descr="u82-01-97822947397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1175781"/>
            <a:ext cx="7632848" cy="5637595"/>
          </a:xfrm>
        </p:spPr>
      </p:pic>
      <p:sp>
        <p:nvSpPr>
          <p:cNvPr id="7" name="Flèche vers le bas 6"/>
          <p:cNvSpPr/>
          <p:nvPr/>
        </p:nvSpPr>
        <p:spPr>
          <a:xfrm>
            <a:off x="3347864" y="1844824"/>
            <a:ext cx="360040" cy="86409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563888" y="206084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K+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lèche vers le bas 8"/>
          <p:cNvSpPr/>
          <p:nvPr/>
        </p:nvSpPr>
        <p:spPr>
          <a:xfrm>
            <a:off x="6444208" y="1124744"/>
            <a:ext cx="360040" cy="864096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660232" y="112474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K+</a:t>
            </a:r>
            <a:endParaRPr lang="fr-FR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92280" y="1124744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Elimination</a:t>
            </a:r>
            <a:endParaRPr lang="fr-FR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571604" y="2071678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Réabsorption</a:t>
            </a:r>
            <a:endParaRPr lang="fr-F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285852" y="2643182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65%</a:t>
            </a:r>
            <a:endParaRPr lang="fr-F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929586" y="1643050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25%</a:t>
            </a:r>
            <a:endParaRPr lang="fr-FR" sz="3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908</Words>
  <Application>Microsoft Office PowerPoint</Application>
  <PresentationFormat>Affichage à l'écran (4:3)</PresentationFormat>
  <Paragraphs>257</Paragraphs>
  <Slides>33</Slides>
  <Notes>33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Thème Office</vt:lpstr>
      <vt:lpstr>Les dyskaliémies</vt:lpstr>
      <vt:lpstr>Plan du cours.</vt:lpstr>
      <vt:lpstr>Diapositive 3</vt:lpstr>
      <vt:lpstr>Origine alimentaire du potassium.</vt:lpstr>
      <vt:lpstr>Kaliémie normale.</vt:lpstr>
      <vt:lpstr>Métabolisme du potassium 1.</vt:lpstr>
      <vt:lpstr>Diapositive 7</vt:lpstr>
      <vt:lpstr>Métabolisme du potassium 2.</vt:lpstr>
      <vt:lpstr>Métabolisme du potassium.</vt:lpstr>
      <vt:lpstr>Régulation.</vt:lpstr>
      <vt:lpstr>Régulation immédiate.</vt:lpstr>
      <vt:lpstr>Moyen terme.</vt:lpstr>
      <vt:lpstr>Hypokaliémie.</vt:lpstr>
      <vt:lpstr>Contexte de survenue</vt:lpstr>
      <vt:lpstr>Signes cliniques.</vt:lpstr>
      <vt:lpstr>Signes ECG.</vt:lpstr>
      <vt:lpstr>Principales causes d'hypokaliémie 1. </vt:lpstr>
      <vt:lpstr>Principales causes d'hypokaliémie 2. </vt:lpstr>
      <vt:lpstr>Principales causes d'hypokaliémie 3. </vt:lpstr>
      <vt:lpstr>Diapositive 20</vt:lpstr>
      <vt:lpstr>Diapositive 21</vt:lpstr>
      <vt:lpstr>syndrome de Bartter</vt:lpstr>
      <vt:lpstr>Syndrome de Gitelman</vt:lpstr>
      <vt:lpstr>Traitement.</vt:lpstr>
      <vt:lpstr>Hyperkaliémie.</vt:lpstr>
      <vt:lpstr>Diapositive 26</vt:lpstr>
      <vt:lpstr>Clinique.</vt:lpstr>
      <vt:lpstr>Signes ECG.</vt:lpstr>
      <vt:lpstr>Etiologies.</vt:lpstr>
      <vt:lpstr>Diagnostic différentiel. </vt:lpstr>
      <vt:lpstr>Traitement.</vt:lpstr>
      <vt:lpstr>Conclusion.</vt:lpstr>
      <vt:lpstr>Conclusion.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2020-03-26T17:59:34Z</dcterms:created>
  <dcterms:modified xsi:type="dcterms:W3CDTF">2020-03-26T18:00:31Z</dcterms:modified>
</cp:coreProperties>
</file>