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slides/slide7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376" r:id="rId3"/>
    <p:sldId id="335" r:id="rId4"/>
    <p:sldId id="358" r:id="rId5"/>
    <p:sldId id="326" r:id="rId6"/>
    <p:sldId id="325" r:id="rId7"/>
    <p:sldId id="323" r:id="rId8"/>
    <p:sldId id="322" r:id="rId9"/>
    <p:sldId id="321" r:id="rId10"/>
    <p:sldId id="334" r:id="rId11"/>
    <p:sldId id="328" r:id="rId12"/>
    <p:sldId id="332" r:id="rId13"/>
    <p:sldId id="331" r:id="rId14"/>
    <p:sldId id="327" r:id="rId15"/>
    <p:sldId id="257" r:id="rId16"/>
    <p:sldId id="272" r:id="rId17"/>
    <p:sldId id="375" r:id="rId18"/>
    <p:sldId id="361" r:id="rId19"/>
    <p:sldId id="362" r:id="rId20"/>
    <p:sldId id="346" r:id="rId21"/>
    <p:sldId id="347" r:id="rId22"/>
    <p:sldId id="270" r:id="rId23"/>
    <p:sldId id="363" r:id="rId24"/>
    <p:sldId id="364" r:id="rId25"/>
    <p:sldId id="365" r:id="rId26"/>
    <p:sldId id="269" r:id="rId27"/>
    <p:sldId id="268" r:id="rId28"/>
    <p:sldId id="348" r:id="rId29"/>
    <p:sldId id="344" r:id="rId30"/>
    <p:sldId id="267" r:id="rId31"/>
    <p:sldId id="280" r:id="rId32"/>
    <p:sldId id="279" r:id="rId33"/>
    <p:sldId id="278" r:id="rId34"/>
    <p:sldId id="289" r:id="rId35"/>
    <p:sldId id="288" r:id="rId36"/>
    <p:sldId id="319" r:id="rId37"/>
    <p:sldId id="317" r:id="rId38"/>
    <p:sldId id="287" r:id="rId39"/>
    <p:sldId id="336" r:id="rId40"/>
    <p:sldId id="286" r:id="rId41"/>
    <p:sldId id="285" r:id="rId42"/>
    <p:sldId id="284" r:id="rId43"/>
    <p:sldId id="310" r:id="rId44"/>
    <p:sldId id="352" r:id="rId45"/>
    <p:sldId id="343" r:id="rId46"/>
    <p:sldId id="309" r:id="rId47"/>
    <p:sldId id="307" r:id="rId48"/>
    <p:sldId id="306" r:id="rId49"/>
    <p:sldId id="305" r:id="rId50"/>
    <p:sldId id="315" r:id="rId51"/>
    <p:sldId id="313" r:id="rId52"/>
    <p:sldId id="355" r:id="rId53"/>
    <p:sldId id="372" r:id="rId54"/>
    <p:sldId id="371" r:id="rId55"/>
    <p:sldId id="356" r:id="rId56"/>
    <p:sldId id="359" r:id="rId57"/>
    <p:sldId id="293" r:id="rId58"/>
    <p:sldId id="374" r:id="rId59"/>
    <p:sldId id="366" r:id="rId60"/>
    <p:sldId id="345" r:id="rId61"/>
    <p:sldId id="281" r:id="rId62"/>
    <p:sldId id="274" r:id="rId63"/>
    <p:sldId id="273" r:id="rId64"/>
    <p:sldId id="291" r:id="rId65"/>
    <p:sldId id="266" r:id="rId66"/>
    <p:sldId id="290" r:id="rId67"/>
    <p:sldId id="369" r:id="rId68"/>
    <p:sldId id="303" r:id="rId69"/>
    <p:sldId id="370" r:id="rId70"/>
    <p:sldId id="302" r:id="rId71"/>
    <p:sldId id="301" r:id="rId72"/>
    <p:sldId id="300" r:id="rId73"/>
    <p:sldId id="368" r:id="rId74"/>
    <p:sldId id="299" r:id="rId75"/>
    <p:sldId id="298" r:id="rId76"/>
    <p:sldId id="297" r:id="rId77"/>
    <p:sldId id="367" r:id="rId78"/>
    <p:sldId id="377" r:id="rId79"/>
    <p:sldId id="295" r:id="rId80"/>
    <p:sldId id="294" r:id="rId81"/>
    <p:sldId id="357" r:id="rId82"/>
  </p:sldIdLst>
  <p:sldSz cx="9144000" cy="6858000" type="screen4x3"/>
  <p:notesSz cx="7104063" cy="10234613"/>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0" d="100"/>
          <a:sy n="70" d="100"/>
        </p:scale>
        <p:origin x="-1164" y="-9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D8CE02-83D7-440F-937A-EB6D200EACD0}"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fr-FR"/>
        </a:p>
      </dgm:t>
    </dgm:pt>
    <dgm:pt modelId="{3714B639-E7BE-4724-8E4C-1C89B8E7A779}">
      <dgm:prSet phldrT="[Texte]" custT="1"/>
      <dgm:spPr/>
      <dgm:t>
        <a:bodyPr/>
        <a:lstStyle/>
        <a:p>
          <a:r>
            <a:rPr lang="fr-FR" sz="2400" dirty="0" smtClean="0">
              <a:solidFill>
                <a:schemeClr val="tx1"/>
              </a:solidFill>
              <a:effectLst/>
              <a:latin typeface="Comic Sans MS" pitchFamily="66" charset="0"/>
            </a:rPr>
            <a:t>FONCTION DIASTOLE</a:t>
          </a:r>
          <a:endParaRPr lang="fr-FR" sz="2400" dirty="0">
            <a:solidFill>
              <a:schemeClr val="tx1"/>
            </a:solidFill>
            <a:latin typeface="Comic Sans MS" pitchFamily="66" charset="0"/>
          </a:endParaRPr>
        </a:p>
      </dgm:t>
    </dgm:pt>
    <dgm:pt modelId="{DEF0D75E-8976-4B6E-99D6-CEF4EF4E8C8E}" type="parTrans" cxnId="{B21F70EA-8577-408E-999B-789A556709C0}">
      <dgm:prSet/>
      <dgm:spPr/>
      <dgm:t>
        <a:bodyPr/>
        <a:lstStyle/>
        <a:p>
          <a:endParaRPr lang="fr-FR"/>
        </a:p>
      </dgm:t>
    </dgm:pt>
    <dgm:pt modelId="{B14B7861-EA35-422B-B461-DAEED3C7F65C}" type="sibTrans" cxnId="{B21F70EA-8577-408E-999B-789A556709C0}">
      <dgm:prSet custT="1"/>
      <dgm:spPr/>
      <dgm:t>
        <a:bodyPr/>
        <a:lstStyle/>
        <a:p>
          <a:endParaRPr lang="fr-FR" sz="1050">
            <a:solidFill>
              <a:schemeClr val="tx1"/>
            </a:solidFill>
            <a:latin typeface="Comic Sans MS" pitchFamily="66" charset="0"/>
          </a:endParaRPr>
        </a:p>
      </dgm:t>
    </dgm:pt>
    <dgm:pt modelId="{36D7AEF9-A0B4-4FAA-A768-27F0B1EA21CE}">
      <dgm:prSet phldrT="[Texte]" custT="1"/>
      <dgm:spPr/>
      <dgm:t>
        <a:bodyPr/>
        <a:lstStyle/>
        <a:p>
          <a:r>
            <a:rPr lang="fr-FR" sz="2400" dirty="0" smtClean="0">
              <a:solidFill>
                <a:schemeClr val="tx1"/>
              </a:solidFill>
              <a:latin typeface="Comic Sans MS" pitchFamily="66" charset="0"/>
            </a:rPr>
            <a:t>Compliance</a:t>
          </a:r>
          <a:endParaRPr lang="fr-FR" sz="2400" dirty="0">
            <a:solidFill>
              <a:schemeClr val="tx1"/>
            </a:solidFill>
            <a:latin typeface="Comic Sans MS" pitchFamily="66" charset="0"/>
          </a:endParaRPr>
        </a:p>
      </dgm:t>
    </dgm:pt>
    <dgm:pt modelId="{2566BA12-ADD5-4F1A-92CA-C083AA4A7AC9}" type="parTrans" cxnId="{47AEB13B-1302-439B-908C-8AC97420B8D7}">
      <dgm:prSet/>
      <dgm:spPr/>
      <dgm:t>
        <a:bodyPr/>
        <a:lstStyle/>
        <a:p>
          <a:endParaRPr lang="fr-FR"/>
        </a:p>
      </dgm:t>
    </dgm:pt>
    <dgm:pt modelId="{B0D8EB55-38FE-498F-816D-09D8ADB7DA38}" type="sibTrans" cxnId="{47AEB13B-1302-439B-908C-8AC97420B8D7}">
      <dgm:prSet custT="1"/>
      <dgm:spPr/>
      <dgm:t>
        <a:bodyPr/>
        <a:lstStyle/>
        <a:p>
          <a:endParaRPr lang="fr-FR" sz="1050">
            <a:solidFill>
              <a:schemeClr val="tx1"/>
            </a:solidFill>
            <a:latin typeface="Comic Sans MS" pitchFamily="66" charset="0"/>
          </a:endParaRPr>
        </a:p>
      </dgm:t>
    </dgm:pt>
    <dgm:pt modelId="{E8D8BE7C-CCF3-4797-9609-05357ED2E02C}">
      <dgm:prSet custT="1"/>
      <dgm:spPr/>
      <dgm:t>
        <a:bodyPr/>
        <a:lstStyle/>
        <a:p>
          <a:r>
            <a:rPr lang="fr-FR" sz="2400" dirty="0" smtClean="0">
              <a:solidFill>
                <a:schemeClr val="tx1"/>
              </a:solidFill>
              <a:latin typeface="Comic Sans MS" pitchFamily="66" charset="0"/>
            </a:rPr>
            <a:t>Relaxation</a:t>
          </a:r>
          <a:endParaRPr lang="fr-FR" sz="2400" dirty="0">
            <a:solidFill>
              <a:schemeClr val="tx1"/>
            </a:solidFill>
            <a:latin typeface="Comic Sans MS" pitchFamily="66" charset="0"/>
          </a:endParaRPr>
        </a:p>
      </dgm:t>
    </dgm:pt>
    <dgm:pt modelId="{F0B83011-DA13-4D6E-9574-EF41074B8584}" type="parTrans" cxnId="{A2391939-3D39-47E2-A91E-44F6B25FC077}">
      <dgm:prSet/>
      <dgm:spPr/>
      <dgm:t>
        <a:bodyPr/>
        <a:lstStyle/>
        <a:p>
          <a:endParaRPr lang="fr-FR"/>
        </a:p>
      </dgm:t>
    </dgm:pt>
    <dgm:pt modelId="{8FCE7960-5D19-4EAA-8B91-CD657C14DCF5}" type="sibTrans" cxnId="{A2391939-3D39-47E2-A91E-44F6B25FC077}">
      <dgm:prSet custT="1"/>
      <dgm:spPr/>
      <dgm:t>
        <a:bodyPr/>
        <a:lstStyle/>
        <a:p>
          <a:endParaRPr lang="fr-FR" sz="1050">
            <a:solidFill>
              <a:schemeClr val="tx1"/>
            </a:solidFill>
            <a:latin typeface="Comic Sans MS" pitchFamily="66" charset="0"/>
          </a:endParaRPr>
        </a:p>
      </dgm:t>
    </dgm:pt>
    <dgm:pt modelId="{BFA86A0C-E033-488B-95D4-CE41345D4D72}" type="pres">
      <dgm:prSet presAssocID="{1CD8CE02-83D7-440F-937A-EB6D200EACD0}" presName="Name0" presStyleCnt="0">
        <dgm:presLayoutVars>
          <dgm:dir/>
          <dgm:resizeHandles val="exact"/>
        </dgm:presLayoutVars>
      </dgm:prSet>
      <dgm:spPr/>
      <dgm:t>
        <a:bodyPr/>
        <a:lstStyle/>
        <a:p>
          <a:endParaRPr lang="fr-FR"/>
        </a:p>
      </dgm:t>
    </dgm:pt>
    <dgm:pt modelId="{EE308D2B-31B3-4B89-86F3-54E6D90773F5}" type="pres">
      <dgm:prSet presAssocID="{3714B639-E7BE-4724-8E4C-1C89B8E7A779}" presName="node" presStyleLbl="node1" presStyleIdx="0" presStyleCnt="3">
        <dgm:presLayoutVars>
          <dgm:bulletEnabled val="1"/>
        </dgm:presLayoutVars>
      </dgm:prSet>
      <dgm:spPr/>
      <dgm:t>
        <a:bodyPr/>
        <a:lstStyle/>
        <a:p>
          <a:endParaRPr lang="fr-FR"/>
        </a:p>
      </dgm:t>
    </dgm:pt>
    <dgm:pt modelId="{C9F2EE14-3154-4262-A5F5-BD40A270177B}" type="pres">
      <dgm:prSet presAssocID="{B14B7861-EA35-422B-B461-DAEED3C7F65C}" presName="sibTrans" presStyleLbl="sibTrans2D1" presStyleIdx="0" presStyleCnt="3"/>
      <dgm:spPr/>
      <dgm:t>
        <a:bodyPr/>
        <a:lstStyle/>
        <a:p>
          <a:endParaRPr lang="fr-FR"/>
        </a:p>
      </dgm:t>
    </dgm:pt>
    <dgm:pt modelId="{456B6FB5-8C47-4E3C-B62E-30F26C5D151C}" type="pres">
      <dgm:prSet presAssocID="{B14B7861-EA35-422B-B461-DAEED3C7F65C}" presName="connectorText" presStyleLbl="sibTrans2D1" presStyleIdx="0" presStyleCnt="3"/>
      <dgm:spPr/>
      <dgm:t>
        <a:bodyPr/>
        <a:lstStyle/>
        <a:p>
          <a:endParaRPr lang="fr-FR"/>
        </a:p>
      </dgm:t>
    </dgm:pt>
    <dgm:pt modelId="{791D1D52-1008-4424-AD4B-980361ADF7A6}" type="pres">
      <dgm:prSet presAssocID="{36D7AEF9-A0B4-4FAA-A768-27F0B1EA21CE}" presName="node" presStyleLbl="node1" presStyleIdx="1" presStyleCnt="3">
        <dgm:presLayoutVars>
          <dgm:bulletEnabled val="1"/>
        </dgm:presLayoutVars>
      </dgm:prSet>
      <dgm:spPr/>
      <dgm:t>
        <a:bodyPr/>
        <a:lstStyle/>
        <a:p>
          <a:endParaRPr lang="fr-FR"/>
        </a:p>
      </dgm:t>
    </dgm:pt>
    <dgm:pt modelId="{3BC17535-CDEE-4061-A0CC-D41A200C3055}" type="pres">
      <dgm:prSet presAssocID="{B0D8EB55-38FE-498F-816D-09D8ADB7DA38}" presName="sibTrans" presStyleLbl="sibTrans2D1" presStyleIdx="1" presStyleCnt="3"/>
      <dgm:spPr/>
      <dgm:t>
        <a:bodyPr/>
        <a:lstStyle/>
        <a:p>
          <a:endParaRPr lang="fr-FR"/>
        </a:p>
      </dgm:t>
    </dgm:pt>
    <dgm:pt modelId="{B8991B4C-A4D5-415D-871A-D26A5D60A087}" type="pres">
      <dgm:prSet presAssocID="{B0D8EB55-38FE-498F-816D-09D8ADB7DA38}" presName="connectorText" presStyleLbl="sibTrans2D1" presStyleIdx="1" presStyleCnt="3"/>
      <dgm:spPr/>
      <dgm:t>
        <a:bodyPr/>
        <a:lstStyle/>
        <a:p>
          <a:endParaRPr lang="fr-FR"/>
        </a:p>
      </dgm:t>
    </dgm:pt>
    <dgm:pt modelId="{31A23286-2966-4A28-830B-D153E81B62FB}" type="pres">
      <dgm:prSet presAssocID="{E8D8BE7C-CCF3-4797-9609-05357ED2E02C}" presName="node" presStyleLbl="node1" presStyleIdx="2" presStyleCnt="3">
        <dgm:presLayoutVars>
          <dgm:bulletEnabled val="1"/>
        </dgm:presLayoutVars>
      </dgm:prSet>
      <dgm:spPr/>
      <dgm:t>
        <a:bodyPr/>
        <a:lstStyle/>
        <a:p>
          <a:endParaRPr lang="fr-FR"/>
        </a:p>
      </dgm:t>
    </dgm:pt>
    <dgm:pt modelId="{C5874406-86A6-40BB-803F-91663642A7F1}" type="pres">
      <dgm:prSet presAssocID="{8FCE7960-5D19-4EAA-8B91-CD657C14DCF5}" presName="sibTrans" presStyleLbl="sibTrans2D1" presStyleIdx="2" presStyleCnt="3"/>
      <dgm:spPr/>
      <dgm:t>
        <a:bodyPr/>
        <a:lstStyle/>
        <a:p>
          <a:endParaRPr lang="fr-FR"/>
        </a:p>
      </dgm:t>
    </dgm:pt>
    <dgm:pt modelId="{BCE302BB-3856-4559-97F8-CA228827E21F}" type="pres">
      <dgm:prSet presAssocID="{8FCE7960-5D19-4EAA-8B91-CD657C14DCF5}" presName="connectorText" presStyleLbl="sibTrans2D1" presStyleIdx="2" presStyleCnt="3"/>
      <dgm:spPr/>
      <dgm:t>
        <a:bodyPr/>
        <a:lstStyle/>
        <a:p>
          <a:endParaRPr lang="fr-FR"/>
        </a:p>
      </dgm:t>
    </dgm:pt>
  </dgm:ptLst>
  <dgm:cxnLst>
    <dgm:cxn modelId="{D6A02D7B-352F-4252-8CA8-034F30F85345}" type="presOf" srcId="{36D7AEF9-A0B4-4FAA-A768-27F0B1EA21CE}" destId="{791D1D52-1008-4424-AD4B-980361ADF7A6}" srcOrd="0" destOrd="0" presId="urn:microsoft.com/office/officeart/2005/8/layout/cycle7"/>
    <dgm:cxn modelId="{47AEB13B-1302-439B-908C-8AC97420B8D7}" srcId="{1CD8CE02-83D7-440F-937A-EB6D200EACD0}" destId="{36D7AEF9-A0B4-4FAA-A768-27F0B1EA21CE}" srcOrd="1" destOrd="0" parTransId="{2566BA12-ADD5-4F1A-92CA-C083AA4A7AC9}" sibTransId="{B0D8EB55-38FE-498F-816D-09D8ADB7DA38}"/>
    <dgm:cxn modelId="{91A1684D-DD03-43DD-81C2-B69719AA51D8}" type="presOf" srcId="{1CD8CE02-83D7-440F-937A-EB6D200EACD0}" destId="{BFA86A0C-E033-488B-95D4-CE41345D4D72}" srcOrd="0" destOrd="0" presId="urn:microsoft.com/office/officeart/2005/8/layout/cycle7"/>
    <dgm:cxn modelId="{103BBB44-C8CE-4ACF-A96A-0C05766807A4}" type="presOf" srcId="{B14B7861-EA35-422B-B461-DAEED3C7F65C}" destId="{C9F2EE14-3154-4262-A5F5-BD40A270177B}" srcOrd="0" destOrd="0" presId="urn:microsoft.com/office/officeart/2005/8/layout/cycle7"/>
    <dgm:cxn modelId="{A2391939-3D39-47E2-A91E-44F6B25FC077}" srcId="{1CD8CE02-83D7-440F-937A-EB6D200EACD0}" destId="{E8D8BE7C-CCF3-4797-9609-05357ED2E02C}" srcOrd="2" destOrd="0" parTransId="{F0B83011-DA13-4D6E-9574-EF41074B8584}" sibTransId="{8FCE7960-5D19-4EAA-8B91-CD657C14DCF5}"/>
    <dgm:cxn modelId="{9141FDDD-9320-473B-B9D6-D5356BB13CCB}" type="presOf" srcId="{3714B639-E7BE-4724-8E4C-1C89B8E7A779}" destId="{EE308D2B-31B3-4B89-86F3-54E6D90773F5}" srcOrd="0" destOrd="0" presId="urn:microsoft.com/office/officeart/2005/8/layout/cycle7"/>
    <dgm:cxn modelId="{3A9EA70F-56DB-4005-829E-7D2800FA58A4}" type="presOf" srcId="{B14B7861-EA35-422B-B461-DAEED3C7F65C}" destId="{456B6FB5-8C47-4E3C-B62E-30F26C5D151C}" srcOrd="1" destOrd="0" presId="urn:microsoft.com/office/officeart/2005/8/layout/cycle7"/>
    <dgm:cxn modelId="{C65F0531-250C-4778-A5D0-242517DA91FA}" type="presOf" srcId="{8FCE7960-5D19-4EAA-8B91-CD657C14DCF5}" destId="{BCE302BB-3856-4559-97F8-CA228827E21F}" srcOrd="1" destOrd="0" presId="urn:microsoft.com/office/officeart/2005/8/layout/cycle7"/>
    <dgm:cxn modelId="{432E5939-C6C0-40AF-8474-6218D9B0EA56}" type="presOf" srcId="{B0D8EB55-38FE-498F-816D-09D8ADB7DA38}" destId="{3BC17535-CDEE-4061-A0CC-D41A200C3055}" srcOrd="0" destOrd="0" presId="urn:microsoft.com/office/officeart/2005/8/layout/cycle7"/>
    <dgm:cxn modelId="{C73E74F7-444E-40A8-81F0-AB78E0D76ED2}" type="presOf" srcId="{E8D8BE7C-CCF3-4797-9609-05357ED2E02C}" destId="{31A23286-2966-4A28-830B-D153E81B62FB}" srcOrd="0" destOrd="0" presId="urn:microsoft.com/office/officeart/2005/8/layout/cycle7"/>
    <dgm:cxn modelId="{EDAF7137-5223-4DCF-A25A-A1CDAF8633F4}" type="presOf" srcId="{B0D8EB55-38FE-498F-816D-09D8ADB7DA38}" destId="{B8991B4C-A4D5-415D-871A-D26A5D60A087}" srcOrd="1" destOrd="0" presId="urn:microsoft.com/office/officeart/2005/8/layout/cycle7"/>
    <dgm:cxn modelId="{B21F70EA-8577-408E-999B-789A556709C0}" srcId="{1CD8CE02-83D7-440F-937A-EB6D200EACD0}" destId="{3714B639-E7BE-4724-8E4C-1C89B8E7A779}" srcOrd="0" destOrd="0" parTransId="{DEF0D75E-8976-4B6E-99D6-CEF4EF4E8C8E}" sibTransId="{B14B7861-EA35-422B-B461-DAEED3C7F65C}"/>
    <dgm:cxn modelId="{A20BF4F3-D7C9-4DF7-94D9-63FADAA5D1E9}" type="presOf" srcId="{8FCE7960-5D19-4EAA-8B91-CD657C14DCF5}" destId="{C5874406-86A6-40BB-803F-91663642A7F1}" srcOrd="0" destOrd="0" presId="urn:microsoft.com/office/officeart/2005/8/layout/cycle7"/>
    <dgm:cxn modelId="{AE5AA09B-89EB-4FF1-A053-FAA8F8E090EC}" type="presParOf" srcId="{BFA86A0C-E033-488B-95D4-CE41345D4D72}" destId="{EE308D2B-31B3-4B89-86F3-54E6D90773F5}" srcOrd="0" destOrd="0" presId="urn:microsoft.com/office/officeart/2005/8/layout/cycle7"/>
    <dgm:cxn modelId="{501E4218-E38D-4FDA-AE18-D6635ADA8661}" type="presParOf" srcId="{BFA86A0C-E033-488B-95D4-CE41345D4D72}" destId="{C9F2EE14-3154-4262-A5F5-BD40A270177B}" srcOrd="1" destOrd="0" presId="urn:microsoft.com/office/officeart/2005/8/layout/cycle7"/>
    <dgm:cxn modelId="{8A172D67-917D-4506-9ED5-4FAED249C25A}" type="presParOf" srcId="{C9F2EE14-3154-4262-A5F5-BD40A270177B}" destId="{456B6FB5-8C47-4E3C-B62E-30F26C5D151C}" srcOrd="0" destOrd="0" presId="urn:microsoft.com/office/officeart/2005/8/layout/cycle7"/>
    <dgm:cxn modelId="{A6DECFB2-DFFF-4DF1-8D0C-3BC62B7C6098}" type="presParOf" srcId="{BFA86A0C-E033-488B-95D4-CE41345D4D72}" destId="{791D1D52-1008-4424-AD4B-980361ADF7A6}" srcOrd="2" destOrd="0" presId="urn:microsoft.com/office/officeart/2005/8/layout/cycle7"/>
    <dgm:cxn modelId="{E044C6ED-B789-47A9-849B-61474E395541}" type="presParOf" srcId="{BFA86A0C-E033-488B-95D4-CE41345D4D72}" destId="{3BC17535-CDEE-4061-A0CC-D41A200C3055}" srcOrd="3" destOrd="0" presId="urn:microsoft.com/office/officeart/2005/8/layout/cycle7"/>
    <dgm:cxn modelId="{B6A863A8-455F-4181-97C6-A42C6DD86A96}" type="presParOf" srcId="{3BC17535-CDEE-4061-A0CC-D41A200C3055}" destId="{B8991B4C-A4D5-415D-871A-D26A5D60A087}" srcOrd="0" destOrd="0" presId="urn:microsoft.com/office/officeart/2005/8/layout/cycle7"/>
    <dgm:cxn modelId="{07269899-D89A-40E6-B8F5-1A7D39AA6F1D}" type="presParOf" srcId="{BFA86A0C-E033-488B-95D4-CE41345D4D72}" destId="{31A23286-2966-4A28-830B-D153E81B62FB}" srcOrd="4" destOrd="0" presId="urn:microsoft.com/office/officeart/2005/8/layout/cycle7"/>
    <dgm:cxn modelId="{8D6C344E-4904-4D5A-86CC-B5C93CC9E456}" type="presParOf" srcId="{BFA86A0C-E033-488B-95D4-CE41345D4D72}" destId="{C5874406-86A6-40BB-803F-91663642A7F1}" srcOrd="5" destOrd="0" presId="urn:microsoft.com/office/officeart/2005/8/layout/cycle7"/>
    <dgm:cxn modelId="{F7598742-0D64-4325-B7CB-B41171B5B65A}" type="presParOf" srcId="{C5874406-86A6-40BB-803F-91663642A7F1}" destId="{BCE302BB-3856-4559-97F8-CA228827E21F}" srcOrd="0" destOrd="0" presId="urn:microsoft.com/office/officeart/2005/8/layout/cycle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D8CE02-83D7-440F-937A-EB6D200EACD0}"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fr-FR"/>
        </a:p>
      </dgm:t>
    </dgm:pt>
    <dgm:pt modelId="{3714B639-E7BE-4724-8E4C-1C89B8E7A779}">
      <dgm:prSet phldrT="[Texte]" custT="1"/>
      <dgm:spPr/>
      <dgm:t>
        <a:bodyPr/>
        <a:lstStyle/>
        <a:p>
          <a:r>
            <a:rPr lang="fr-FR" sz="3200" b="1" dirty="0" smtClean="0">
              <a:solidFill>
                <a:schemeClr val="tx1"/>
              </a:solidFill>
              <a:effectLst/>
              <a:latin typeface="Comic Sans MS" pitchFamily="66" charset="0"/>
            </a:rPr>
            <a:t>CONDITIONS DE CHARGE </a:t>
          </a:r>
          <a:endParaRPr lang="fr-FR" sz="3200" b="1" dirty="0">
            <a:solidFill>
              <a:schemeClr val="tx1"/>
            </a:solidFill>
            <a:latin typeface="Comic Sans MS" pitchFamily="66" charset="0"/>
          </a:endParaRPr>
        </a:p>
      </dgm:t>
    </dgm:pt>
    <dgm:pt modelId="{DEF0D75E-8976-4B6E-99D6-CEF4EF4E8C8E}" type="parTrans" cxnId="{B21F70EA-8577-408E-999B-789A556709C0}">
      <dgm:prSet/>
      <dgm:spPr/>
      <dgm:t>
        <a:bodyPr/>
        <a:lstStyle/>
        <a:p>
          <a:endParaRPr lang="fr-FR"/>
        </a:p>
      </dgm:t>
    </dgm:pt>
    <dgm:pt modelId="{B14B7861-EA35-422B-B461-DAEED3C7F65C}" type="sibTrans" cxnId="{B21F70EA-8577-408E-999B-789A556709C0}">
      <dgm:prSet custT="1"/>
      <dgm:spPr/>
      <dgm:t>
        <a:bodyPr/>
        <a:lstStyle/>
        <a:p>
          <a:endParaRPr lang="fr-FR" sz="1050">
            <a:solidFill>
              <a:schemeClr val="tx1"/>
            </a:solidFill>
            <a:latin typeface="Comic Sans MS" pitchFamily="66" charset="0"/>
          </a:endParaRPr>
        </a:p>
      </dgm:t>
    </dgm:pt>
    <dgm:pt modelId="{36D7AEF9-A0B4-4FAA-A768-27F0B1EA21CE}">
      <dgm:prSet phldrT="[Texte]" custT="1"/>
      <dgm:spPr/>
      <dgm:t>
        <a:bodyPr/>
        <a:lstStyle/>
        <a:p>
          <a:r>
            <a:rPr lang="fr-FR" sz="2400" dirty="0" smtClean="0">
              <a:solidFill>
                <a:schemeClr val="tx1"/>
              </a:solidFill>
              <a:latin typeface="Comic Sans MS" pitchFamily="66" charset="0"/>
            </a:rPr>
            <a:t>POSTCHARGE</a:t>
          </a:r>
          <a:endParaRPr lang="fr-FR" sz="2400" dirty="0">
            <a:solidFill>
              <a:schemeClr val="tx1"/>
            </a:solidFill>
            <a:latin typeface="Comic Sans MS" pitchFamily="66" charset="0"/>
          </a:endParaRPr>
        </a:p>
      </dgm:t>
    </dgm:pt>
    <dgm:pt modelId="{2566BA12-ADD5-4F1A-92CA-C083AA4A7AC9}" type="parTrans" cxnId="{47AEB13B-1302-439B-908C-8AC97420B8D7}">
      <dgm:prSet/>
      <dgm:spPr/>
      <dgm:t>
        <a:bodyPr/>
        <a:lstStyle/>
        <a:p>
          <a:endParaRPr lang="fr-FR"/>
        </a:p>
      </dgm:t>
    </dgm:pt>
    <dgm:pt modelId="{B0D8EB55-38FE-498F-816D-09D8ADB7DA38}" type="sibTrans" cxnId="{47AEB13B-1302-439B-908C-8AC97420B8D7}">
      <dgm:prSet custT="1"/>
      <dgm:spPr>
        <a:noFill/>
      </dgm:spPr>
      <dgm:t>
        <a:bodyPr/>
        <a:lstStyle/>
        <a:p>
          <a:endParaRPr lang="fr-FR" sz="1050">
            <a:solidFill>
              <a:schemeClr val="tx1"/>
            </a:solidFill>
            <a:latin typeface="Comic Sans MS" pitchFamily="66" charset="0"/>
          </a:endParaRPr>
        </a:p>
      </dgm:t>
    </dgm:pt>
    <dgm:pt modelId="{E8D8BE7C-CCF3-4797-9609-05357ED2E02C}">
      <dgm:prSet custT="1"/>
      <dgm:spPr/>
      <dgm:t>
        <a:bodyPr/>
        <a:lstStyle/>
        <a:p>
          <a:r>
            <a:rPr lang="fr-FR" sz="2400" dirty="0" smtClean="0">
              <a:solidFill>
                <a:schemeClr val="tx1"/>
              </a:solidFill>
              <a:latin typeface="Comic Sans MS" pitchFamily="66" charset="0"/>
            </a:rPr>
            <a:t>PRECHARGE</a:t>
          </a:r>
          <a:endParaRPr lang="fr-FR" sz="2400" dirty="0">
            <a:solidFill>
              <a:schemeClr val="tx1"/>
            </a:solidFill>
            <a:latin typeface="Comic Sans MS" pitchFamily="66" charset="0"/>
          </a:endParaRPr>
        </a:p>
      </dgm:t>
    </dgm:pt>
    <dgm:pt modelId="{F0B83011-DA13-4D6E-9574-EF41074B8584}" type="parTrans" cxnId="{A2391939-3D39-47E2-A91E-44F6B25FC077}">
      <dgm:prSet/>
      <dgm:spPr/>
      <dgm:t>
        <a:bodyPr/>
        <a:lstStyle/>
        <a:p>
          <a:endParaRPr lang="fr-FR"/>
        </a:p>
      </dgm:t>
    </dgm:pt>
    <dgm:pt modelId="{8FCE7960-5D19-4EAA-8B91-CD657C14DCF5}" type="sibTrans" cxnId="{A2391939-3D39-47E2-A91E-44F6B25FC077}">
      <dgm:prSet custT="1"/>
      <dgm:spPr/>
      <dgm:t>
        <a:bodyPr/>
        <a:lstStyle/>
        <a:p>
          <a:endParaRPr lang="fr-FR" sz="1050">
            <a:solidFill>
              <a:schemeClr val="tx1"/>
            </a:solidFill>
            <a:latin typeface="Comic Sans MS" pitchFamily="66" charset="0"/>
          </a:endParaRPr>
        </a:p>
      </dgm:t>
    </dgm:pt>
    <dgm:pt modelId="{BFA86A0C-E033-488B-95D4-CE41345D4D72}" type="pres">
      <dgm:prSet presAssocID="{1CD8CE02-83D7-440F-937A-EB6D200EACD0}" presName="Name0" presStyleCnt="0">
        <dgm:presLayoutVars>
          <dgm:dir/>
          <dgm:resizeHandles val="exact"/>
        </dgm:presLayoutVars>
      </dgm:prSet>
      <dgm:spPr/>
      <dgm:t>
        <a:bodyPr/>
        <a:lstStyle/>
        <a:p>
          <a:endParaRPr lang="fr-FR"/>
        </a:p>
      </dgm:t>
    </dgm:pt>
    <dgm:pt modelId="{EE308D2B-31B3-4B89-86F3-54E6D90773F5}" type="pres">
      <dgm:prSet presAssocID="{3714B639-E7BE-4724-8E4C-1C89B8E7A779}" presName="node" presStyleLbl="node1" presStyleIdx="0" presStyleCnt="3" custScaleX="308045">
        <dgm:presLayoutVars>
          <dgm:bulletEnabled val="1"/>
        </dgm:presLayoutVars>
      </dgm:prSet>
      <dgm:spPr/>
      <dgm:t>
        <a:bodyPr/>
        <a:lstStyle/>
        <a:p>
          <a:endParaRPr lang="fr-FR"/>
        </a:p>
      </dgm:t>
    </dgm:pt>
    <dgm:pt modelId="{C9F2EE14-3154-4262-A5F5-BD40A270177B}" type="pres">
      <dgm:prSet presAssocID="{B14B7861-EA35-422B-B461-DAEED3C7F65C}" presName="sibTrans" presStyleLbl="sibTrans2D1" presStyleIdx="0" presStyleCnt="3"/>
      <dgm:spPr/>
      <dgm:t>
        <a:bodyPr/>
        <a:lstStyle/>
        <a:p>
          <a:endParaRPr lang="fr-FR"/>
        </a:p>
      </dgm:t>
    </dgm:pt>
    <dgm:pt modelId="{456B6FB5-8C47-4E3C-B62E-30F26C5D151C}" type="pres">
      <dgm:prSet presAssocID="{B14B7861-EA35-422B-B461-DAEED3C7F65C}" presName="connectorText" presStyleLbl="sibTrans2D1" presStyleIdx="0" presStyleCnt="3"/>
      <dgm:spPr/>
      <dgm:t>
        <a:bodyPr/>
        <a:lstStyle/>
        <a:p>
          <a:endParaRPr lang="fr-FR"/>
        </a:p>
      </dgm:t>
    </dgm:pt>
    <dgm:pt modelId="{791D1D52-1008-4424-AD4B-980361ADF7A6}" type="pres">
      <dgm:prSet presAssocID="{36D7AEF9-A0B4-4FAA-A768-27F0B1EA21CE}" presName="node" presStyleLbl="node1" presStyleIdx="1" presStyleCnt="3" custScaleX="133077">
        <dgm:presLayoutVars>
          <dgm:bulletEnabled val="1"/>
        </dgm:presLayoutVars>
      </dgm:prSet>
      <dgm:spPr/>
      <dgm:t>
        <a:bodyPr/>
        <a:lstStyle/>
        <a:p>
          <a:endParaRPr lang="fr-FR"/>
        </a:p>
      </dgm:t>
    </dgm:pt>
    <dgm:pt modelId="{3BC17535-CDEE-4061-A0CC-D41A200C3055}" type="pres">
      <dgm:prSet presAssocID="{B0D8EB55-38FE-498F-816D-09D8ADB7DA38}" presName="sibTrans" presStyleLbl="sibTrans2D1" presStyleIdx="1" presStyleCnt="3" custLinFactNeighborX="4516" custLinFactNeighborY="-454"/>
      <dgm:spPr/>
      <dgm:t>
        <a:bodyPr/>
        <a:lstStyle/>
        <a:p>
          <a:endParaRPr lang="fr-FR"/>
        </a:p>
      </dgm:t>
    </dgm:pt>
    <dgm:pt modelId="{B8991B4C-A4D5-415D-871A-D26A5D60A087}" type="pres">
      <dgm:prSet presAssocID="{B0D8EB55-38FE-498F-816D-09D8ADB7DA38}" presName="connectorText" presStyleLbl="sibTrans2D1" presStyleIdx="1" presStyleCnt="3"/>
      <dgm:spPr/>
      <dgm:t>
        <a:bodyPr/>
        <a:lstStyle/>
        <a:p>
          <a:endParaRPr lang="fr-FR"/>
        </a:p>
      </dgm:t>
    </dgm:pt>
    <dgm:pt modelId="{31A23286-2966-4A28-830B-D153E81B62FB}" type="pres">
      <dgm:prSet presAssocID="{E8D8BE7C-CCF3-4797-9609-05357ED2E02C}" presName="node" presStyleLbl="node1" presStyleIdx="2" presStyleCnt="3">
        <dgm:presLayoutVars>
          <dgm:bulletEnabled val="1"/>
        </dgm:presLayoutVars>
      </dgm:prSet>
      <dgm:spPr/>
      <dgm:t>
        <a:bodyPr/>
        <a:lstStyle/>
        <a:p>
          <a:endParaRPr lang="fr-FR"/>
        </a:p>
      </dgm:t>
    </dgm:pt>
    <dgm:pt modelId="{C5874406-86A6-40BB-803F-91663642A7F1}" type="pres">
      <dgm:prSet presAssocID="{8FCE7960-5D19-4EAA-8B91-CD657C14DCF5}" presName="sibTrans" presStyleLbl="sibTrans2D1" presStyleIdx="2" presStyleCnt="3"/>
      <dgm:spPr/>
      <dgm:t>
        <a:bodyPr/>
        <a:lstStyle/>
        <a:p>
          <a:endParaRPr lang="fr-FR"/>
        </a:p>
      </dgm:t>
    </dgm:pt>
    <dgm:pt modelId="{BCE302BB-3856-4559-97F8-CA228827E21F}" type="pres">
      <dgm:prSet presAssocID="{8FCE7960-5D19-4EAA-8B91-CD657C14DCF5}" presName="connectorText" presStyleLbl="sibTrans2D1" presStyleIdx="2" presStyleCnt="3"/>
      <dgm:spPr/>
      <dgm:t>
        <a:bodyPr/>
        <a:lstStyle/>
        <a:p>
          <a:endParaRPr lang="fr-FR"/>
        </a:p>
      </dgm:t>
    </dgm:pt>
  </dgm:ptLst>
  <dgm:cxnLst>
    <dgm:cxn modelId="{869521D1-1783-4BD5-9C14-EB5482B264B6}" type="presOf" srcId="{B0D8EB55-38FE-498F-816D-09D8ADB7DA38}" destId="{3BC17535-CDEE-4061-A0CC-D41A200C3055}" srcOrd="0" destOrd="0" presId="urn:microsoft.com/office/officeart/2005/8/layout/cycle7"/>
    <dgm:cxn modelId="{73894A85-132D-427D-B2E4-7D38526F6128}" type="presOf" srcId="{3714B639-E7BE-4724-8E4C-1C89B8E7A779}" destId="{EE308D2B-31B3-4B89-86F3-54E6D90773F5}" srcOrd="0" destOrd="0" presId="urn:microsoft.com/office/officeart/2005/8/layout/cycle7"/>
    <dgm:cxn modelId="{47AEB13B-1302-439B-908C-8AC97420B8D7}" srcId="{1CD8CE02-83D7-440F-937A-EB6D200EACD0}" destId="{36D7AEF9-A0B4-4FAA-A768-27F0B1EA21CE}" srcOrd="1" destOrd="0" parTransId="{2566BA12-ADD5-4F1A-92CA-C083AA4A7AC9}" sibTransId="{B0D8EB55-38FE-498F-816D-09D8ADB7DA38}"/>
    <dgm:cxn modelId="{38B36FFA-491E-4267-87C5-7DEF7E01132B}" type="presOf" srcId="{E8D8BE7C-CCF3-4797-9609-05357ED2E02C}" destId="{31A23286-2966-4A28-830B-D153E81B62FB}" srcOrd="0" destOrd="0" presId="urn:microsoft.com/office/officeart/2005/8/layout/cycle7"/>
    <dgm:cxn modelId="{9C16900E-41EE-467D-8C51-0C6FCECD8611}" type="presOf" srcId="{B0D8EB55-38FE-498F-816D-09D8ADB7DA38}" destId="{B8991B4C-A4D5-415D-871A-D26A5D60A087}" srcOrd="1" destOrd="0" presId="urn:microsoft.com/office/officeart/2005/8/layout/cycle7"/>
    <dgm:cxn modelId="{A2391939-3D39-47E2-A91E-44F6B25FC077}" srcId="{1CD8CE02-83D7-440F-937A-EB6D200EACD0}" destId="{E8D8BE7C-CCF3-4797-9609-05357ED2E02C}" srcOrd="2" destOrd="0" parTransId="{F0B83011-DA13-4D6E-9574-EF41074B8584}" sibTransId="{8FCE7960-5D19-4EAA-8B91-CD657C14DCF5}"/>
    <dgm:cxn modelId="{7617A606-C3FC-4745-8D1F-A35F19EB2820}" type="presOf" srcId="{B14B7861-EA35-422B-B461-DAEED3C7F65C}" destId="{456B6FB5-8C47-4E3C-B62E-30F26C5D151C}" srcOrd="1" destOrd="0" presId="urn:microsoft.com/office/officeart/2005/8/layout/cycle7"/>
    <dgm:cxn modelId="{3BFC1F23-3FCB-4F49-B53D-83BA7C3A8F36}" type="presOf" srcId="{1CD8CE02-83D7-440F-937A-EB6D200EACD0}" destId="{BFA86A0C-E033-488B-95D4-CE41345D4D72}" srcOrd="0" destOrd="0" presId="urn:microsoft.com/office/officeart/2005/8/layout/cycle7"/>
    <dgm:cxn modelId="{B7FFD125-D270-4B5B-92F5-71C753B3F92D}" type="presOf" srcId="{36D7AEF9-A0B4-4FAA-A768-27F0B1EA21CE}" destId="{791D1D52-1008-4424-AD4B-980361ADF7A6}" srcOrd="0" destOrd="0" presId="urn:microsoft.com/office/officeart/2005/8/layout/cycle7"/>
    <dgm:cxn modelId="{D7C3704C-A1C1-4EA8-A52E-F44BFF2AE850}" type="presOf" srcId="{8FCE7960-5D19-4EAA-8B91-CD657C14DCF5}" destId="{C5874406-86A6-40BB-803F-91663642A7F1}" srcOrd="0" destOrd="0" presId="urn:microsoft.com/office/officeart/2005/8/layout/cycle7"/>
    <dgm:cxn modelId="{D68FB86B-6832-4416-B9C8-8F468F7B573E}" type="presOf" srcId="{B14B7861-EA35-422B-B461-DAEED3C7F65C}" destId="{C9F2EE14-3154-4262-A5F5-BD40A270177B}" srcOrd="0" destOrd="0" presId="urn:microsoft.com/office/officeart/2005/8/layout/cycle7"/>
    <dgm:cxn modelId="{B21F70EA-8577-408E-999B-789A556709C0}" srcId="{1CD8CE02-83D7-440F-937A-EB6D200EACD0}" destId="{3714B639-E7BE-4724-8E4C-1C89B8E7A779}" srcOrd="0" destOrd="0" parTransId="{DEF0D75E-8976-4B6E-99D6-CEF4EF4E8C8E}" sibTransId="{B14B7861-EA35-422B-B461-DAEED3C7F65C}"/>
    <dgm:cxn modelId="{84064791-4549-4A65-A26A-C02684C8FFE8}" type="presOf" srcId="{8FCE7960-5D19-4EAA-8B91-CD657C14DCF5}" destId="{BCE302BB-3856-4559-97F8-CA228827E21F}" srcOrd="1" destOrd="0" presId="urn:microsoft.com/office/officeart/2005/8/layout/cycle7"/>
    <dgm:cxn modelId="{8BF5BD31-B03A-4AF2-9C95-B29A0204A41D}" type="presParOf" srcId="{BFA86A0C-E033-488B-95D4-CE41345D4D72}" destId="{EE308D2B-31B3-4B89-86F3-54E6D90773F5}" srcOrd="0" destOrd="0" presId="urn:microsoft.com/office/officeart/2005/8/layout/cycle7"/>
    <dgm:cxn modelId="{B60355B5-3EEA-4B92-B17C-887CAD377461}" type="presParOf" srcId="{BFA86A0C-E033-488B-95D4-CE41345D4D72}" destId="{C9F2EE14-3154-4262-A5F5-BD40A270177B}" srcOrd="1" destOrd="0" presId="urn:microsoft.com/office/officeart/2005/8/layout/cycle7"/>
    <dgm:cxn modelId="{02EDDE13-E892-49B2-A4B9-DBC01461EEB8}" type="presParOf" srcId="{C9F2EE14-3154-4262-A5F5-BD40A270177B}" destId="{456B6FB5-8C47-4E3C-B62E-30F26C5D151C}" srcOrd="0" destOrd="0" presId="urn:microsoft.com/office/officeart/2005/8/layout/cycle7"/>
    <dgm:cxn modelId="{D48C69EA-DA8F-4E0E-B98D-14DDF3E25A82}" type="presParOf" srcId="{BFA86A0C-E033-488B-95D4-CE41345D4D72}" destId="{791D1D52-1008-4424-AD4B-980361ADF7A6}" srcOrd="2" destOrd="0" presId="urn:microsoft.com/office/officeart/2005/8/layout/cycle7"/>
    <dgm:cxn modelId="{6E27E6BD-C8B7-45CF-AFFB-FC4A8876A581}" type="presParOf" srcId="{BFA86A0C-E033-488B-95D4-CE41345D4D72}" destId="{3BC17535-CDEE-4061-A0CC-D41A200C3055}" srcOrd="3" destOrd="0" presId="urn:microsoft.com/office/officeart/2005/8/layout/cycle7"/>
    <dgm:cxn modelId="{702EC260-B0B1-46AB-80B5-F403CA7B04E6}" type="presParOf" srcId="{3BC17535-CDEE-4061-A0CC-D41A200C3055}" destId="{B8991B4C-A4D5-415D-871A-D26A5D60A087}" srcOrd="0" destOrd="0" presId="urn:microsoft.com/office/officeart/2005/8/layout/cycle7"/>
    <dgm:cxn modelId="{C6123793-56C3-4589-BDCD-6FD32D71042D}" type="presParOf" srcId="{BFA86A0C-E033-488B-95D4-CE41345D4D72}" destId="{31A23286-2966-4A28-830B-D153E81B62FB}" srcOrd="4" destOrd="0" presId="urn:microsoft.com/office/officeart/2005/8/layout/cycle7"/>
    <dgm:cxn modelId="{3330687B-C724-46A7-B8FB-05F01C126802}" type="presParOf" srcId="{BFA86A0C-E033-488B-95D4-CE41345D4D72}" destId="{C5874406-86A6-40BB-803F-91663642A7F1}" srcOrd="5" destOrd="0" presId="urn:microsoft.com/office/officeart/2005/8/layout/cycle7"/>
    <dgm:cxn modelId="{AA493955-FBF6-48DB-9124-73E72EA62618}" type="presParOf" srcId="{C5874406-86A6-40BB-803F-91663642A7F1}" destId="{BCE302BB-3856-4559-97F8-CA228827E21F}" srcOrd="0" destOrd="0" presId="urn:microsoft.com/office/officeart/2005/8/layout/cycle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38D51D-9604-4D1C-BDAF-D1BC8A43309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fr-FR"/>
        </a:p>
      </dgm:t>
    </dgm:pt>
    <dgm:pt modelId="{CDBCE708-25F1-49AD-9C17-9BB40E09202E}">
      <dgm:prSet phldrT="[Texte]" custT="1"/>
      <dgm:spPr/>
      <dgm:t>
        <a:bodyPr/>
        <a:lstStyle/>
        <a:p>
          <a:r>
            <a:rPr lang="fr-FR" sz="2000" b="1" dirty="0" smtClean="0">
              <a:solidFill>
                <a:schemeClr val="tx1"/>
              </a:solidFill>
            </a:rPr>
            <a:t>CAUSES</a:t>
          </a:r>
          <a:endParaRPr lang="fr-FR" sz="2000" b="1" dirty="0">
            <a:solidFill>
              <a:schemeClr val="tx1"/>
            </a:solidFill>
          </a:endParaRPr>
        </a:p>
      </dgm:t>
    </dgm:pt>
    <dgm:pt modelId="{115D45F0-FEDE-40EC-A07F-C72A7F4DA09D}" type="parTrans" cxnId="{1AB7F10F-E11E-4710-86F4-CD799DC98525}">
      <dgm:prSet/>
      <dgm:spPr/>
      <dgm:t>
        <a:bodyPr/>
        <a:lstStyle/>
        <a:p>
          <a:endParaRPr lang="fr-FR"/>
        </a:p>
      </dgm:t>
    </dgm:pt>
    <dgm:pt modelId="{24E11893-7AD7-4870-8278-DD896F242A2C}" type="sibTrans" cxnId="{1AB7F10F-E11E-4710-86F4-CD799DC98525}">
      <dgm:prSet/>
      <dgm:spPr/>
      <dgm:t>
        <a:bodyPr/>
        <a:lstStyle/>
        <a:p>
          <a:endParaRPr lang="fr-FR"/>
        </a:p>
      </dgm:t>
    </dgm:pt>
    <dgm:pt modelId="{703A6DF1-AA38-49AD-A2EE-1D11A6798224}">
      <dgm:prSet phldrT="[Texte]" custT="1"/>
      <dgm:spPr/>
      <dgm:t>
        <a:bodyPr/>
        <a:lstStyle/>
        <a:p>
          <a:r>
            <a:rPr lang="fr-FR" sz="2000" b="1" dirty="0" smtClean="0">
              <a:solidFill>
                <a:schemeClr val="tx1"/>
              </a:solidFill>
            </a:rPr>
            <a:t>HTA </a:t>
          </a:r>
        </a:p>
        <a:p>
          <a:r>
            <a:rPr lang="fr-FR" sz="2000" b="1" dirty="0" smtClean="0">
              <a:solidFill>
                <a:schemeClr val="tx1"/>
              </a:solidFill>
            </a:rPr>
            <a:t>à l’hypertrophie concentrique consécutive </a:t>
          </a:r>
          <a:endParaRPr lang="fr-FR" sz="2000" b="1" dirty="0">
            <a:solidFill>
              <a:schemeClr val="tx1"/>
            </a:solidFill>
          </a:endParaRPr>
        </a:p>
      </dgm:t>
    </dgm:pt>
    <dgm:pt modelId="{77281569-93F1-4147-BEB9-09D9DCA45A66}" type="parTrans" cxnId="{81DC7C08-CE36-48E5-9F4C-25AB418E3105}">
      <dgm:prSet/>
      <dgm:spPr/>
      <dgm:t>
        <a:bodyPr/>
        <a:lstStyle/>
        <a:p>
          <a:endParaRPr lang="fr-FR" sz="2400" b="1">
            <a:solidFill>
              <a:schemeClr val="tx1"/>
            </a:solidFill>
          </a:endParaRPr>
        </a:p>
      </dgm:t>
    </dgm:pt>
    <dgm:pt modelId="{762460CB-9687-43C3-91CF-1F78AD1A3F6B}" type="sibTrans" cxnId="{81DC7C08-CE36-48E5-9F4C-25AB418E3105}">
      <dgm:prSet/>
      <dgm:spPr/>
      <dgm:t>
        <a:bodyPr/>
        <a:lstStyle/>
        <a:p>
          <a:endParaRPr lang="fr-FR"/>
        </a:p>
      </dgm:t>
    </dgm:pt>
    <dgm:pt modelId="{FAB5BED0-C777-4ADB-AF5C-54FE0E0F08A3}">
      <dgm:prSet phldrT="[Texte]" custT="1"/>
      <dgm:spPr/>
      <dgm:t>
        <a:bodyPr/>
        <a:lstStyle/>
        <a:p>
          <a:r>
            <a:rPr lang="fr-FR" sz="2000" b="1" dirty="0" smtClean="0">
              <a:solidFill>
                <a:schemeClr val="tx1"/>
              </a:solidFill>
            </a:rPr>
            <a:t>Ischémie myocardique à remodelage ventriculaire </a:t>
          </a:r>
          <a:endParaRPr lang="fr-FR" sz="2000" b="1" dirty="0">
            <a:solidFill>
              <a:schemeClr val="tx1"/>
            </a:solidFill>
          </a:endParaRPr>
        </a:p>
      </dgm:t>
    </dgm:pt>
    <dgm:pt modelId="{F64FEB53-93C9-4FEC-8DAD-958FEF2321A0}" type="parTrans" cxnId="{D3F63B5A-C8E6-493A-8B71-6775FF02DA53}">
      <dgm:prSet/>
      <dgm:spPr/>
      <dgm:t>
        <a:bodyPr/>
        <a:lstStyle/>
        <a:p>
          <a:endParaRPr lang="fr-FR" sz="2400" b="1">
            <a:solidFill>
              <a:schemeClr val="tx1"/>
            </a:solidFill>
          </a:endParaRPr>
        </a:p>
      </dgm:t>
    </dgm:pt>
    <dgm:pt modelId="{7DC7F3B6-71D6-4407-AB63-A2945DF9FD57}" type="sibTrans" cxnId="{D3F63B5A-C8E6-493A-8B71-6775FF02DA53}">
      <dgm:prSet/>
      <dgm:spPr/>
      <dgm:t>
        <a:bodyPr/>
        <a:lstStyle/>
        <a:p>
          <a:endParaRPr lang="fr-FR"/>
        </a:p>
      </dgm:t>
    </dgm:pt>
    <dgm:pt modelId="{B1FF28CC-29D9-45BF-A483-349B39205A71}">
      <dgm:prSet phldrT="[Texte]" custT="1"/>
      <dgm:spPr/>
      <dgm:t>
        <a:bodyPr/>
        <a:lstStyle/>
        <a:p>
          <a:r>
            <a:rPr lang="fr-FR" sz="2000" b="1" dirty="0" smtClean="0">
              <a:solidFill>
                <a:schemeClr val="tx1"/>
              </a:solidFill>
            </a:rPr>
            <a:t>Cardiomyopathies hypertrophique </a:t>
          </a:r>
        </a:p>
        <a:p>
          <a:r>
            <a:rPr lang="fr-FR" sz="2000" b="1" dirty="0" smtClean="0">
              <a:solidFill>
                <a:schemeClr val="tx1"/>
              </a:solidFill>
            </a:rPr>
            <a:t>et restrictive</a:t>
          </a:r>
          <a:endParaRPr lang="fr-FR" sz="2000" b="1" dirty="0">
            <a:solidFill>
              <a:schemeClr val="tx1"/>
            </a:solidFill>
          </a:endParaRPr>
        </a:p>
      </dgm:t>
    </dgm:pt>
    <dgm:pt modelId="{2A22373B-93C4-484C-9206-5F2112B8B560}" type="parTrans" cxnId="{903C47AA-FC73-4EF5-8F81-2AA17EFF959A}">
      <dgm:prSet/>
      <dgm:spPr/>
      <dgm:t>
        <a:bodyPr/>
        <a:lstStyle/>
        <a:p>
          <a:endParaRPr lang="fr-FR" sz="2400" b="1">
            <a:solidFill>
              <a:schemeClr val="tx1"/>
            </a:solidFill>
          </a:endParaRPr>
        </a:p>
      </dgm:t>
    </dgm:pt>
    <dgm:pt modelId="{886DC5C7-3FF9-4A2A-84F7-961017A4FC51}" type="sibTrans" cxnId="{903C47AA-FC73-4EF5-8F81-2AA17EFF959A}">
      <dgm:prSet/>
      <dgm:spPr/>
      <dgm:t>
        <a:bodyPr/>
        <a:lstStyle/>
        <a:p>
          <a:endParaRPr lang="fr-FR"/>
        </a:p>
      </dgm:t>
    </dgm:pt>
    <dgm:pt modelId="{B771F110-4724-4D7D-AE79-23645F4C2D37}" type="pres">
      <dgm:prSet presAssocID="{B338D51D-9604-4D1C-BDAF-D1BC8A433091}" presName="hierChild1" presStyleCnt="0">
        <dgm:presLayoutVars>
          <dgm:orgChart val="1"/>
          <dgm:chPref val="1"/>
          <dgm:dir/>
          <dgm:animOne val="branch"/>
          <dgm:animLvl val="lvl"/>
          <dgm:resizeHandles/>
        </dgm:presLayoutVars>
      </dgm:prSet>
      <dgm:spPr/>
      <dgm:t>
        <a:bodyPr/>
        <a:lstStyle/>
        <a:p>
          <a:endParaRPr lang="fr-FR"/>
        </a:p>
      </dgm:t>
    </dgm:pt>
    <dgm:pt modelId="{D499E6D9-D11D-466A-B5E4-B22661C1D3B7}" type="pres">
      <dgm:prSet presAssocID="{CDBCE708-25F1-49AD-9C17-9BB40E09202E}" presName="hierRoot1" presStyleCnt="0">
        <dgm:presLayoutVars>
          <dgm:hierBranch val="init"/>
        </dgm:presLayoutVars>
      </dgm:prSet>
      <dgm:spPr/>
    </dgm:pt>
    <dgm:pt modelId="{5100E530-4BFF-499D-A699-AF184132AA4A}" type="pres">
      <dgm:prSet presAssocID="{CDBCE708-25F1-49AD-9C17-9BB40E09202E}" presName="rootComposite1" presStyleCnt="0"/>
      <dgm:spPr/>
    </dgm:pt>
    <dgm:pt modelId="{0C3700D4-38EA-4F0C-A665-B1600A872F6A}" type="pres">
      <dgm:prSet presAssocID="{CDBCE708-25F1-49AD-9C17-9BB40E09202E}" presName="rootText1" presStyleLbl="node0" presStyleIdx="0" presStyleCnt="1">
        <dgm:presLayoutVars>
          <dgm:chPref val="3"/>
        </dgm:presLayoutVars>
      </dgm:prSet>
      <dgm:spPr/>
      <dgm:t>
        <a:bodyPr/>
        <a:lstStyle/>
        <a:p>
          <a:endParaRPr lang="fr-FR"/>
        </a:p>
      </dgm:t>
    </dgm:pt>
    <dgm:pt modelId="{68BA752A-190E-4277-9A8E-B74EF7A6E512}" type="pres">
      <dgm:prSet presAssocID="{CDBCE708-25F1-49AD-9C17-9BB40E09202E}" presName="rootConnector1" presStyleLbl="node1" presStyleIdx="0" presStyleCnt="0"/>
      <dgm:spPr/>
      <dgm:t>
        <a:bodyPr/>
        <a:lstStyle/>
        <a:p>
          <a:endParaRPr lang="fr-FR"/>
        </a:p>
      </dgm:t>
    </dgm:pt>
    <dgm:pt modelId="{3619B9E6-F144-433B-A795-EA64F5C06A9E}" type="pres">
      <dgm:prSet presAssocID="{CDBCE708-25F1-49AD-9C17-9BB40E09202E}" presName="hierChild2" presStyleCnt="0"/>
      <dgm:spPr/>
    </dgm:pt>
    <dgm:pt modelId="{FB521AEE-2AE6-409E-810B-DF5A8185895E}" type="pres">
      <dgm:prSet presAssocID="{77281569-93F1-4147-BEB9-09D9DCA45A66}" presName="Name37" presStyleLbl="parChTrans1D2" presStyleIdx="0" presStyleCnt="3"/>
      <dgm:spPr/>
      <dgm:t>
        <a:bodyPr/>
        <a:lstStyle/>
        <a:p>
          <a:endParaRPr lang="fr-FR"/>
        </a:p>
      </dgm:t>
    </dgm:pt>
    <dgm:pt modelId="{16FAF5CC-60D0-4AC8-BC95-E3254D663EF8}" type="pres">
      <dgm:prSet presAssocID="{703A6DF1-AA38-49AD-A2EE-1D11A6798224}" presName="hierRoot2" presStyleCnt="0">
        <dgm:presLayoutVars>
          <dgm:hierBranch val="init"/>
        </dgm:presLayoutVars>
      </dgm:prSet>
      <dgm:spPr/>
    </dgm:pt>
    <dgm:pt modelId="{9980A4B8-A18A-40C2-81BC-5594922ED7DF}" type="pres">
      <dgm:prSet presAssocID="{703A6DF1-AA38-49AD-A2EE-1D11A6798224}" presName="rootComposite" presStyleCnt="0"/>
      <dgm:spPr/>
    </dgm:pt>
    <dgm:pt modelId="{6811AE86-A61A-412B-BCA8-6E437ED1EEDF}" type="pres">
      <dgm:prSet presAssocID="{703A6DF1-AA38-49AD-A2EE-1D11A6798224}" presName="rootText" presStyleLbl="node2" presStyleIdx="0" presStyleCnt="3" custScaleX="107336" custScaleY="211013">
        <dgm:presLayoutVars>
          <dgm:chPref val="3"/>
        </dgm:presLayoutVars>
      </dgm:prSet>
      <dgm:spPr/>
      <dgm:t>
        <a:bodyPr/>
        <a:lstStyle/>
        <a:p>
          <a:endParaRPr lang="fr-FR"/>
        </a:p>
      </dgm:t>
    </dgm:pt>
    <dgm:pt modelId="{948DBCB4-FB35-4A9B-9A34-85DEC93EF74D}" type="pres">
      <dgm:prSet presAssocID="{703A6DF1-AA38-49AD-A2EE-1D11A6798224}" presName="rootConnector" presStyleLbl="node2" presStyleIdx="0" presStyleCnt="3"/>
      <dgm:spPr/>
      <dgm:t>
        <a:bodyPr/>
        <a:lstStyle/>
        <a:p>
          <a:endParaRPr lang="fr-FR"/>
        </a:p>
      </dgm:t>
    </dgm:pt>
    <dgm:pt modelId="{B870C34C-827D-4E72-AE64-B36E742668A9}" type="pres">
      <dgm:prSet presAssocID="{703A6DF1-AA38-49AD-A2EE-1D11A6798224}" presName="hierChild4" presStyleCnt="0"/>
      <dgm:spPr/>
    </dgm:pt>
    <dgm:pt modelId="{7146610D-4D9B-4BFE-9AF9-7EEC4D9DF39E}" type="pres">
      <dgm:prSet presAssocID="{703A6DF1-AA38-49AD-A2EE-1D11A6798224}" presName="hierChild5" presStyleCnt="0"/>
      <dgm:spPr/>
    </dgm:pt>
    <dgm:pt modelId="{ECBBFB1A-0D9A-4BD3-88CA-81EDFB715EBD}" type="pres">
      <dgm:prSet presAssocID="{F64FEB53-93C9-4FEC-8DAD-958FEF2321A0}" presName="Name37" presStyleLbl="parChTrans1D2" presStyleIdx="1" presStyleCnt="3"/>
      <dgm:spPr/>
      <dgm:t>
        <a:bodyPr/>
        <a:lstStyle/>
        <a:p>
          <a:endParaRPr lang="fr-FR"/>
        </a:p>
      </dgm:t>
    </dgm:pt>
    <dgm:pt modelId="{8ABFC264-283C-4F32-B8D5-9321DE97F6D4}" type="pres">
      <dgm:prSet presAssocID="{FAB5BED0-C777-4ADB-AF5C-54FE0E0F08A3}" presName="hierRoot2" presStyleCnt="0">
        <dgm:presLayoutVars>
          <dgm:hierBranch val="init"/>
        </dgm:presLayoutVars>
      </dgm:prSet>
      <dgm:spPr/>
    </dgm:pt>
    <dgm:pt modelId="{BC5FE71C-315F-4382-8DCE-E2B51AD52DED}" type="pres">
      <dgm:prSet presAssocID="{FAB5BED0-C777-4ADB-AF5C-54FE0E0F08A3}" presName="rootComposite" presStyleCnt="0"/>
      <dgm:spPr/>
    </dgm:pt>
    <dgm:pt modelId="{75F07A8F-C280-43C2-9CFB-056772527BD8}" type="pres">
      <dgm:prSet presAssocID="{FAB5BED0-C777-4ADB-AF5C-54FE0E0F08A3}" presName="rootText" presStyleLbl="node2" presStyleIdx="1" presStyleCnt="3" custScaleX="108493" custScaleY="194967">
        <dgm:presLayoutVars>
          <dgm:chPref val="3"/>
        </dgm:presLayoutVars>
      </dgm:prSet>
      <dgm:spPr/>
      <dgm:t>
        <a:bodyPr/>
        <a:lstStyle/>
        <a:p>
          <a:endParaRPr lang="fr-FR"/>
        </a:p>
      </dgm:t>
    </dgm:pt>
    <dgm:pt modelId="{10A7D45D-C5C8-48FF-B0B0-A0D71DD96AC8}" type="pres">
      <dgm:prSet presAssocID="{FAB5BED0-C777-4ADB-AF5C-54FE0E0F08A3}" presName="rootConnector" presStyleLbl="node2" presStyleIdx="1" presStyleCnt="3"/>
      <dgm:spPr/>
      <dgm:t>
        <a:bodyPr/>
        <a:lstStyle/>
        <a:p>
          <a:endParaRPr lang="fr-FR"/>
        </a:p>
      </dgm:t>
    </dgm:pt>
    <dgm:pt modelId="{24B1717B-DB8E-4D36-AAF5-497F265E7FD4}" type="pres">
      <dgm:prSet presAssocID="{FAB5BED0-C777-4ADB-AF5C-54FE0E0F08A3}" presName="hierChild4" presStyleCnt="0"/>
      <dgm:spPr/>
    </dgm:pt>
    <dgm:pt modelId="{482C0644-A177-4AA7-856A-D4458EAC0BB8}" type="pres">
      <dgm:prSet presAssocID="{FAB5BED0-C777-4ADB-AF5C-54FE0E0F08A3}" presName="hierChild5" presStyleCnt="0"/>
      <dgm:spPr/>
    </dgm:pt>
    <dgm:pt modelId="{7888272F-D42B-4912-BD16-5B907EFC23EF}" type="pres">
      <dgm:prSet presAssocID="{2A22373B-93C4-484C-9206-5F2112B8B560}" presName="Name37" presStyleLbl="parChTrans1D2" presStyleIdx="2" presStyleCnt="3"/>
      <dgm:spPr/>
      <dgm:t>
        <a:bodyPr/>
        <a:lstStyle/>
        <a:p>
          <a:endParaRPr lang="fr-FR"/>
        </a:p>
      </dgm:t>
    </dgm:pt>
    <dgm:pt modelId="{DF9794B9-984A-4A02-9C7D-9754A3D9EE9D}" type="pres">
      <dgm:prSet presAssocID="{B1FF28CC-29D9-45BF-A483-349B39205A71}" presName="hierRoot2" presStyleCnt="0">
        <dgm:presLayoutVars>
          <dgm:hierBranch val="init"/>
        </dgm:presLayoutVars>
      </dgm:prSet>
      <dgm:spPr/>
    </dgm:pt>
    <dgm:pt modelId="{49347487-9DAB-45C6-8146-9BB127B2517C}" type="pres">
      <dgm:prSet presAssocID="{B1FF28CC-29D9-45BF-A483-349B39205A71}" presName="rootComposite" presStyleCnt="0"/>
      <dgm:spPr/>
    </dgm:pt>
    <dgm:pt modelId="{A195C1E3-B498-4AC5-936D-3EC7656FC957}" type="pres">
      <dgm:prSet presAssocID="{B1FF28CC-29D9-45BF-A483-349B39205A71}" presName="rootText" presStyleLbl="node2" presStyleIdx="2" presStyleCnt="3" custScaleY="197272">
        <dgm:presLayoutVars>
          <dgm:chPref val="3"/>
        </dgm:presLayoutVars>
      </dgm:prSet>
      <dgm:spPr/>
      <dgm:t>
        <a:bodyPr/>
        <a:lstStyle/>
        <a:p>
          <a:endParaRPr lang="fr-FR"/>
        </a:p>
      </dgm:t>
    </dgm:pt>
    <dgm:pt modelId="{293366A9-D1F0-49EF-9FB7-EC467295AE61}" type="pres">
      <dgm:prSet presAssocID="{B1FF28CC-29D9-45BF-A483-349B39205A71}" presName="rootConnector" presStyleLbl="node2" presStyleIdx="2" presStyleCnt="3"/>
      <dgm:spPr/>
      <dgm:t>
        <a:bodyPr/>
        <a:lstStyle/>
        <a:p>
          <a:endParaRPr lang="fr-FR"/>
        </a:p>
      </dgm:t>
    </dgm:pt>
    <dgm:pt modelId="{DDDED278-EAE5-4E49-918E-579710074662}" type="pres">
      <dgm:prSet presAssocID="{B1FF28CC-29D9-45BF-A483-349B39205A71}" presName="hierChild4" presStyleCnt="0"/>
      <dgm:spPr/>
    </dgm:pt>
    <dgm:pt modelId="{645C0216-7CE9-4FD7-BE51-7B705DF06868}" type="pres">
      <dgm:prSet presAssocID="{B1FF28CC-29D9-45BF-A483-349B39205A71}" presName="hierChild5" presStyleCnt="0"/>
      <dgm:spPr/>
    </dgm:pt>
    <dgm:pt modelId="{A9226D16-1D23-4EA4-8073-8DCB00455AB8}" type="pres">
      <dgm:prSet presAssocID="{CDBCE708-25F1-49AD-9C17-9BB40E09202E}" presName="hierChild3" presStyleCnt="0"/>
      <dgm:spPr/>
    </dgm:pt>
  </dgm:ptLst>
  <dgm:cxnLst>
    <dgm:cxn modelId="{1AB7F10F-E11E-4710-86F4-CD799DC98525}" srcId="{B338D51D-9604-4D1C-BDAF-D1BC8A433091}" destId="{CDBCE708-25F1-49AD-9C17-9BB40E09202E}" srcOrd="0" destOrd="0" parTransId="{115D45F0-FEDE-40EC-A07F-C72A7F4DA09D}" sibTransId="{24E11893-7AD7-4870-8278-DD896F242A2C}"/>
    <dgm:cxn modelId="{2A7457BF-06F4-46F0-BA37-A234AD1C1B9D}" type="presOf" srcId="{703A6DF1-AA38-49AD-A2EE-1D11A6798224}" destId="{6811AE86-A61A-412B-BCA8-6E437ED1EEDF}" srcOrd="0" destOrd="0" presId="urn:microsoft.com/office/officeart/2005/8/layout/orgChart1"/>
    <dgm:cxn modelId="{903C47AA-FC73-4EF5-8F81-2AA17EFF959A}" srcId="{CDBCE708-25F1-49AD-9C17-9BB40E09202E}" destId="{B1FF28CC-29D9-45BF-A483-349B39205A71}" srcOrd="2" destOrd="0" parTransId="{2A22373B-93C4-484C-9206-5F2112B8B560}" sibTransId="{886DC5C7-3FF9-4A2A-84F7-961017A4FC51}"/>
    <dgm:cxn modelId="{81DC7C08-CE36-48E5-9F4C-25AB418E3105}" srcId="{CDBCE708-25F1-49AD-9C17-9BB40E09202E}" destId="{703A6DF1-AA38-49AD-A2EE-1D11A6798224}" srcOrd="0" destOrd="0" parTransId="{77281569-93F1-4147-BEB9-09D9DCA45A66}" sibTransId="{762460CB-9687-43C3-91CF-1F78AD1A3F6B}"/>
    <dgm:cxn modelId="{63DC23F2-6140-4A19-8951-351D916753A7}" type="presOf" srcId="{B338D51D-9604-4D1C-BDAF-D1BC8A433091}" destId="{B771F110-4724-4D7D-AE79-23645F4C2D37}" srcOrd="0" destOrd="0" presId="urn:microsoft.com/office/officeart/2005/8/layout/orgChart1"/>
    <dgm:cxn modelId="{F43E80DE-1B7A-42B6-8940-43B1BEF11511}" type="presOf" srcId="{CDBCE708-25F1-49AD-9C17-9BB40E09202E}" destId="{0C3700D4-38EA-4F0C-A665-B1600A872F6A}" srcOrd="0" destOrd="0" presId="urn:microsoft.com/office/officeart/2005/8/layout/orgChart1"/>
    <dgm:cxn modelId="{6A01A389-A905-465F-9C30-0BE7C003E79F}" type="presOf" srcId="{B1FF28CC-29D9-45BF-A483-349B39205A71}" destId="{293366A9-D1F0-49EF-9FB7-EC467295AE61}" srcOrd="1" destOrd="0" presId="urn:microsoft.com/office/officeart/2005/8/layout/orgChart1"/>
    <dgm:cxn modelId="{5DB8039A-0F2B-476B-BF5C-F83AB5B5D412}" type="presOf" srcId="{F64FEB53-93C9-4FEC-8DAD-958FEF2321A0}" destId="{ECBBFB1A-0D9A-4BD3-88CA-81EDFB715EBD}" srcOrd="0" destOrd="0" presId="urn:microsoft.com/office/officeart/2005/8/layout/orgChart1"/>
    <dgm:cxn modelId="{EDB7336C-4893-4A2F-B92E-3288F5C51E61}" type="presOf" srcId="{B1FF28CC-29D9-45BF-A483-349B39205A71}" destId="{A195C1E3-B498-4AC5-936D-3EC7656FC957}" srcOrd="0" destOrd="0" presId="urn:microsoft.com/office/officeart/2005/8/layout/orgChart1"/>
    <dgm:cxn modelId="{0C2F54BC-3198-4FEA-8E04-51BCA06522D9}" type="presOf" srcId="{CDBCE708-25F1-49AD-9C17-9BB40E09202E}" destId="{68BA752A-190E-4277-9A8E-B74EF7A6E512}" srcOrd="1" destOrd="0" presId="urn:microsoft.com/office/officeart/2005/8/layout/orgChart1"/>
    <dgm:cxn modelId="{4B654743-1F64-4E31-8BB0-7EB1FE70DFF6}" type="presOf" srcId="{2A22373B-93C4-484C-9206-5F2112B8B560}" destId="{7888272F-D42B-4912-BD16-5B907EFC23EF}" srcOrd="0" destOrd="0" presId="urn:microsoft.com/office/officeart/2005/8/layout/orgChart1"/>
    <dgm:cxn modelId="{D3F63B5A-C8E6-493A-8B71-6775FF02DA53}" srcId="{CDBCE708-25F1-49AD-9C17-9BB40E09202E}" destId="{FAB5BED0-C777-4ADB-AF5C-54FE0E0F08A3}" srcOrd="1" destOrd="0" parTransId="{F64FEB53-93C9-4FEC-8DAD-958FEF2321A0}" sibTransId="{7DC7F3B6-71D6-4407-AB63-A2945DF9FD57}"/>
    <dgm:cxn modelId="{1ADFB5E5-A1BD-4DFA-92C6-1E49B0828C42}" type="presOf" srcId="{77281569-93F1-4147-BEB9-09D9DCA45A66}" destId="{FB521AEE-2AE6-409E-810B-DF5A8185895E}" srcOrd="0" destOrd="0" presId="urn:microsoft.com/office/officeart/2005/8/layout/orgChart1"/>
    <dgm:cxn modelId="{5136B11F-9599-4364-87B7-F13CFEFC87C9}" type="presOf" srcId="{703A6DF1-AA38-49AD-A2EE-1D11A6798224}" destId="{948DBCB4-FB35-4A9B-9A34-85DEC93EF74D}" srcOrd="1" destOrd="0" presId="urn:microsoft.com/office/officeart/2005/8/layout/orgChart1"/>
    <dgm:cxn modelId="{4229257C-5640-4E8F-B90E-D8CF528350F8}" type="presOf" srcId="{FAB5BED0-C777-4ADB-AF5C-54FE0E0F08A3}" destId="{75F07A8F-C280-43C2-9CFB-056772527BD8}" srcOrd="0" destOrd="0" presId="urn:microsoft.com/office/officeart/2005/8/layout/orgChart1"/>
    <dgm:cxn modelId="{EB57501C-D8AF-4A25-8BA0-3796650E9EB3}" type="presOf" srcId="{FAB5BED0-C777-4ADB-AF5C-54FE0E0F08A3}" destId="{10A7D45D-C5C8-48FF-B0B0-A0D71DD96AC8}" srcOrd="1" destOrd="0" presId="urn:microsoft.com/office/officeart/2005/8/layout/orgChart1"/>
    <dgm:cxn modelId="{4AB4EA05-17B0-4596-8218-D39A227634F8}" type="presParOf" srcId="{B771F110-4724-4D7D-AE79-23645F4C2D37}" destId="{D499E6D9-D11D-466A-B5E4-B22661C1D3B7}" srcOrd="0" destOrd="0" presId="urn:microsoft.com/office/officeart/2005/8/layout/orgChart1"/>
    <dgm:cxn modelId="{666F31C1-AA42-47DD-83BE-709EFD570651}" type="presParOf" srcId="{D499E6D9-D11D-466A-B5E4-B22661C1D3B7}" destId="{5100E530-4BFF-499D-A699-AF184132AA4A}" srcOrd="0" destOrd="0" presId="urn:microsoft.com/office/officeart/2005/8/layout/orgChart1"/>
    <dgm:cxn modelId="{BE74C38C-F70F-472B-83C8-462030980AFB}" type="presParOf" srcId="{5100E530-4BFF-499D-A699-AF184132AA4A}" destId="{0C3700D4-38EA-4F0C-A665-B1600A872F6A}" srcOrd="0" destOrd="0" presId="urn:microsoft.com/office/officeart/2005/8/layout/orgChart1"/>
    <dgm:cxn modelId="{DDB60FBB-D832-437C-A3B7-D08CDF29E781}" type="presParOf" srcId="{5100E530-4BFF-499D-A699-AF184132AA4A}" destId="{68BA752A-190E-4277-9A8E-B74EF7A6E512}" srcOrd="1" destOrd="0" presId="urn:microsoft.com/office/officeart/2005/8/layout/orgChart1"/>
    <dgm:cxn modelId="{F59BA2E1-A069-4D11-B65C-C3D45227A7C5}" type="presParOf" srcId="{D499E6D9-D11D-466A-B5E4-B22661C1D3B7}" destId="{3619B9E6-F144-433B-A795-EA64F5C06A9E}" srcOrd="1" destOrd="0" presId="urn:microsoft.com/office/officeart/2005/8/layout/orgChart1"/>
    <dgm:cxn modelId="{C52EE26B-A186-40D9-9351-886A5F781EED}" type="presParOf" srcId="{3619B9E6-F144-433B-A795-EA64F5C06A9E}" destId="{FB521AEE-2AE6-409E-810B-DF5A8185895E}" srcOrd="0" destOrd="0" presId="urn:microsoft.com/office/officeart/2005/8/layout/orgChart1"/>
    <dgm:cxn modelId="{2F32B1F8-B5D7-453C-A699-B029D68D1B83}" type="presParOf" srcId="{3619B9E6-F144-433B-A795-EA64F5C06A9E}" destId="{16FAF5CC-60D0-4AC8-BC95-E3254D663EF8}" srcOrd="1" destOrd="0" presId="urn:microsoft.com/office/officeart/2005/8/layout/orgChart1"/>
    <dgm:cxn modelId="{8A521F4B-427C-4CA9-85C0-E35B7D7D6F62}" type="presParOf" srcId="{16FAF5CC-60D0-4AC8-BC95-E3254D663EF8}" destId="{9980A4B8-A18A-40C2-81BC-5594922ED7DF}" srcOrd="0" destOrd="0" presId="urn:microsoft.com/office/officeart/2005/8/layout/orgChart1"/>
    <dgm:cxn modelId="{054C99E3-BEF0-421E-BDAF-477D79EF13F0}" type="presParOf" srcId="{9980A4B8-A18A-40C2-81BC-5594922ED7DF}" destId="{6811AE86-A61A-412B-BCA8-6E437ED1EEDF}" srcOrd="0" destOrd="0" presId="urn:microsoft.com/office/officeart/2005/8/layout/orgChart1"/>
    <dgm:cxn modelId="{FB6CE4E9-EA88-4164-B956-26E9C6E32C7B}" type="presParOf" srcId="{9980A4B8-A18A-40C2-81BC-5594922ED7DF}" destId="{948DBCB4-FB35-4A9B-9A34-85DEC93EF74D}" srcOrd="1" destOrd="0" presId="urn:microsoft.com/office/officeart/2005/8/layout/orgChart1"/>
    <dgm:cxn modelId="{3F1A4246-D25A-46AD-B8D9-5EF94549B06A}" type="presParOf" srcId="{16FAF5CC-60D0-4AC8-BC95-E3254D663EF8}" destId="{B870C34C-827D-4E72-AE64-B36E742668A9}" srcOrd="1" destOrd="0" presId="urn:microsoft.com/office/officeart/2005/8/layout/orgChart1"/>
    <dgm:cxn modelId="{D5A1CB13-D02D-4417-8BA7-AB19883D7721}" type="presParOf" srcId="{16FAF5CC-60D0-4AC8-BC95-E3254D663EF8}" destId="{7146610D-4D9B-4BFE-9AF9-7EEC4D9DF39E}" srcOrd="2" destOrd="0" presId="urn:microsoft.com/office/officeart/2005/8/layout/orgChart1"/>
    <dgm:cxn modelId="{88A49EF4-EB1E-4EF5-BEF8-4FB0203E25AA}" type="presParOf" srcId="{3619B9E6-F144-433B-A795-EA64F5C06A9E}" destId="{ECBBFB1A-0D9A-4BD3-88CA-81EDFB715EBD}" srcOrd="2" destOrd="0" presId="urn:microsoft.com/office/officeart/2005/8/layout/orgChart1"/>
    <dgm:cxn modelId="{82EA551A-78D5-449D-9A84-C37C4CC99CDD}" type="presParOf" srcId="{3619B9E6-F144-433B-A795-EA64F5C06A9E}" destId="{8ABFC264-283C-4F32-B8D5-9321DE97F6D4}" srcOrd="3" destOrd="0" presId="urn:microsoft.com/office/officeart/2005/8/layout/orgChart1"/>
    <dgm:cxn modelId="{1C9C6B3E-922F-4D59-BEE5-2CDA162E49E6}" type="presParOf" srcId="{8ABFC264-283C-4F32-B8D5-9321DE97F6D4}" destId="{BC5FE71C-315F-4382-8DCE-E2B51AD52DED}" srcOrd="0" destOrd="0" presId="urn:microsoft.com/office/officeart/2005/8/layout/orgChart1"/>
    <dgm:cxn modelId="{99B97A72-7B0C-4CB6-BE0D-A5BA5D3C7540}" type="presParOf" srcId="{BC5FE71C-315F-4382-8DCE-E2B51AD52DED}" destId="{75F07A8F-C280-43C2-9CFB-056772527BD8}" srcOrd="0" destOrd="0" presId="urn:microsoft.com/office/officeart/2005/8/layout/orgChart1"/>
    <dgm:cxn modelId="{B7776BF4-89E1-4C78-A19A-A2201F733DFA}" type="presParOf" srcId="{BC5FE71C-315F-4382-8DCE-E2B51AD52DED}" destId="{10A7D45D-C5C8-48FF-B0B0-A0D71DD96AC8}" srcOrd="1" destOrd="0" presId="urn:microsoft.com/office/officeart/2005/8/layout/orgChart1"/>
    <dgm:cxn modelId="{5811F3F7-D673-4581-809D-EEEABB4BD7D5}" type="presParOf" srcId="{8ABFC264-283C-4F32-B8D5-9321DE97F6D4}" destId="{24B1717B-DB8E-4D36-AAF5-497F265E7FD4}" srcOrd="1" destOrd="0" presId="urn:microsoft.com/office/officeart/2005/8/layout/orgChart1"/>
    <dgm:cxn modelId="{80C19067-19A9-44BD-858C-BFD4C57C7324}" type="presParOf" srcId="{8ABFC264-283C-4F32-B8D5-9321DE97F6D4}" destId="{482C0644-A177-4AA7-856A-D4458EAC0BB8}" srcOrd="2" destOrd="0" presId="urn:microsoft.com/office/officeart/2005/8/layout/orgChart1"/>
    <dgm:cxn modelId="{19B7166E-C994-4A7F-84D2-DEEFE37A26D2}" type="presParOf" srcId="{3619B9E6-F144-433B-A795-EA64F5C06A9E}" destId="{7888272F-D42B-4912-BD16-5B907EFC23EF}" srcOrd="4" destOrd="0" presId="urn:microsoft.com/office/officeart/2005/8/layout/orgChart1"/>
    <dgm:cxn modelId="{AFBB2EF2-D8BC-49D9-80AE-B45F104DFF1B}" type="presParOf" srcId="{3619B9E6-F144-433B-A795-EA64F5C06A9E}" destId="{DF9794B9-984A-4A02-9C7D-9754A3D9EE9D}" srcOrd="5" destOrd="0" presId="urn:microsoft.com/office/officeart/2005/8/layout/orgChart1"/>
    <dgm:cxn modelId="{31C52459-1BFD-4302-ADB3-15F3C4391C28}" type="presParOf" srcId="{DF9794B9-984A-4A02-9C7D-9754A3D9EE9D}" destId="{49347487-9DAB-45C6-8146-9BB127B2517C}" srcOrd="0" destOrd="0" presId="urn:microsoft.com/office/officeart/2005/8/layout/orgChart1"/>
    <dgm:cxn modelId="{95B924DD-B252-4A32-8C8E-D3B9B0D8005A}" type="presParOf" srcId="{49347487-9DAB-45C6-8146-9BB127B2517C}" destId="{A195C1E3-B498-4AC5-936D-3EC7656FC957}" srcOrd="0" destOrd="0" presId="urn:microsoft.com/office/officeart/2005/8/layout/orgChart1"/>
    <dgm:cxn modelId="{7A9B1153-8B2E-4AF9-BAA3-FA7548B3F5C3}" type="presParOf" srcId="{49347487-9DAB-45C6-8146-9BB127B2517C}" destId="{293366A9-D1F0-49EF-9FB7-EC467295AE61}" srcOrd="1" destOrd="0" presId="urn:microsoft.com/office/officeart/2005/8/layout/orgChart1"/>
    <dgm:cxn modelId="{2AF5FCC3-CA21-49A5-A396-7573CF5113CA}" type="presParOf" srcId="{DF9794B9-984A-4A02-9C7D-9754A3D9EE9D}" destId="{DDDED278-EAE5-4E49-918E-579710074662}" srcOrd="1" destOrd="0" presId="urn:microsoft.com/office/officeart/2005/8/layout/orgChart1"/>
    <dgm:cxn modelId="{9D6F9086-8CD8-4663-8B39-92A8F753B1A6}" type="presParOf" srcId="{DF9794B9-984A-4A02-9C7D-9754A3D9EE9D}" destId="{645C0216-7CE9-4FD7-BE51-7B705DF06868}" srcOrd="2" destOrd="0" presId="urn:microsoft.com/office/officeart/2005/8/layout/orgChart1"/>
    <dgm:cxn modelId="{7C5B2D4D-ECE7-4026-9895-58BA87A3ED26}" type="presParOf" srcId="{D499E6D9-D11D-466A-B5E4-B22661C1D3B7}" destId="{A9226D16-1D23-4EA4-8073-8DCB00455AB8}"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E308D2B-31B3-4B89-86F3-54E6D90773F5}">
      <dsp:nvSpPr>
        <dsp:cNvPr id="0" name=""/>
        <dsp:cNvSpPr/>
      </dsp:nvSpPr>
      <dsp:spPr>
        <a:xfrm>
          <a:off x="2754235" y="1413"/>
          <a:ext cx="2124376" cy="1062188"/>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solidFill>
                <a:schemeClr val="tx1"/>
              </a:solidFill>
              <a:effectLst/>
              <a:latin typeface="Comic Sans MS" pitchFamily="66" charset="0"/>
            </a:rPr>
            <a:t>FONCTION DIASTOLE</a:t>
          </a:r>
          <a:endParaRPr lang="fr-FR" sz="2400" kern="1200" dirty="0">
            <a:solidFill>
              <a:schemeClr val="tx1"/>
            </a:solidFill>
            <a:latin typeface="Comic Sans MS" pitchFamily="66" charset="0"/>
          </a:endParaRPr>
        </a:p>
      </dsp:txBody>
      <dsp:txXfrm>
        <a:off x="2754235" y="1413"/>
        <a:ext cx="2124376" cy="1062188"/>
      </dsp:txXfrm>
    </dsp:sp>
    <dsp:sp modelId="{C9F2EE14-3154-4262-A5F5-BD40A270177B}">
      <dsp:nvSpPr>
        <dsp:cNvPr id="0" name=""/>
        <dsp:cNvSpPr/>
      </dsp:nvSpPr>
      <dsp:spPr>
        <a:xfrm rot="3600000">
          <a:off x="4139728" y="1866345"/>
          <a:ext cx="1108213" cy="371765"/>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fr-FR" sz="1050" kern="1200">
            <a:solidFill>
              <a:schemeClr val="tx1"/>
            </a:solidFill>
            <a:latin typeface="Comic Sans MS" pitchFamily="66" charset="0"/>
          </a:endParaRPr>
        </a:p>
      </dsp:txBody>
      <dsp:txXfrm rot="3600000">
        <a:off x="4139728" y="1866345"/>
        <a:ext cx="1108213" cy="371765"/>
      </dsp:txXfrm>
    </dsp:sp>
    <dsp:sp modelId="{791D1D52-1008-4424-AD4B-980361ADF7A6}">
      <dsp:nvSpPr>
        <dsp:cNvPr id="0" name=""/>
        <dsp:cNvSpPr/>
      </dsp:nvSpPr>
      <dsp:spPr>
        <a:xfrm>
          <a:off x="4509057" y="3040853"/>
          <a:ext cx="2124376" cy="1062188"/>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solidFill>
                <a:schemeClr val="tx1"/>
              </a:solidFill>
              <a:latin typeface="Comic Sans MS" pitchFamily="66" charset="0"/>
            </a:rPr>
            <a:t>Compliance</a:t>
          </a:r>
          <a:endParaRPr lang="fr-FR" sz="2400" kern="1200" dirty="0">
            <a:solidFill>
              <a:schemeClr val="tx1"/>
            </a:solidFill>
            <a:latin typeface="Comic Sans MS" pitchFamily="66" charset="0"/>
          </a:endParaRPr>
        </a:p>
      </dsp:txBody>
      <dsp:txXfrm>
        <a:off x="4509057" y="3040853"/>
        <a:ext cx="2124376" cy="1062188"/>
      </dsp:txXfrm>
    </dsp:sp>
    <dsp:sp modelId="{3BC17535-CDEE-4061-A0CC-D41A200C3055}">
      <dsp:nvSpPr>
        <dsp:cNvPr id="0" name=""/>
        <dsp:cNvSpPr/>
      </dsp:nvSpPr>
      <dsp:spPr>
        <a:xfrm rot="10800000">
          <a:off x="3262317" y="3386065"/>
          <a:ext cx="1108213" cy="371765"/>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fr-FR" sz="1050" kern="1200">
            <a:solidFill>
              <a:schemeClr val="tx1"/>
            </a:solidFill>
            <a:latin typeface="Comic Sans MS" pitchFamily="66" charset="0"/>
          </a:endParaRPr>
        </a:p>
      </dsp:txBody>
      <dsp:txXfrm rot="10800000">
        <a:off x="3262317" y="3386065"/>
        <a:ext cx="1108213" cy="371765"/>
      </dsp:txXfrm>
    </dsp:sp>
    <dsp:sp modelId="{31A23286-2966-4A28-830B-D153E81B62FB}">
      <dsp:nvSpPr>
        <dsp:cNvPr id="0" name=""/>
        <dsp:cNvSpPr/>
      </dsp:nvSpPr>
      <dsp:spPr>
        <a:xfrm>
          <a:off x="999414" y="3040853"/>
          <a:ext cx="2124376" cy="1062188"/>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solidFill>
                <a:schemeClr val="tx1"/>
              </a:solidFill>
              <a:latin typeface="Comic Sans MS" pitchFamily="66" charset="0"/>
            </a:rPr>
            <a:t>Relaxation</a:t>
          </a:r>
          <a:endParaRPr lang="fr-FR" sz="2400" kern="1200" dirty="0">
            <a:solidFill>
              <a:schemeClr val="tx1"/>
            </a:solidFill>
            <a:latin typeface="Comic Sans MS" pitchFamily="66" charset="0"/>
          </a:endParaRPr>
        </a:p>
      </dsp:txBody>
      <dsp:txXfrm>
        <a:off x="999414" y="3040853"/>
        <a:ext cx="2124376" cy="1062188"/>
      </dsp:txXfrm>
    </dsp:sp>
    <dsp:sp modelId="{C5874406-86A6-40BB-803F-91663642A7F1}">
      <dsp:nvSpPr>
        <dsp:cNvPr id="0" name=""/>
        <dsp:cNvSpPr/>
      </dsp:nvSpPr>
      <dsp:spPr>
        <a:xfrm rot="18000000">
          <a:off x="2384906" y="1866345"/>
          <a:ext cx="1108213" cy="371765"/>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fr-FR" sz="1050" kern="1200">
            <a:solidFill>
              <a:schemeClr val="tx1"/>
            </a:solidFill>
            <a:latin typeface="Comic Sans MS" pitchFamily="66" charset="0"/>
          </a:endParaRPr>
        </a:p>
      </dsp:txBody>
      <dsp:txXfrm rot="18000000">
        <a:off x="2384906" y="1866345"/>
        <a:ext cx="1108213" cy="37176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E308D2B-31B3-4B89-86F3-54E6D90773F5}">
      <dsp:nvSpPr>
        <dsp:cNvPr id="0" name=""/>
        <dsp:cNvSpPr/>
      </dsp:nvSpPr>
      <dsp:spPr>
        <a:xfrm>
          <a:off x="544405" y="1413"/>
          <a:ext cx="6544036" cy="1062188"/>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fr-FR" sz="3200" b="1" kern="1200" dirty="0" smtClean="0">
              <a:solidFill>
                <a:schemeClr val="tx1"/>
              </a:solidFill>
              <a:effectLst/>
              <a:latin typeface="Comic Sans MS" pitchFamily="66" charset="0"/>
            </a:rPr>
            <a:t>CONDITIONS DE CHARGE </a:t>
          </a:r>
          <a:endParaRPr lang="fr-FR" sz="3200" b="1" kern="1200" dirty="0">
            <a:solidFill>
              <a:schemeClr val="tx1"/>
            </a:solidFill>
            <a:latin typeface="Comic Sans MS" pitchFamily="66" charset="0"/>
          </a:endParaRPr>
        </a:p>
      </dsp:txBody>
      <dsp:txXfrm>
        <a:off x="544405" y="1413"/>
        <a:ext cx="6544036" cy="1062188"/>
      </dsp:txXfrm>
    </dsp:sp>
    <dsp:sp modelId="{C9F2EE14-3154-4262-A5F5-BD40A270177B}">
      <dsp:nvSpPr>
        <dsp:cNvPr id="0" name=""/>
        <dsp:cNvSpPr/>
      </dsp:nvSpPr>
      <dsp:spPr>
        <a:xfrm rot="3600000">
          <a:off x="4280264" y="1866345"/>
          <a:ext cx="827141" cy="371765"/>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fr-FR" sz="1050" kern="1200">
            <a:solidFill>
              <a:schemeClr val="tx1"/>
            </a:solidFill>
            <a:latin typeface="Comic Sans MS" pitchFamily="66" charset="0"/>
          </a:endParaRPr>
        </a:p>
      </dsp:txBody>
      <dsp:txXfrm rot="3600000">
        <a:off x="4280264" y="1866345"/>
        <a:ext cx="827141" cy="371765"/>
      </dsp:txXfrm>
    </dsp:sp>
    <dsp:sp modelId="{791D1D52-1008-4424-AD4B-980361ADF7A6}">
      <dsp:nvSpPr>
        <dsp:cNvPr id="0" name=""/>
        <dsp:cNvSpPr/>
      </dsp:nvSpPr>
      <dsp:spPr>
        <a:xfrm>
          <a:off x="4157717" y="3040853"/>
          <a:ext cx="2827056" cy="1062188"/>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solidFill>
                <a:schemeClr val="tx1"/>
              </a:solidFill>
              <a:latin typeface="Comic Sans MS" pitchFamily="66" charset="0"/>
            </a:rPr>
            <a:t>POSTCHARGE</a:t>
          </a:r>
          <a:endParaRPr lang="fr-FR" sz="2400" kern="1200" dirty="0">
            <a:solidFill>
              <a:schemeClr val="tx1"/>
            </a:solidFill>
            <a:latin typeface="Comic Sans MS" pitchFamily="66" charset="0"/>
          </a:endParaRPr>
        </a:p>
      </dsp:txBody>
      <dsp:txXfrm>
        <a:off x="4157717" y="3040853"/>
        <a:ext cx="2827056" cy="1062188"/>
      </dsp:txXfrm>
    </dsp:sp>
    <dsp:sp modelId="{3BC17535-CDEE-4061-A0CC-D41A200C3055}">
      <dsp:nvSpPr>
        <dsp:cNvPr id="0" name=""/>
        <dsp:cNvSpPr/>
      </dsp:nvSpPr>
      <dsp:spPr>
        <a:xfrm rot="10800000">
          <a:off x="3264537" y="3384377"/>
          <a:ext cx="827141" cy="371765"/>
        </a:xfrm>
        <a:prstGeom prst="lef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fr-FR" sz="1050" kern="1200">
            <a:solidFill>
              <a:schemeClr val="tx1"/>
            </a:solidFill>
            <a:latin typeface="Comic Sans MS" pitchFamily="66" charset="0"/>
          </a:endParaRPr>
        </a:p>
      </dsp:txBody>
      <dsp:txXfrm rot="10800000">
        <a:off x="3264537" y="3384377"/>
        <a:ext cx="827141" cy="371765"/>
      </dsp:txXfrm>
    </dsp:sp>
    <dsp:sp modelId="{31A23286-2966-4A28-830B-D153E81B62FB}">
      <dsp:nvSpPr>
        <dsp:cNvPr id="0" name=""/>
        <dsp:cNvSpPr/>
      </dsp:nvSpPr>
      <dsp:spPr>
        <a:xfrm>
          <a:off x="999414" y="3040853"/>
          <a:ext cx="2124376" cy="1062188"/>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solidFill>
                <a:schemeClr val="tx1"/>
              </a:solidFill>
              <a:latin typeface="Comic Sans MS" pitchFamily="66" charset="0"/>
            </a:rPr>
            <a:t>PRECHARGE</a:t>
          </a:r>
          <a:endParaRPr lang="fr-FR" sz="2400" kern="1200" dirty="0">
            <a:solidFill>
              <a:schemeClr val="tx1"/>
            </a:solidFill>
            <a:latin typeface="Comic Sans MS" pitchFamily="66" charset="0"/>
          </a:endParaRPr>
        </a:p>
      </dsp:txBody>
      <dsp:txXfrm>
        <a:off x="999414" y="3040853"/>
        <a:ext cx="2124376" cy="1062188"/>
      </dsp:txXfrm>
    </dsp:sp>
    <dsp:sp modelId="{C5874406-86A6-40BB-803F-91663642A7F1}">
      <dsp:nvSpPr>
        <dsp:cNvPr id="0" name=""/>
        <dsp:cNvSpPr/>
      </dsp:nvSpPr>
      <dsp:spPr>
        <a:xfrm rot="18000000">
          <a:off x="2525442" y="1866345"/>
          <a:ext cx="827141" cy="371765"/>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fr-FR" sz="1050" kern="1200">
            <a:solidFill>
              <a:schemeClr val="tx1"/>
            </a:solidFill>
            <a:latin typeface="Comic Sans MS" pitchFamily="66" charset="0"/>
          </a:endParaRPr>
        </a:p>
      </dsp:txBody>
      <dsp:txXfrm rot="18000000">
        <a:off x="2525442" y="1866345"/>
        <a:ext cx="827141" cy="37176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888272F-D42B-4912-BD16-5B907EFC23EF}">
      <dsp:nvSpPr>
        <dsp:cNvPr id="0" name=""/>
        <dsp:cNvSpPr/>
      </dsp:nvSpPr>
      <dsp:spPr>
        <a:xfrm>
          <a:off x="4104456" y="1643430"/>
          <a:ext cx="2955007" cy="481366"/>
        </a:xfrm>
        <a:custGeom>
          <a:avLst/>
          <a:gdLst/>
          <a:ahLst/>
          <a:cxnLst/>
          <a:rect l="0" t="0" r="0" b="0"/>
          <a:pathLst>
            <a:path>
              <a:moveTo>
                <a:pt x="0" y="0"/>
              </a:moveTo>
              <a:lnTo>
                <a:pt x="0" y="240683"/>
              </a:lnTo>
              <a:lnTo>
                <a:pt x="2955007" y="240683"/>
              </a:lnTo>
              <a:lnTo>
                <a:pt x="2955007" y="481366"/>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BBFB1A-0D9A-4BD3-88CA-81EDFB715EBD}">
      <dsp:nvSpPr>
        <dsp:cNvPr id="0" name=""/>
        <dsp:cNvSpPr/>
      </dsp:nvSpPr>
      <dsp:spPr>
        <a:xfrm>
          <a:off x="4058736" y="1643430"/>
          <a:ext cx="91440" cy="481366"/>
        </a:xfrm>
        <a:custGeom>
          <a:avLst/>
          <a:gdLst/>
          <a:ahLst/>
          <a:cxnLst/>
          <a:rect l="0" t="0" r="0" b="0"/>
          <a:pathLst>
            <a:path>
              <a:moveTo>
                <a:pt x="45720" y="0"/>
              </a:moveTo>
              <a:lnTo>
                <a:pt x="45720" y="240683"/>
              </a:lnTo>
              <a:lnTo>
                <a:pt x="129798" y="240683"/>
              </a:lnTo>
              <a:lnTo>
                <a:pt x="129798" y="481366"/>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521AEE-2AE6-409E-810B-DF5A8185895E}">
      <dsp:nvSpPr>
        <dsp:cNvPr id="0" name=""/>
        <dsp:cNvSpPr/>
      </dsp:nvSpPr>
      <dsp:spPr>
        <a:xfrm>
          <a:off x="1233527" y="1643430"/>
          <a:ext cx="2870928" cy="481366"/>
        </a:xfrm>
        <a:custGeom>
          <a:avLst/>
          <a:gdLst/>
          <a:ahLst/>
          <a:cxnLst/>
          <a:rect l="0" t="0" r="0" b="0"/>
          <a:pathLst>
            <a:path>
              <a:moveTo>
                <a:pt x="2870928" y="0"/>
              </a:moveTo>
              <a:lnTo>
                <a:pt x="2870928" y="240683"/>
              </a:lnTo>
              <a:lnTo>
                <a:pt x="0" y="240683"/>
              </a:lnTo>
              <a:lnTo>
                <a:pt x="0" y="481366"/>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3700D4-38EA-4F0C-A665-B1600A872F6A}">
      <dsp:nvSpPr>
        <dsp:cNvPr id="0" name=""/>
        <dsp:cNvSpPr/>
      </dsp:nvSpPr>
      <dsp:spPr>
        <a:xfrm>
          <a:off x="2958344" y="497319"/>
          <a:ext cx="2292222" cy="1146111"/>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FR" sz="2000" b="1" kern="1200" dirty="0" smtClean="0">
              <a:solidFill>
                <a:schemeClr val="tx1"/>
              </a:solidFill>
            </a:rPr>
            <a:t>CAUSES</a:t>
          </a:r>
          <a:endParaRPr lang="fr-FR" sz="2000" b="1" kern="1200" dirty="0">
            <a:solidFill>
              <a:schemeClr val="tx1"/>
            </a:solidFill>
          </a:endParaRPr>
        </a:p>
      </dsp:txBody>
      <dsp:txXfrm>
        <a:off x="2958344" y="497319"/>
        <a:ext cx="2292222" cy="1146111"/>
      </dsp:txXfrm>
    </dsp:sp>
    <dsp:sp modelId="{6811AE86-A61A-412B-BCA8-6E437ED1EEDF}">
      <dsp:nvSpPr>
        <dsp:cNvPr id="0" name=""/>
        <dsp:cNvSpPr/>
      </dsp:nvSpPr>
      <dsp:spPr>
        <a:xfrm>
          <a:off x="3337" y="2124797"/>
          <a:ext cx="2460379" cy="2418443"/>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FR" sz="2000" b="1" kern="1200" dirty="0" smtClean="0">
              <a:solidFill>
                <a:schemeClr val="tx1"/>
              </a:solidFill>
            </a:rPr>
            <a:t>HTA </a:t>
          </a:r>
        </a:p>
        <a:p>
          <a:pPr lvl="0" algn="ctr" defTabSz="889000">
            <a:lnSpc>
              <a:spcPct val="90000"/>
            </a:lnSpc>
            <a:spcBef>
              <a:spcPct val="0"/>
            </a:spcBef>
            <a:spcAft>
              <a:spcPct val="35000"/>
            </a:spcAft>
          </a:pPr>
          <a:r>
            <a:rPr lang="fr-FR" sz="2000" b="1" kern="1200" dirty="0" smtClean="0">
              <a:solidFill>
                <a:schemeClr val="tx1"/>
              </a:solidFill>
            </a:rPr>
            <a:t>à l’hypertrophie concentrique consécutive </a:t>
          </a:r>
          <a:endParaRPr lang="fr-FR" sz="2000" b="1" kern="1200" dirty="0">
            <a:solidFill>
              <a:schemeClr val="tx1"/>
            </a:solidFill>
          </a:endParaRPr>
        </a:p>
      </dsp:txBody>
      <dsp:txXfrm>
        <a:off x="3337" y="2124797"/>
        <a:ext cx="2460379" cy="2418443"/>
      </dsp:txXfrm>
    </dsp:sp>
    <dsp:sp modelId="{75F07A8F-C280-43C2-9CFB-056772527BD8}">
      <dsp:nvSpPr>
        <dsp:cNvPr id="0" name=""/>
        <dsp:cNvSpPr/>
      </dsp:nvSpPr>
      <dsp:spPr>
        <a:xfrm>
          <a:off x="2945084" y="2124797"/>
          <a:ext cx="2486900" cy="2234538"/>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FR" sz="2000" b="1" kern="1200" dirty="0" smtClean="0">
              <a:solidFill>
                <a:schemeClr val="tx1"/>
              </a:solidFill>
            </a:rPr>
            <a:t>Ischémie myocardique à remodelage ventriculaire </a:t>
          </a:r>
          <a:endParaRPr lang="fr-FR" sz="2000" b="1" kern="1200" dirty="0">
            <a:solidFill>
              <a:schemeClr val="tx1"/>
            </a:solidFill>
          </a:endParaRPr>
        </a:p>
      </dsp:txBody>
      <dsp:txXfrm>
        <a:off x="2945084" y="2124797"/>
        <a:ext cx="2486900" cy="2234538"/>
      </dsp:txXfrm>
    </dsp:sp>
    <dsp:sp modelId="{A195C1E3-B498-4AC5-936D-3EC7656FC957}">
      <dsp:nvSpPr>
        <dsp:cNvPr id="0" name=""/>
        <dsp:cNvSpPr/>
      </dsp:nvSpPr>
      <dsp:spPr>
        <a:xfrm>
          <a:off x="5913351" y="2124797"/>
          <a:ext cx="2292222" cy="2260956"/>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FR" sz="2000" b="1" kern="1200" dirty="0" smtClean="0">
              <a:solidFill>
                <a:schemeClr val="tx1"/>
              </a:solidFill>
            </a:rPr>
            <a:t>Cardiomyopathies hypertrophique </a:t>
          </a:r>
        </a:p>
        <a:p>
          <a:pPr lvl="0" algn="ctr" defTabSz="889000">
            <a:lnSpc>
              <a:spcPct val="90000"/>
            </a:lnSpc>
            <a:spcBef>
              <a:spcPct val="0"/>
            </a:spcBef>
            <a:spcAft>
              <a:spcPct val="35000"/>
            </a:spcAft>
          </a:pPr>
          <a:r>
            <a:rPr lang="fr-FR" sz="2000" b="1" kern="1200" dirty="0" smtClean="0">
              <a:solidFill>
                <a:schemeClr val="tx1"/>
              </a:solidFill>
            </a:rPr>
            <a:t>et restrictive</a:t>
          </a:r>
          <a:endParaRPr lang="fr-FR" sz="2000" b="1" kern="1200" dirty="0">
            <a:solidFill>
              <a:schemeClr val="tx1"/>
            </a:solidFill>
          </a:endParaRPr>
        </a:p>
      </dsp:txBody>
      <dsp:txXfrm>
        <a:off x="5913351" y="2124797"/>
        <a:ext cx="2292222" cy="2260956"/>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0" name="Triangle rect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r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17" name="Sous-titr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grpSp>
        <p:nvGrpSpPr>
          <p:cNvPr id="2" name="Groupe 1"/>
          <p:cNvGrpSpPr/>
          <p:nvPr/>
        </p:nvGrpSpPr>
        <p:grpSpPr>
          <a:xfrm>
            <a:off x="-3765" y="4953000"/>
            <a:ext cx="9147765" cy="1912088"/>
            <a:chOff x="-3765" y="4832896"/>
            <a:chExt cx="9147765" cy="2032192"/>
          </a:xfrm>
        </p:grpSpPr>
        <p:sp>
          <p:nvSpPr>
            <p:cNvPr id="7" name="Forme lib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e lib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e lib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cteur droit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ce réservé de la date 29"/>
          <p:cNvSpPr>
            <a:spLocks noGrp="1"/>
          </p:cNvSpPr>
          <p:nvPr>
            <p:ph type="dt" sz="half" idx="10"/>
          </p:nvPr>
        </p:nvSpPr>
        <p:spPr/>
        <p:txBody>
          <a:bodyPr/>
          <a:lstStyle>
            <a:lvl1pPr>
              <a:defRPr>
                <a:solidFill>
                  <a:srgbClr val="FFFFFF"/>
                </a:solidFill>
              </a:defRPr>
            </a:lvl1pPr>
            <a:extLst/>
          </a:lstStyle>
          <a:p>
            <a:pPr>
              <a:defRPr/>
            </a:pPr>
            <a:fld id="{78C42A99-58B4-49FE-BDAC-77A1CC9751EE}" type="datetimeFigureOut">
              <a:rPr lang="fr-FR" smtClean="0"/>
              <a:pPr>
                <a:defRPr/>
              </a:pPr>
              <a:t>10/05/2020</a:t>
            </a:fld>
            <a:endParaRPr lang="fr-FR"/>
          </a:p>
        </p:txBody>
      </p:sp>
      <p:sp>
        <p:nvSpPr>
          <p:cNvPr id="19" name="Espace réservé du pied de page 18"/>
          <p:cNvSpPr>
            <a:spLocks noGrp="1"/>
          </p:cNvSpPr>
          <p:nvPr>
            <p:ph type="ftr" sz="quarter" idx="11"/>
          </p:nvPr>
        </p:nvSpPr>
        <p:spPr/>
        <p:txBody>
          <a:bodyPr/>
          <a:lstStyle>
            <a:lvl1pPr>
              <a:defRPr>
                <a:solidFill>
                  <a:schemeClr val="accent1">
                    <a:tint val="20000"/>
                  </a:schemeClr>
                </a:solidFill>
              </a:defRPr>
            </a:lvl1pPr>
            <a:extLst/>
          </a:lstStyle>
          <a:p>
            <a:pPr>
              <a:defRPr/>
            </a:pPr>
            <a:endParaRPr lang="fr-FR"/>
          </a:p>
        </p:txBody>
      </p:sp>
      <p:sp>
        <p:nvSpPr>
          <p:cNvPr id="27" name="Espace réservé du numéro de diapositive 26"/>
          <p:cNvSpPr>
            <a:spLocks noGrp="1"/>
          </p:cNvSpPr>
          <p:nvPr>
            <p:ph type="sldNum" sz="quarter" idx="12"/>
          </p:nvPr>
        </p:nvSpPr>
        <p:spPr/>
        <p:txBody>
          <a:bodyPr/>
          <a:lstStyle>
            <a:lvl1pPr>
              <a:defRPr>
                <a:solidFill>
                  <a:srgbClr val="FFFFFF"/>
                </a:solidFill>
              </a:defRPr>
            </a:lvl1pPr>
            <a:extLst/>
          </a:lstStyle>
          <a:p>
            <a:pPr>
              <a:defRPr/>
            </a:pPr>
            <a:fld id="{78E402A0-5447-49BE-A459-1A3223108AC2}" type="slidenum">
              <a:rPr lang="fr-FR" smtClean="0"/>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pPr>
              <a:defRPr/>
            </a:pPr>
            <a:fld id="{5BCE192C-F91A-44B8-823F-652D3B1EE3DD}" type="datetimeFigureOut">
              <a:rPr lang="fr-FR" smtClean="0"/>
              <a:pPr>
                <a:defRPr/>
              </a:pPr>
              <a:t>10/05/2020</a:t>
            </a:fld>
            <a:endParaRPr lang="fr-FR"/>
          </a:p>
        </p:txBody>
      </p:sp>
      <p:sp>
        <p:nvSpPr>
          <p:cNvPr id="5" name="Espace réservé du pied de page 4"/>
          <p:cNvSpPr>
            <a:spLocks noGrp="1"/>
          </p:cNvSpPr>
          <p:nvPr>
            <p:ph type="ftr" sz="quarter" idx="11"/>
          </p:nvPr>
        </p:nvSpPr>
        <p:spPr/>
        <p:txBody>
          <a:bodyPr/>
          <a:lstStyle>
            <a:extLst/>
          </a:lstStyle>
          <a:p>
            <a:pPr>
              <a:defRPr/>
            </a:pPr>
            <a:endParaRPr lang="fr-FR"/>
          </a:p>
        </p:txBody>
      </p:sp>
      <p:sp>
        <p:nvSpPr>
          <p:cNvPr id="6" name="Espace réservé du numéro de diapositive 5"/>
          <p:cNvSpPr>
            <a:spLocks noGrp="1"/>
          </p:cNvSpPr>
          <p:nvPr>
            <p:ph type="sldNum" sz="quarter" idx="12"/>
          </p:nvPr>
        </p:nvSpPr>
        <p:spPr/>
        <p:txBody>
          <a:bodyPr/>
          <a:lstStyle>
            <a:extLst/>
          </a:lstStyle>
          <a:p>
            <a:pPr>
              <a:defRPr/>
            </a:pPr>
            <a:fld id="{4F89EED1-7822-43D6-B460-23936A18077F}" type="slidenum">
              <a:rPr lang="fr-FR" smtClean="0"/>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44013" y="274640"/>
            <a:ext cx="1777470" cy="5592761"/>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pPr>
              <a:defRPr/>
            </a:pPr>
            <a:fld id="{72E7C603-828C-4BB7-90AA-2CDE017B8664}" type="datetimeFigureOut">
              <a:rPr lang="fr-FR" smtClean="0"/>
              <a:pPr>
                <a:defRPr/>
              </a:pPr>
              <a:t>10/05/2020</a:t>
            </a:fld>
            <a:endParaRPr lang="fr-FR"/>
          </a:p>
        </p:txBody>
      </p:sp>
      <p:sp>
        <p:nvSpPr>
          <p:cNvPr id="5" name="Espace réservé du pied de page 4"/>
          <p:cNvSpPr>
            <a:spLocks noGrp="1"/>
          </p:cNvSpPr>
          <p:nvPr>
            <p:ph type="ftr" sz="quarter" idx="11"/>
          </p:nvPr>
        </p:nvSpPr>
        <p:spPr/>
        <p:txBody>
          <a:bodyPr/>
          <a:lstStyle>
            <a:extLst/>
          </a:lstStyle>
          <a:p>
            <a:pPr>
              <a:defRPr/>
            </a:pPr>
            <a:endParaRPr lang="fr-FR"/>
          </a:p>
        </p:txBody>
      </p:sp>
      <p:sp>
        <p:nvSpPr>
          <p:cNvPr id="6" name="Espace réservé du numéro de diapositive 5"/>
          <p:cNvSpPr>
            <a:spLocks noGrp="1"/>
          </p:cNvSpPr>
          <p:nvPr>
            <p:ph type="sldNum" sz="quarter" idx="12"/>
          </p:nvPr>
        </p:nvSpPr>
        <p:spPr/>
        <p:txBody>
          <a:bodyPr/>
          <a:lstStyle>
            <a:extLst/>
          </a:lstStyle>
          <a:p>
            <a:pPr>
              <a:defRPr/>
            </a:pPr>
            <a:fld id="{D6419DB0-CB44-49F5-9B5D-A1C4868FA1D2}" type="slidenum">
              <a:rPr lang="fr-FR" smtClean="0"/>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pPr>
              <a:defRPr/>
            </a:pPr>
            <a:fld id="{A98237A6-1F43-4925-8947-1DF632BB7AA8}" type="datetimeFigureOut">
              <a:rPr lang="fr-FR" smtClean="0"/>
              <a:pPr>
                <a:defRPr/>
              </a:pPr>
              <a:t>10/05/2020</a:t>
            </a:fld>
            <a:endParaRPr lang="fr-FR"/>
          </a:p>
        </p:txBody>
      </p:sp>
      <p:sp>
        <p:nvSpPr>
          <p:cNvPr id="5" name="Espace réservé du pied de page 4"/>
          <p:cNvSpPr>
            <a:spLocks noGrp="1"/>
          </p:cNvSpPr>
          <p:nvPr>
            <p:ph type="ftr" sz="quarter" idx="11"/>
          </p:nvPr>
        </p:nvSpPr>
        <p:spPr/>
        <p:txBody>
          <a:bodyPr/>
          <a:lstStyle>
            <a:extLst/>
          </a:lstStyle>
          <a:p>
            <a:pPr>
              <a:defRPr/>
            </a:pPr>
            <a:endParaRPr lang="fr-FR"/>
          </a:p>
        </p:txBody>
      </p:sp>
      <p:sp>
        <p:nvSpPr>
          <p:cNvPr id="6" name="Espace réservé du numéro de diapositive 5"/>
          <p:cNvSpPr>
            <a:spLocks noGrp="1"/>
          </p:cNvSpPr>
          <p:nvPr>
            <p:ph type="sldNum" sz="quarter" idx="12"/>
          </p:nvPr>
        </p:nvSpPr>
        <p:spPr/>
        <p:txBody>
          <a:bodyPr/>
          <a:lstStyle>
            <a:extLst/>
          </a:lstStyle>
          <a:p>
            <a:pPr>
              <a:defRPr/>
            </a:pPr>
            <a:fld id="{2565ADF0-69CE-4604-ABC8-1C1B3C95264B}" type="slidenum">
              <a:rPr lang="fr-FR" smtClean="0"/>
              <a:pPr>
                <a:defRPr/>
              </a:pPr>
              <a:t>‹N°›</a:t>
            </a:fld>
            <a:endParaRPr lang="fr-FR"/>
          </a:p>
        </p:txBody>
      </p:sp>
      <p:sp>
        <p:nvSpPr>
          <p:cNvPr id="7" name="Titre 6"/>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pPr>
              <a:defRPr/>
            </a:pPr>
            <a:fld id="{A07E82D8-C4A2-43B9-8A5E-3A8FA68B841E}" type="datetimeFigureOut">
              <a:rPr lang="fr-FR" smtClean="0"/>
              <a:pPr>
                <a:defRPr/>
              </a:pPr>
              <a:t>10/05/2020</a:t>
            </a:fld>
            <a:endParaRPr lang="fr-FR"/>
          </a:p>
        </p:txBody>
      </p:sp>
      <p:sp>
        <p:nvSpPr>
          <p:cNvPr id="5" name="Espace réservé du pied de page 4"/>
          <p:cNvSpPr>
            <a:spLocks noGrp="1"/>
          </p:cNvSpPr>
          <p:nvPr>
            <p:ph type="ftr" sz="quarter" idx="11"/>
          </p:nvPr>
        </p:nvSpPr>
        <p:spPr/>
        <p:txBody>
          <a:bodyPr/>
          <a:lstStyle>
            <a:extLst/>
          </a:lstStyle>
          <a:p>
            <a:pPr>
              <a:defRPr/>
            </a:pPr>
            <a:endParaRPr lang="fr-FR"/>
          </a:p>
        </p:txBody>
      </p:sp>
      <p:sp>
        <p:nvSpPr>
          <p:cNvPr id="6" name="Espace réservé du numéro de diapositive 5"/>
          <p:cNvSpPr>
            <a:spLocks noGrp="1"/>
          </p:cNvSpPr>
          <p:nvPr>
            <p:ph type="sldNum" sz="quarter" idx="12"/>
          </p:nvPr>
        </p:nvSpPr>
        <p:spPr/>
        <p:txBody>
          <a:bodyPr/>
          <a:lstStyle>
            <a:extLst/>
          </a:lstStyle>
          <a:p>
            <a:pPr>
              <a:defRPr/>
            </a:pPr>
            <a:fld id="{82EBCAFC-656B-49E7-82A3-976CBCF00A45}" type="slidenum">
              <a:rPr lang="fr-FR" smtClean="0"/>
              <a:pPr>
                <a:defRPr/>
              </a:pPr>
              <a:t>‹N°›</a:t>
            </a:fld>
            <a:endParaRPr lang="fr-F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2">
        <a:schemeClr val="bg1"/>
      </p:bgRef>
    </p:bg>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pPr>
              <a:defRPr/>
            </a:pPr>
            <a:fld id="{E34F04B6-FA54-4345-AC45-2FD55FAF5FC7}" type="datetimeFigureOut">
              <a:rPr lang="fr-FR" smtClean="0"/>
              <a:pPr>
                <a:defRPr/>
              </a:pPr>
              <a:t>10/05/2020</a:t>
            </a:fld>
            <a:endParaRPr lang="fr-FR"/>
          </a:p>
        </p:txBody>
      </p:sp>
      <p:sp>
        <p:nvSpPr>
          <p:cNvPr id="6" name="Espace réservé du pied de page 5"/>
          <p:cNvSpPr>
            <a:spLocks noGrp="1"/>
          </p:cNvSpPr>
          <p:nvPr>
            <p:ph type="ftr" sz="quarter" idx="11"/>
          </p:nvPr>
        </p:nvSpPr>
        <p:spPr/>
        <p:txBody>
          <a:bodyPr/>
          <a:lstStyle>
            <a:extLst/>
          </a:lstStyle>
          <a:p>
            <a:pPr>
              <a:defRPr/>
            </a:pPr>
            <a:endParaRPr lang="fr-FR"/>
          </a:p>
        </p:txBody>
      </p:sp>
      <p:sp>
        <p:nvSpPr>
          <p:cNvPr id="7" name="Espace réservé du numéro de diapositive 6"/>
          <p:cNvSpPr>
            <a:spLocks noGrp="1"/>
          </p:cNvSpPr>
          <p:nvPr>
            <p:ph type="sldNum" sz="quarter" idx="12"/>
          </p:nvPr>
        </p:nvSpPr>
        <p:spPr/>
        <p:txBody>
          <a:bodyPr/>
          <a:lstStyle>
            <a:extLst/>
          </a:lstStyle>
          <a:p>
            <a:pPr>
              <a:defRPr/>
            </a:pPr>
            <a:fld id="{407F2261-0663-437C-B856-5755A2896BE8}" type="slidenum">
              <a:rPr lang="fr-FR" smtClean="0"/>
              <a:pPr>
                <a:defRPr/>
              </a:pPr>
              <a:t>‹N°›</a:t>
            </a:fld>
            <a:endParaRPr lang="fr-FR"/>
          </a:p>
        </p:txBody>
      </p:sp>
      <p:sp>
        <p:nvSpPr>
          <p:cNvPr id="8" name="Titre 7"/>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pPr>
              <a:defRPr/>
            </a:pPr>
            <a:fld id="{98B85049-0DAE-4528-AA34-2576CA86F3B7}" type="datetimeFigureOut">
              <a:rPr lang="fr-FR" smtClean="0"/>
              <a:pPr>
                <a:defRPr/>
              </a:pPr>
              <a:t>10/05/2020</a:t>
            </a:fld>
            <a:endParaRPr lang="fr-FR"/>
          </a:p>
        </p:txBody>
      </p:sp>
      <p:sp>
        <p:nvSpPr>
          <p:cNvPr id="8" name="Espace réservé du pied de page 7"/>
          <p:cNvSpPr>
            <a:spLocks noGrp="1"/>
          </p:cNvSpPr>
          <p:nvPr>
            <p:ph type="ftr" sz="quarter" idx="11"/>
          </p:nvPr>
        </p:nvSpPr>
        <p:spPr/>
        <p:txBody>
          <a:bodyPr/>
          <a:lstStyle>
            <a:extLst/>
          </a:lstStyle>
          <a:p>
            <a:pPr>
              <a:defRPr/>
            </a:pPr>
            <a:endParaRPr lang="fr-FR"/>
          </a:p>
        </p:txBody>
      </p:sp>
      <p:sp>
        <p:nvSpPr>
          <p:cNvPr id="9" name="Espace réservé du numéro de diapositive 8"/>
          <p:cNvSpPr>
            <a:spLocks noGrp="1"/>
          </p:cNvSpPr>
          <p:nvPr>
            <p:ph type="sldNum" sz="quarter" idx="12"/>
          </p:nvPr>
        </p:nvSpPr>
        <p:spPr/>
        <p:txBody>
          <a:bodyPr/>
          <a:lstStyle>
            <a:extLst/>
          </a:lstStyle>
          <a:p>
            <a:pPr>
              <a:defRPr/>
            </a:pPr>
            <a:fld id="{3D0CCA62-6C7E-4182-9C6E-58AE619B6A3B}" type="slidenum">
              <a:rPr lang="fr-FR" smtClean="0"/>
              <a:pPr>
                <a:defRPr/>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bg>
      <p:bgRef idx="1002">
        <a:schemeClr val="bg1"/>
      </p:bgRef>
    </p:bg>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extLst/>
          </a:lstStyle>
          <a:p>
            <a:pPr>
              <a:defRPr/>
            </a:pPr>
            <a:fld id="{011AE397-2CFB-4C66-8443-2DAFADF4A852}" type="datetimeFigureOut">
              <a:rPr lang="fr-FR" smtClean="0"/>
              <a:pPr>
                <a:defRPr/>
              </a:pPr>
              <a:t>10/05/2020</a:t>
            </a:fld>
            <a:endParaRPr lang="fr-FR"/>
          </a:p>
        </p:txBody>
      </p:sp>
      <p:sp>
        <p:nvSpPr>
          <p:cNvPr id="4" name="Espace réservé du pied de page 3"/>
          <p:cNvSpPr>
            <a:spLocks noGrp="1"/>
          </p:cNvSpPr>
          <p:nvPr>
            <p:ph type="ftr" sz="quarter" idx="11"/>
          </p:nvPr>
        </p:nvSpPr>
        <p:spPr/>
        <p:txBody>
          <a:bodyPr/>
          <a:lstStyle>
            <a:extLst/>
          </a:lstStyle>
          <a:p>
            <a:pPr>
              <a:defRPr/>
            </a:pPr>
            <a:endParaRPr lang="fr-FR"/>
          </a:p>
        </p:txBody>
      </p:sp>
      <p:sp>
        <p:nvSpPr>
          <p:cNvPr id="5" name="Espace réservé du numéro de diapositive 4"/>
          <p:cNvSpPr>
            <a:spLocks noGrp="1"/>
          </p:cNvSpPr>
          <p:nvPr>
            <p:ph type="sldNum" sz="quarter" idx="12"/>
          </p:nvPr>
        </p:nvSpPr>
        <p:spPr/>
        <p:txBody>
          <a:bodyPr/>
          <a:lstStyle>
            <a:extLst/>
          </a:lstStyle>
          <a:p>
            <a:pPr>
              <a:defRPr/>
            </a:pPr>
            <a:fld id="{BC211CA6-0F37-47D3-A941-18EE2C2F2949}" type="slidenum">
              <a:rPr lang="fr-FR" smtClean="0"/>
              <a:pPr>
                <a:defRPr/>
              </a:pPr>
              <a:t>‹N°›</a:t>
            </a:fld>
            <a:endParaRPr lang="fr-FR"/>
          </a:p>
        </p:txBody>
      </p:sp>
      <p:sp>
        <p:nvSpPr>
          <p:cNvPr id="6" name="Titre 5"/>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pPr>
              <a:defRPr/>
            </a:pPr>
            <a:fld id="{12A79123-9A42-44E0-B886-55FD806608F0}" type="datetimeFigureOut">
              <a:rPr lang="fr-FR" smtClean="0"/>
              <a:pPr>
                <a:defRPr/>
              </a:pPr>
              <a:t>10/05/2020</a:t>
            </a:fld>
            <a:endParaRPr lang="fr-FR"/>
          </a:p>
        </p:txBody>
      </p:sp>
      <p:sp>
        <p:nvSpPr>
          <p:cNvPr id="3" name="Espace réservé du pied de page 2"/>
          <p:cNvSpPr>
            <a:spLocks noGrp="1"/>
          </p:cNvSpPr>
          <p:nvPr>
            <p:ph type="ftr" sz="quarter" idx="11"/>
          </p:nvPr>
        </p:nvSpPr>
        <p:spPr/>
        <p:txBody>
          <a:bodyPr/>
          <a:lstStyle>
            <a:extLst/>
          </a:lstStyle>
          <a:p>
            <a:pPr>
              <a:defRPr/>
            </a:pPr>
            <a:endParaRPr lang="fr-FR"/>
          </a:p>
        </p:txBody>
      </p:sp>
      <p:sp>
        <p:nvSpPr>
          <p:cNvPr id="4" name="Espace réservé du numéro de diapositive 3"/>
          <p:cNvSpPr>
            <a:spLocks noGrp="1"/>
          </p:cNvSpPr>
          <p:nvPr>
            <p:ph type="sldNum" sz="quarter" idx="12"/>
          </p:nvPr>
        </p:nvSpPr>
        <p:spPr/>
        <p:txBody>
          <a:bodyPr/>
          <a:lstStyle>
            <a:extLst/>
          </a:lstStyle>
          <a:p>
            <a:pPr>
              <a:defRPr/>
            </a:pPr>
            <a:fld id="{91AA398E-1E22-4EAD-ABDA-E03A389BEC72}" type="slidenum">
              <a:rPr lang="fr-FR" smtClean="0"/>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727032" y="6407944"/>
            <a:ext cx="1920240" cy="365760"/>
          </a:xfrm>
        </p:spPr>
        <p:txBody>
          <a:bodyPr/>
          <a:lstStyle>
            <a:extLst/>
          </a:lstStyle>
          <a:p>
            <a:pPr>
              <a:defRPr/>
            </a:pPr>
            <a:fld id="{C3A95F2F-0D55-427B-B4E9-425D87B8D742}" type="datetimeFigureOut">
              <a:rPr lang="fr-FR" smtClean="0"/>
              <a:pPr>
                <a:defRPr/>
              </a:pPr>
              <a:t>10/05/2020</a:t>
            </a:fld>
            <a:endParaRPr lang="fr-FR"/>
          </a:p>
        </p:txBody>
      </p:sp>
      <p:sp>
        <p:nvSpPr>
          <p:cNvPr id="6" name="Espace réservé du pied de page 5"/>
          <p:cNvSpPr>
            <a:spLocks noGrp="1"/>
          </p:cNvSpPr>
          <p:nvPr>
            <p:ph type="ftr" sz="quarter" idx="11"/>
          </p:nvPr>
        </p:nvSpPr>
        <p:spPr/>
        <p:txBody>
          <a:bodyPr/>
          <a:lstStyle>
            <a:extLst/>
          </a:lstStyle>
          <a:p>
            <a:pPr>
              <a:defRPr/>
            </a:pPr>
            <a:endParaRPr lang="fr-FR"/>
          </a:p>
        </p:txBody>
      </p:sp>
      <p:sp>
        <p:nvSpPr>
          <p:cNvPr id="7" name="Espace réservé du numéro de diapositive 6"/>
          <p:cNvSpPr>
            <a:spLocks noGrp="1"/>
          </p:cNvSpPr>
          <p:nvPr>
            <p:ph type="sldNum" sz="quarter" idx="12"/>
          </p:nvPr>
        </p:nvSpPr>
        <p:spPr/>
        <p:txBody>
          <a:bodyPr/>
          <a:lstStyle>
            <a:extLst/>
          </a:lstStyle>
          <a:p>
            <a:pPr>
              <a:defRPr/>
            </a:pPr>
            <a:fld id="{92A7378A-694A-47EF-9CDD-256EA0D92D07}" type="slidenum">
              <a:rPr lang="fr-FR" smtClean="0"/>
              <a:pPr>
                <a:defRPr/>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3" name="Espace réservé pour une imag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fr-FR" smtClean="0"/>
              <a:t>Cliquez sur l'icône pour ajouter une image</a:t>
            </a:r>
            <a:endParaRPr kumimoji="0" lang="en-US" dirty="0"/>
          </a:p>
        </p:txBody>
      </p:sp>
      <p:sp>
        <p:nvSpPr>
          <p:cNvPr id="5" name="Espace réservé de la date 4"/>
          <p:cNvSpPr>
            <a:spLocks noGrp="1"/>
          </p:cNvSpPr>
          <p:nvPr>
            <p:ph type="dt" sz="half" idx="10"/>
          </p:nvPr>
        </p:nvSpPr>
        <p:spPr/>
        <p:txBody>
          <a:bodyPr/>
          <a:lstStyle>
            <a:lvl1pPr>
              <a:defRPr>
                <a:solidFill>
                  <a:schemeClr val="tx1"/>
                </a:solidFill>
              </a:defRPr>
            </a:lvl1pPr>
            <a:extLst/>
          </a:lstStyle>
          <a:p>
            <a:pPr>
              <a:defRPr/>
            </a:pPr>
            <a:fld id="{9AF917A8-817D-45C8-BB9C-F26144A2453A}" type="datetimeFigureOut">
              <a:rPr lang="fr-FR" smtClean="0"/>
              <a:pPr>
                <a:defRPr/>
              </a:pPr>
              <a:t>10/05/2020</a:t>
            </a:fld>
            <a:endParaRPr lang="fr-FR"/>
          </a:p>
        </p:txBody>
      </p:sp>
      <p:sp>
        <p:nvSpPr>
          <p:cNvPr id="6" name="Espace réservé du pied de page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fr-FR"/>
          </a:p>
        </p:txBody>
      </p:sp>
      <p:sp>
        <p:nvSpPr>
          <p:cNvPr id="7" name="Espace réservé du numéro de diapositive 6"/>
          <p:cNvSpPr>
            <a:spLocks noGrp="1"/>
          </p:cNvSpPr>
          <p:nvPr>
            <p:ph type="sldNum" sz="quarter" idx="12"/>
          </p:nvPr>
        </p:nvSpPr>
        <p:spPr/>
        <p:txBody>
          <a:bodyPr/>
          <a:lstStyle>
            <a:lvl1pPr>
              <a:defRPr>
                <a:solidFill>
                  <a:schemeClr val="tx1"/>
                </a:solidFill>
              </a:defRPr>
            </a:lvl1pPr>
            <a:extLst/>
          </a:lstStyle>
          <a:p>
            <a:pPr>
              <a:defRPr/>
            </a:pPr>
            <a:fld id="{2AB35D0B-8220-447E-B663-DFBFF5F2E729}" type="slidenum">
              <a:rPr lang="fr-FR" smtClean="0"/>
              <a:pPr>
                <a:defRPr/>
              </a:pPr>
              <a:t>‹N°›</a:t>
            </a:fld>
            <a:endParaRPr lang="fr-FR"/>
          </a:p>
        </p:txBody>
      </p:sp>
      <p:sp>
        <p:nvSpPr>
          <p:cNvPr id="2" name="Titr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fr-FR" smtClean="0"/>
              <a:t>Cliquez pour modifier le style du titre</a:t>
            </a:r>
            <a:endParaRPr kumimoji="0" lang="en-US"/>
          </a:p>
        </p:txBody>
      </p:sp>
      <p:sp>
        <p:nvSpPr>
          <p:cNvPr id="8" name="Forme libre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e libre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le rect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cteur droit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e libre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e libre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le rect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cteur droit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ce réservé du titre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9EA8040A-C8C3-494E-BCA8-067C3B6BCE97}" type="datetimeFigureOut">
              <a:rPr lang="fr-FR" smtClean="0"/>
              <a:pPr>
                <a:defRPr/>
              </a:pPr>
              <a:t>10/05/2020</a:t>
            </a:fld>
            <a:endParaRPr lang="fr-FR"/>
          </a:p>
        </p:txBody>
      </p:sp>
      <p:sp>
        <p:nvSpPr>
          <p:cNvPr id="22" name="Espace réservé du pied de page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fr-FR"/>
          </a:p>
        </p:txBody>
      </p:sp>
      <p:sp>
        <p:nvSpPr>
          <p:cNvPr id="18" name="Espace réservé du numéro de diapositiv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7653760A-C4BE-4E4D-984C-2E908162ED4D}" type="slidenum">
              <a:rPr lang="fr-FR" smtClean="0"/>
              <a:pPr>
                <a:defRPr/>
              </a:pPr>
              <a:t>‹N°›</a:t>
            </a:fld>
            <a:endParaRPr lang="fr-F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re 1"/>
          <p:cNvSpPr>
            <a:spLocks noGrp="1"/>
          </p:cNvSpPr>
          <p:nvPr>
            <p:ph type="ctrTitle"/>
          </p:nvPr>
        </p:nvSpPr>
        <p:spPr>
          <a:xfrm>
            <a:off x="755576" y="1124744"/>
            <a:ext cx="7772400" cy="2232248"/>
          </a:xfrm>
        </p:spPr>
        <p:txBody>
          <a:bodyPr>
            <a:noAutofit/>
          </a:bodyPr>
          <a:lstStyle/>
          <a:p>
            <a:pPr algn="ctr"/>
            <a:r>
              <a:rPr lang="fr-FR" sz="4400" b="1" i="1" dirty="0" smtClean="0">
                <a:solidFill>
                  <a:schemeClr val="tx1"/>
                </a:solidFill>
                <a:latin typeface="Times New Roman" pitchFamily="18" charset="0"/>
                <a:cs typeface="Times New Roman" pitchFamily="18" charset="0"/>
              </a:rPr>
              <a:t>PHYSIOPATHOLOGIE DE </a:t>
            </a:r>
            <a:br>
              <a:rPr lang="fr-FR" sz="4400" b="1" i="1" dirty="0" smtClean="0">
                <a:solidFill>
                  <a:schemeClr val="tx1"/>
                </a:solidFill>
                <a:latin typeface="Times New Roman" pitchFamily="18" charset="0"/>
                <a:cs typeface="Times New Roman" pitchFamily="18" charset="0"/>
              </a:rPr>
            </a:br>
            <a:r>
              <a:rPr lang="fr-FR" sz="4400" b="1" i="1" dirty="0" smtClean="0">
                <a:solidFill>
                  <a:schemeClr val="tx1"/>
                </a:solidFill>
                <a:latin typeface="Times New Roman" pitchFamily="18" charset="0"/>
                <a:cs typeface="Times New Roman" pitchFamily="18" charset="0"/>
              </a:rPr>
              <a:t>L’INSUFFISANCE CARDIAQUE</a:t>
            </a:r>
          </a:p>
        </p:txBody>
      </p:sp>
      <p:sp>
        <p:nvSpPr>
          <p:cNvPr id="3" name="Sous-titre 2"/>
          <p:cNvSpPr>
            <a:spLocks noGrp="1"/>
          </p:cNvSpPr>
          <p:nvPr>
            <p:ph type="subTitle" idx="1"/>
          </p:nvPr>
        </p:nvSpPr>
        <p:spPr>
          <a:xfrm>
            <a:off x="755576" y="5445224"/>
            <a:ext cx="3632448" cy="694928"/>
          </a:xfrm>
        </p:spPr>
        <p:txBody>
          <a:bodyPr rtlCol="0">
            <a:normAutofit/>
          </a:bodyPr>
          <a:lstStyle/>
          <a:p>
            <a:pPr fontAlgn="auto">
              <a:spcAft>
                <a:spcPts val="0"/>
              </a:spcAft>
              <a:buFont typeface="Arial" pitchFamily="34" charset="0"/>
              <a:buNone/>
              <a:defRPr/>
            </a:pPr>
            <a:r>
              <a:rPr lang="fr-FR" sz="2400" b="1" i="1" dirty="0" smtClean="0">
                <a:solidFill>
                  <a:schemeClr val="tx1"/>
                </a:solidFill>
                <a:latin typeface="Times New Roman" pitchFamily="18" charset="0"/>
                <a:cs typeface="Times New Roman" pitchFamily="18" charset="0"/>
              </a:rPr>
              <a:t>Dr D. GUEDOUAR</a:t>
            </a:r>
            <a:endParaRPr lang="fr-FR" sz="2400" b="1" i="1" dirty="0">
              <a:solidFill>
                <a:schemeClr val="tx1"/>
              </a:solidFill>
              <a:latin typeface="Times New Roman" pitchFamily="18" charset="0"/>
              <a:cs typeface="Times New Roman" pitchFamily="18" charset="0"/>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amond(in)">
                                      <p:cBhvr>
                                        <p:cTn id="7" dur="2000"/>
                                        <p:tgtEl>
                                          <p:spTgt spid="2050"/>
                                        </p:tgtEl>
                                      </p:cBhvr>
                                    </p:animEffect>
                                  </p:childTnLst>
                                </p:cTn>
                              </p:par>
                            </p:childTnLst>
                          </p:cTn>
                        </p:par>
                        <p:par>
                          <p:cTn id="8" fill="hold">
                            <p:stCondLst>
                              <p:cond delay="2000"/>
                            </p:stCondLst>
                            <p:childTnLst>
                              <p:par>
                                <p:cTn id="9" presetID="24"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to="" calcmode="lin" valueType="num">
                                      <p:cBhvr>
                                        <p:cTn id="11"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395536" y="2564904"/>
            <a:ext cx="8229600" cy="1143000"/>
          </a:xfrm>
        </p:spPr>
        <p:txBody>
          <a:bodyPr>
            <a:normAutofit/>
          </a:bodyPr>
          <a:lstStyle/>
          <a:p>
            <a:pPr algn="ctr"/>
            <a:r>
              <a:rPr lang="fr-FR" sz="4000" i="1" dirty="0" smtClean="0">
                <a:effectLst/>
                <a:latin typeface="Times New Roman" pitchFamily="18" charset="0"/>
                <a:cs typeface="Times New Roman" pitchFamily="18" charset="0"/>
              </a:rPr>
              <a:t>PHYSIOLOGIE CARDIAQUE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blinds(horizontal)">
                                      <p:cBhvr>
                                        <p:cTn id="7"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Espace réservé du contenu 2"/>
          <p:cNvSpPr>
            <a:spLocks noGrp="1"/>
          </p:cNvSpPr>
          <p:nvPr>
            <p:ph idx="1"/>
          </p:nvPr>
        </p:nvSpPr>
        <p:spPr>
          <a:xfrm>
            <a:off x="457200" y="1124745"/>
            <a:ext cx="8229600" cy="1872208"/>
          </a:xfrm>
        </p:spPr>
        <p:txBody>
          <a:bodyPr>
            <a:normAutofit/>
          </a:bodyPr>
          <a:lstStyle/>
          <a:p>
            <a:pPr marL="0">
              <a:buFont typeface="Arial" charset="0"/>
              <a:buNone/>
            </a:pPr>
            <a:r>
              <a:rPr lang="fr-FR" sz="2400" dirty="0" smtClean="0">
                <a:latin typeface="Comic Sans MS" pitchFamily="66" charset="0"/>
              </a:rPr>
              <a:t>Le débit cardiaque (DC) dépend du volume d’éjection systolique ventriculaire (VES) et de la fréquence cardiaque (FC) selon la formule : </a:t>
            </a:r>
          </a:p>
          <a:p>
            <a:pPr algn="ctr">
              <a:buFont typeface="Arial" charset="0"/>
              <a:buNone/>
            </a:pPr>
            <a:r>
              <a:rPr lang="fr-FR" sz="2800" b="1" dirty="0" smtClean="0">
                <a:latin typeface="Comic Sans MS" pitchFamily="66" charset="0"/>
              </a:rPr>
              <a:t>DC = VES x FC.</a:t>
            </a:r>
          </a:p>
        </p:txBody>
      </p:sp>
      <p:sp>
        <p:nvSpPr>
          <p:cNvPr id="15362" name="Titre 1"/>
          <p:cNvSpPr>
            <a:spLocks noGrp="1"/>
          </p:cNvSpPr>
          <p:nvPr>
            <p:ph type="title"/>
          </p:nvPr>
        </p:nvSpPr>
        <p:spPr>
          <a:xfrm>
            <a:off x="467544" y="260648"/>
            <a:ext cx="8229600" cy="778098"/>
          </a:xfrm>
        </p:spPr>
        <p:txBody>
          <a:bodyPr>
            <a:normAutofit/>
          </a:bodyPr>
          <a:lstStyle/>
          <a:p>
            <a:r>
              <a:rPr lang="fr-FR" sz="3200" dirty="0" smtClean="0">
                <a:solidFill>
                  <a:schemeClr val="tx1"/>
                </a:solidFill>
                <a:latin typeface="Comic Sans MS" pitchFamily="66" charset="0"/>
              </a:rPr>
              <a:t>DEBIT CARDIAQUE</a:t>
            </a:r>
          </a:p>
        </p:txBody>
      </p:sp>
      <p:sp>
        <p:nvSpPr>
          <p:cNvPr id="4" name="Espace réservé du contenu 2"/>
          <p:cNvSpPr txBox="1">
            <a:spLocks/>
          </p:cNvSpPr>
          <p:nvPr/>
        </p:nvSpPr>
        <p:spPr>
          <a:xfrm>
            <a:off x="457200" y="4217632"/>
            <a:ext cx="8229600" cy="2091688"/>
          </a:xfrm>
          <a:prstGeom prst="rect">
            <a:avLst/>
          </a:prstGeom>
        </p:spPr>
        <p:txBody>
          <a:bodyPr vert="horz">
            <a:normAutofit/>
          </a:bodyPr>
          <a:lstStyle/>
          <a:p>
            <a:pPr marR="0" lvl="0" indent="-256032" algn="l" defTabSz="914400" rtl="0" eaLnBrk="1" fontAlgn="auto" latinLnBrk="0" hangingPunct="1">
              <a:lnSpc>
                <a:spcPct val="100000"/>
              </a:lnSpc>
              <a:spcBef>
                <a:spcPts val="400"/>
              </a:spcBef>
              <a:spcAft>
                <a:spcPts val="0"/>
              </a:spcAft>
              <a:buClr>
                <a:schemeClr val="accent1"/>
              </a:buClr>
              <a:buSzPct val="68000"/>
              <a:buFont typeface="Arial" charset="0"/>
              <a:buNone/>
              <a:tabLst/>
              <a:defRPr/>
            </a:pPr>
            <a:r>
              <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rPr>
              <a:t>Le VES constitue la différence entre le volume télé</a:t>
            </a:r>
            <a:r>
              <a:rPr kumimoji="0" lang="fr-FR" sz="2400" b="0" i="0" u="none" strike="noStrike" kern="1200" cap="none" spc="0" normalizeH="0" noProof="0" dirty="0" smtClean="0">
                <a:ln>
                  <a:noFill/>
                </a:ln>
                <a:solidFill>
                  <a:schemeClr val="tx1"/>
                </a:solidFill>
                <a:effectLst/>
                <a:uLnTx/>
                <a:uFillTx/>
                <a:latin typeface="Comic Sans MS" pitchFamily="66" charset="0"/>
                <a:ea typeface="+mn-ea"/>
                <a:cs typeface="+mn-cs"/>
              </a:rPr>
              <a:t> </a:t>
            </a:r>
            <a:r>
              <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rPr>
              <a:t>diastolique (VTD) et le  volume télé systolique (VTS) du VG : </a:t>
            </a:r>
          </a:p>
          <a:p>
            <a:pPr marL="365760" marR="0" lvl="0" indent="-256032" defTabSz="914400" rtl="0" eaLnBrk="1" fontAlgn="auto" latinLnBrk="0" hangingPunct="1">
              <a:lnSpc>
                <a:spcPct val="100000"/>
              </a:lnSpc>
              <a:spcBef>
                <a:spcPts val="400"/>
              </a:spcBef>
              <a:spcAft>
                <a:spcPts val="0"/>
              </a:spcAft>
              <a:buClr>
                <a:schemeClr val="accent1"/>
              </a:buClr>
              <a:buSzPct val="68000"/>
              <a:buFont typeface="Arial" charset="0"/>
              <a:buNone/>
              <a:tabLst/>
              <a:defRPr/>
            </a:pPr>
            <a:r>
              <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rPr>
              <a:t>                           </a:t>
            </a:r>
            <a:r>
              <a:rPr kumimoji="0" lang="fr-FR" sz="2800" b="1" i="0" u="none" strike="noStrike" kern="1200" cap="none" spc="0" normalizeH="0" baseline="0" noProof="0" dirty="0" smtClean="0">
                <a:ln>
                  <a:noFill/>
                </a:ln>
                <a:solidFill>
                  <a:schemeClr val="tx1"/>
                </a:solidFill>
                <a:effectLst/>
                <a:uLnTx/>
                <a:uFillTx/>
                <a:latin typeface="Comic Sans MS" pitchFamily="66" charset="0"/>
                <a:ea typeface="+mn-ea"/>
                <a:cs typeface="+mn-cs"/>
              </a:rPr>
              <a:t>VES= VTD – VTS.</a:t>
            </a:r>
          </a:p>
        </p:txBody>
      </p:sp>
      <p:sp>
        <p:nvSpPr>
          <p:cNvPr id="5" name="Titre 1"/>
          <p:cNvSpPr txBox="1">
            <a:spLocks/>
          </p:cNvSpPr>
          <p:nvPr/>
        </p:nvSpPr>
        <p:spPr>
          <a:xfrm>
            <a:off x="457200" y="3284983"/>
            <a:ext cx="8229600" cy="868957"/>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effectLst>
                  <a:outerShdw blurRad="31750" dist="25400" dir="5400000" algn="tl" rotWithShape="0">
                    <a:srgbClr val="000000">
                      <a:alpha val="25000"/>
                    </a:srgbClr>
                  </a:outerShdw>
                </a:effectLst>
                <a:uLnTx/>
                <a:uFillTx/>
                <a:latin typeface="Comic Sans MS" pitchFamily="66" charset="0"/>
                <a:ea typeface="+mj-ea"/>
                <a:cs typeface="+mj-cs"/>
              </a:rPr>
              <a:t>VOLUME D EJECTION SYSTOLIQUE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blinds(horizontal)">
                                      <p:cBhvr>
                                        <p:cTn id="7" dur="500"/>
                                        <p:tgtEl>
                                          <p:spTgt spid="1536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15363">
                                            <p:txEl>
                                              <p:pRg st="0" end="0"/>
                                            </p:txEl>
                                          </p:spTgt>
                                        </p:tgtEl>
                                        <p:attrNameLst>
                                          <p:attrName>style.visibility</p:attrName>
                                        </p:attrNameLst>
                                      </p:cBhvr>
                                      <p:to>
                                        <p:strVal val="visible"/>
                                      </p:to>
                                    </p:set>
                                    <p:animEffect transition="in" filter="checkerboard(across)">
                                      <p:cBhvr>
                                        <p:cTn id="11" dur="500"/>
                                        <p:tgtEl>
                                          <p:spTgt spid="15363">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15363">
                                            <p:txEl>
                                              <p:pRg st="1" end="1"/>
                                            </p:txEl>
                                          </p:spTgt>
                                        </p:tgtEl>
                                        <p:attrNameLst>
                                          <p:attrName>style.visibility</p:attrName>
                                        </p:attrNameLst>
                                      </p:cBhvr>
                                      <p:to>
                                        <p:strVal val="visible"/>
                                      </p:to>
                                    </p:set>
                                    <p:animEffect transition="in" filter="checkerboard(across)">
                                      <p:cBhvr>
                                        <p:cTn id="15" dur="500"/>
                                        <p:tgtEl>
                                          <p:spTgt spid="15363">
                                            <p:txEl>
                                              <p:pRg st="1" end="1"/>
                                            </p:txEl>
                                          </p:spTgt>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linds(horizontal)">
                                      <p:cBhvr>
                                        <p:cTn id="19" dur="500"/>
                                        <p:tgtEl>
                                          <p:spTgt spid="5"/>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checkerboard(across)">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P spid="15362" grpId="0"/>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2057392"/>
            <a:ext cx="8712968" cy="3603856"/>
          </a:xfrm>
        </p:spPr>
        <p:txBody>
          <a:bodyPr rtlCol="0">
            <a:noAutofit/>
          </a:bodyPr>
          <a:lstStyle/>
          <a:p>
            <a:pPr marL="0" fontAlgn="auto">
              <a:spcAft>
                <a:spcPts val="0"/>
              </a:spcAft>
              <a:buFont typeface="Arial" pitchFamily="34" charset="0"/>
              <a:buNone/>
              <a:defRPr/>
            </a:pPr>
            <a:r>
              <a:rPr lang="fr-FR" sz="2400" dirty="0" smtClean="0">
                <a:latin typeface="Comic Sans MS" pitchFamily="66" charset="0"/>
              </a:rPr>
              <a:t>La fraction d’éjection du VG (FEVG) se calcule en apportant le VES au VTD : </a:t>
            </a:r>
          </a:p>
          <a:p>
            <a:pPr marL="0" fontAlgn="auto">
              <a:spcAft>
                <a:spcPts val="0"/>
              </a:spcAft>
              <a:buFont typeface="Arial" pitchFamily="34" charset="0"/>
              <a:buNone/>
              <a:defRPr/>
            </a:pPr>
            <a:endParaRPr lang="fr-FR" sz="2400" dirty="0" smtClean="0">
              <a:latin typeface="Comic Sans MS" pitchFamily="66" charset="0"/>
            </a:endParaRPr>
          </a:p>
          <a:p>
            <a:pPr marL="0" fontAlgn="auto">
              <a:spcAft>
                <a:spcPts val="0"/>
              </a:spcAft>
              <a:buFont typeface="Arial" pitchFamily="34" charset="0"/>
              <a:buNone/>
              <a:defRPr/>
            </a:pPr>
            <a:r>
              <a:rPr lang="fr-FR" sz="2400" dirty="0" smtClean="0">
                <a:latin typeface="Comic Sans MS" pitchFamily="66" charset="0"/>
              </a:rPr>
              <a:t>FEVG= VES / VTD.FEVG normale &gt; 50%</a:t>
            </a:r>
          </a:p>
          <a:p>
            <a:pPr marL="0" fontAlgn="auto">
              <a:spcAft>
                <a:spcPts val="0"/>
              </a:spcAft>
              <a:buFont typeface="Arial" pitchFamily="34" charset="0"/>
              <a:buNone/>
              <a:defRPr/>
            </a:pPr>
            <a:endParaRPr lang="fr-FR" sz="2400" dirty="0" smtClean="0">
              <a:latin typeface="Comic Sans MS" pitchFamily="66" charset="0"/>
            </a:endParaRPr>
          </a:p>
          <a:p>
            <a:pPr marL="0" fontAlgn="auto">
              <a:spcAft>
                <a:spcPts val="0"/>
              </a:spcAft>
              <a:buFont typeface="Arial" pitchFamily="34" charset="0"/>
              <a:buNone/>
              <a:defRPr/>
            </a:pPr>
            <a:r>
              <a:rPr lang="fr-FR" sz="2400" dirty="0" smtClean="0">
                <a:latin typeface="Comic Sans MS" pitchFamily="66" charset="0"/>
              </a:rPr>
              <a:t>Le VES et la FEVG dépendent de 3 facteurs : </a:t>
            </a:r>
          </a:p>
          <a:p>
            <a:pPr marL="0" fontAlgn="auto">
              <a:spcAft>
                <a:spcPts val="0"/>
              </a:spcAft>
              <a:buFont typeface="Arial" pitchFamily="34" charset="0"/>
              <a:buNone/>
              <a:defRPr/>
            </a:pPr>
            <a:r>
              <a:rPr lang="fr-FR" sz="2400" dirty="0" smtClean="0">
                <a:latin typeface="Comic Sans MS" pitchFamily="66" charset="0"/>
              </a:rPr>
              <a:t>La contractilité intrinsèque des fibres myocardiques,</a:t>
            </a:r>
          </a:p>
          <a:p>
            <a:pPr marL="0" fontAlgn="auto">
              <a:spcAft>
                <a:spcPts val="0"/>
              </a:spcAft>
              <a:buFont typeface="Arial" pitchFamily="34" charset="0"/>
              <a:buNone/>
              <a:defRPr/>
            </a:pPr>
            <a:r>
              <a:rPr lang="fr-FR" sz="2400" dirty="0" smtClean="0">
                <a:latin typeface="Comic Sans MS" pitchFamily="66" charset="0"/>
              </a:rPr>
              <a:t> la pré charge (remplissage) et la post charge du VG.</a:t>
            </a:r>
            <a:endParaRPr lang="fr-FR" sz="2400" dirty="0">
              <a:latin typeface="Comic Sans MS" pitchFamily="66" charset="0"/>
            </a:endParaRPr>
          </a:p>
        </p:txBody>
      </p:sp>
      <p:sp>
        <p:nvSpPr>
          <p:cNvPr id="17410" name="Titre 1"/>
          <p:cNvSpPr>
            <a:spLocks noGrp="1"/>
          </p:cNvSpPr>
          <p:nvPr>
            <p:ph type="title"/>
          </p:nvPr>
        </p:nvSpPr>
        <p:spPr>
          <a:xfrm>
            <a:off x="457200" y="485800"/>
            <a:ext cx="8229600" cy="1143000"/>
          </a:xfrm>
        </p:spPr>
        <p:txBody>
          <a:bodyPr>
            <a:normAutofit/>
          </a:bodyPr>
          <a:lstStyle/>
          <a:p>
            <a:pPr algn="ctr"/>
            <a:r>
              <a:rPr lang="fr-FR" sz="3200" dirty="0" smtClean="0">
                <a:latin typeface="Comic Sans MS" pitchFamily="66" charset="0"/>
              </a:rPr>
              <a:t>FRACTION D EJECTION</a:t>
            </a:r>
          </a:p>
        </p:txBody>
      </p:sp>
      <p:pic>
        <p:nvPicPr>
          <p:cNvPr id="4098" name="Picture 2" descr="C:\Users\USER\Desktop\images (1).jpg"/>
          <p:cNvPicPr>
            <a:picLocks noChangeAspect="1" noChangeArrowheads="1"/>
          </p:cNvPicPr>
          <p:nvPr/>
        </p:nvPicPr>
        <p:blipFill>
          <a:blip r:embed="rId2" cstate="print"/>
          <a:srcRect/>
          <a:stretch>
            <a:fillRect/>
          </a:stretch>
        </p:blipFill>
        <p:spPr bwMode="auto">
          <a:xfrm>
            <a:off x="6905625" y="0"/>
            <a:ext cx="2238375" cy="2038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blinds(horizontal)">
                                      <p:cBhvr>
                                        <p:cTn id="7" dur="500"/>
                                        <p:tgtEl>
                                          <p:spTgt spid="17410"/>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checkerboard(across)">
                                      <p:cBhvr>
                                        <p:cTn id="23" dur="500"/>
                                        <p:tgtEl>
                                          <p:spTgt spid="3">
                                            <p:txEl>
                                              <p:pRg st="5" end="5"/>
                                            </p:txEl>
                                          </p:spTgt>
                                        </p:tgtEl>
                                      </p:cBhvr>
                                    </p:animEffect>
                                  </p:childTnLst>
                                </p:cTn>
                              </p:par>
                            </p:childTnLst>
                          </p:cTn>
                        </p:par>
                        <p:par>
                          <p:cTn id="24" fill="hold">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heckerboard(across)">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74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p:cNvPicPr>
            <a:picLocks noChangeAspect="1" noChangeArrowheads="1"/>
          </p:cNvPicPr>
          <p:nvPr/>
        </p:nvPicPr>
        <p:blipFill>
          <a:blip r:embed="rId2" cstate="print"/>
          <a:srcRect/>
          <a:stretch>
            <a:fillRect/>
          </a:stretch>
        </p:blipFill>
        <p:spPr bwMode="auto">
          <a:xfrm>
            <a:off x="323528" y="1052736"/>
            <a:ext cx="8303840" cy="4752528"/>
          </a:xfrm>
          <a:prstGeom prst="rect">
            <a:avLst/>
          </a:prstGeom>
          <a:noFill/>
          <a:ln w="9525">
            <a:noFill/>
            <a:miter lim="800000"/>
            <a:headEnd/>
            <a:tailEnd/>
          </a:ln>
        </p:spPr>
      </p:pic>
      <p:sp>
        <p:nvSpPr>
          <p:cNvPr id="7" name="Titre 1"/>
          <p:cNvSpPr>
            <a:spLocks noGrp="1"/>
          </p:cNvSpPr>
          <p:nvPr>
            <p:ph type="title"/>
          </p:nvPr>
        </p:nvSpPr>
        <p:spPr>
          <a:xfrm>
            <a:off x="457200" y="269776"/>
            <a:ext cx="8229600" cy="782960"/>
          </a:xfrm>
        </p:spPr>
        <p:txBody>
          <a:bodyPr>
            <a:normAutofit/>
          </a:bodyPr>
          <a:lstStyle/>
          <a:p>
            <a:pPr algn="ctr"/>
            <a:r>
              <a:rPr lang="fr-FR" sz="3200" dirty="0" smtClean="0">
                <a:latin typeface="Comic Sans MS" pitchFamily="66" charset="0"/>
              </a:rPr>
              <a:t>Hémodynamique normale</a:t>
            </a:r>
          </a:p>
        </p:txBody>
      </p:sp>
      <p:pic>
        <p:nvPicPr>
          <p:cNvPr id="5122" name="Picture 2" descr="C:\Users\USER\Desktop\images (1).jpg"/>
          <p:cNvPicPr>
            <a:picLocks noChangeAspect="1" noChangeArrowheads="1"/>
          </p:cNvPicPr>
          <p:nvPr/>
        </p:nvPicPr>
        <p:blipFill>
          <a:blip r:embed="rId3" cstate="print"/>
          <a:srcRect/>
          <a:stretch>
            <a:fillRect/>
          </a:stretch>
        </p:blipFill>
        <p:spPr bwMode="auto">
          <a:xfrm>
            <a:off x="6905625" y="0"/>
            <a:ext cx="2238375" cy="2038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18436"/>
                                        </p:tgtEl>
                                        <p:attrNameLst>
                                          <p:attrName>style.visibility</p:attrName>
                                        </p:attrNameLst>
                                      </p:cBhvr>
                                      <p:to>
                                        <p:strVal val="visible"/>
                                      </p:to>
                                    </p:set>
                                    <p:animEffect transition="in" filter="checkerboard(across)">
                                      <p:cBhvr>
                                        <p:cTn id="11" dur="5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2"/>
          <p:cNvPicPr>
            <a:picLocks noGrp="1" noChangeAspect="1" noChangeArrowheads="1"/>
          </p:cNvPicPr>
          <p:nvPr>
            <p:ph idx="1"/>
          </p:nvPr>
        </p:nvPicPr>
        <p:blipFill>
          <a:blip r:embed="rId2" cstate="print"/>
          <a:srcRect/>
          <a:stretch>
            <a:fillRect/>
          </a:stretch>
        </p:blipFill>
        <p:spPr>
          <a:xfrm>
            <a:off x="395536" y="332656"/>
            <a:ext cx="8316416" cy="543601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checkerboard(across)">
                                      <p:cBhvr>
                                        <p:cTn id="7" dur="500"/>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913376"/>
            <a:ext cx="8229600" cy="3027792"/>
          </a:xfrm>
        </p:spPr>
        <p:txBody>
          <a:bodyPr rtlCol="0">
            <a:normAutofit/>
          </a:bodyPr>
          <a:lstStyle/>
          <a:p>
            <a:pPr fontAlgn="auto">
              <a:spcAft>
                <a:spcPts val="0"/>
              </a:spcAft>
              <a:buFont typeface="Arial" pitchFamily="34" charset="0"/>
              <a:buNone/>
              <a:defRPr/>
            </a:pPr>
            <a:r>
              <a:rPr lang="fr-FR" sz="2400" dirty="0" smtClean="0">
                <a:latin typeface="Comic Sans MS" pitchFamily="66" charset="0"/>
              </a:rPr>
              <a:t>Le maintien de la performance myocardique </a:t>
            </a:r>
          </a:p>
          <a:p>
            <a:pPr fontAlgn="auto">
              <a:spcAft>
                <a:spcPts val="0"/>
              </a:spcAft>
              <a:buFont typeface="Arial" pitchFamily="34" charset="0"/>
              <a:buNone/>
              <a:defRPr/>
            </a:pPr>
            <a:endParaRPr lang="fr-FR" sz="2400" dirty="0" smtClean="0">
              <a:latin typeface="Comic Sans MS" pitchFamily="66" charset="0"/>
            </a:endParaRPr>
          </a:p>
          <a:p>
            <a:pPr fontAlgn="auto">
              <a:spcAft>
                <a:spcPts val="0"/>
              </a:spcAft>
              <a:buClrTx/>
              <a:buFont typeface="Wingdings" pitchFamily="2" charset="2"/>
              <a:buChar char="Ø"/>
              <a:defRPr/>
            </a:pPr>
            <a:r>
              <a:rPr lang="fr-FR" sz="2400" dirty="0" smtClean="0">
                <a:latin typeface="Comic Sans MS" pitchFamily="66" charset="0"/>
              </a:rPr>
              <a:t>La fonction contractile(systole)</a:t>
            </a:r>
          </a:p>
          <a:p>
            <a:pPr fontAlgn="auto">
              <a:spcAft>
                <a:spcPts val="0"/>
              </a:spcAft>
              <a:buClrTx/>
              <a:buFont typeface="Wingdings" pitchFamily="2" charset="2"/>
              <a:buChar char="Ø"/>
              <a:defRPr/>
            </a:pPr>
            <a:r>
              <a:rPr lang="fr-FR" sz="2400" dirty="0" smtClean="0">
                <a:latin typeface="Comic Sans MS" pitchFamily="66" charset="0"/>
              </a:rPr>
              <a:t>La qualité de remplissage ventriculaire(diastole)</a:t>
            </a:r>
          </a:p>
          <a:p>
            <a:pPr fontAlgn="auto">
              <a:spcAft>
                <a:spcPts val="0"/>
              </a:spcAft>
              <a:buClrTx/>
              <a:buFont typeface="Wingdings" pitchFamily="2" charset="2"/>
              <a:buChar char="Ø"/>
              <a:defRPr/>
            </a:pPr>
            <a:r>
              <a:rPr lang="fr-FR" sz="2400" dirty="0" smtClean="0">
                <a:latin typeface="Comic Sans MS" pitchFamily="66" charset="0"/>
              </a:rPr>
              <a:t>Les conditions de charge (Précharge et postcharge)</a:t>
            </a:r>
          </a:p>
          <a:p>
            <a:pPr fontAlgn="auto">
              <a:spcAft>
                <a:spcPts val="0"/>
              </a:spcAft>
              <a:buClrTx/>
              <a:buFont typeface="Wingdings" pitchFamily="2" charset="2"/>
              <a:buChar char="Ø"/>
              <a:defRPr/>
            </a:pPr>
            <a:r>
              <a:rPr lang="fr-FR" sz="2400" dirty="0" smtClean="0">
                <a:latin typeface="Comic Sans MS" pitchFamily="66" charset="0"/>
              </a:rPr>
              <a:t>La durée du cycle cardiaque(fréquence)</a:t>
            </a:r>
          </a:p>
          <a:p>
            <a:pPr fontAlgn="auto">
              <a:spcAft>
                <a:spcPts val="0"/>
              </a:spcAft>
              <a:buClrTx/>
              <a:buFont typeface="Wingdings" pitchFamily="2" charset="2"/>
              <a:buChar char="Ø"/>
              <a:defRPr/>
            </a:pPr>
            <a:r>
              <a:rPr lang="fr-FR" sz="2400" dirty="0" smtClean="0">
                <a:latin typeface="Comic Sans MS" pitchFamily="66" charset="0"/>
              </a:rPr>
              <a:t>Bonne synchronisation entres les quatre cavités</a:t>
            </a:r>
          </a:p>
          <a:p>
            <a:pPr fontAlgn="auto">
              <a:spcAft>
                <a:spcPts val="0"/>
              </a:spcAft>
              <a:buFont typeface="Arial" pitchFamily="34" charset="0"/>
              <a:buNone/>
              <a:defRPr/>
            </a:pPr>
            <a:endParaRPr lang="fr-FR" sz="2400" dirty="0" smtClean="0">
              <a:latin typeface="Comic Sans MS" pitchFamily="66" charset="0"/>
            </a:endParaRPr>
          </a:p>
          <a:p>
            <a:pPr fontAlgn="auto">
              <a:spcAft>
                <a:spcPts val="0"/>
              </a:spcAft>
              <a:buFont typeface="Wingdings" pitchFamily="2" charset="2"/>
              <a:buChar char="Ø"/>
              <a:defRPr/>
            </a:pPr>
            <a:endParaRPr lang="fr-FR" sz="2400" dirty="0" smtClean="0">
              <a:latin typeface="Comic Sans MS" pitchFamily="66" charset="0"/>
            </a:endParaRPr>
          </a:p>
          <a:p>
            <a:pPr fontAlgn="auto">
              <a:spcAft>
                <a:spcPts val="0"/>
              </a:spcAft>
              <a:buFont typeface="Wingdings" pitchFamily="2" charset="2"/>
              <a:buChar char="Ø"/>
              <a:defRPr/>
            </a:pPr>
            <a:endParaRPr lang="fr-FR" sz="2400" dirty="0" smtClean="0">
              <a:latin typeface="Comic Sans MS" pitchFamily="66" charset="0"/>
            </a:endParaRPr>
          </a:p>
          <a:p>
            <a:pPr fontAlgn="auto">
              <a:spcAft>
                <a:spcPts val="0"/>
              </a:spcAft>
              <a:buFont typeface="Arial" pitchFamily="34" charset="0"/>
              <a:buNone/>
              <a:defRPr/>
            </a:pPr>
            <a:endParaRPr lang="fr-FR" sz="2400" dirty="0" smtClean="0">
              <a:latin typeface="Comic Sans MS" pitchFamily="66" charset="0"/>
            </a:endParaRPr>
          </a:p>
          <a:p>
            <a:pPr fontAlgn="auto">
              <a:spcAft>
                <a:spcPts val="0"/>
              </a:spcAft>
              <a:buFont typeface="Arial" pitchFamily="34" charset="0"/>
              <a:buNone/>
              <a:defRPr/>
            </a:pPr>
            <a:endParaRPr lang="fr-FR" sz="2400" dirty="0" smtClean="0">
              <a:latin typeface="Comic Sans MS" pitchFamily="66" charset="0"/>
            </a:endParaRPr>
          </a:p>
          <a:p>
            <a:pPr fontAlgn="auto">
              <a:spcAft>
                <a:spcPts val="0"/>
              </a:spcAft>
              <a:buFont typeface="Arial" pitchFamily="34" charset="0"/>
              <a:buChar char="•"/>
              <a:defRPr/>
            </a:pPr>
            <a:endParaRPr lang="fr-FR" sz="2400" dirty="0">
              <a:latin typeface="Comic Sans MS" pitchFamily="66" charset="0"/>
            </a:endParaRPr>
          </a:p>
        </p:txBody>
      </p:sp>
      <p:sp>
        <p:nvSpPr>
          <p:cNvPr id="21506" name="Titre 1"/>
          <p:cNvSpPr>
            <a:spLocks noGrp="1"/>
          </p:cNvSpPr>
          <p:nvPr>
            <p:ph type="title"/>
          </p:nvPr>
        </p:nvSpPr>
        <p:spPr/>
        <p:txBody>
          <a:bodyPr>
            <a:normAutofit/>
          </a:bodyPr>
          <a:lstStyle/>
          <a:p>
            <a:pPr algn="ctr"/>
            <a:r>
              <a:rPr lang="fr-FR" sz="3200" dirty="0" smtClean="0">
                <a:latin typeface="Comic Sans MS" pitchFamily="66" charset="0"/>
              </a:rPr>
              <a:t>PERFORMANCE</a:t>
            </a:r>
            <a:r>
              <a:rPr lang="fr-FR" dirty="0" smtClean="0">
                <a:latin typeface="Comic Sans MS" pitchFamily="66" charset="0"/>
              </a:rPr>
              <a:t> </a:t>
            </a:r>
            <a:r>
              <a:rPr lang="fr-FR" sz="3200" dirty="0" smtClean="0">
                <a:latin typeface="Comic Sans MS" pitchFamily="66" charset="0"/>
              </a:rPr>
              <a:t>MYOCARDIQUE</a:t>
            </a:r>
            <a:endParaRPr lang="fr-FR" dirty="0" smtClean="0">
              <a:latin typeface="Comic Sans MS" pitchFamily="66" charset="0"/>
            </a:endParaRPr>
          </a:p>
        </p:txBody>
      </p:sp>
      <p:pic>
        <p:nvPicPr>
          <p:cNvPr id="6146" name="Picture 2" descr="C:\Users\USER\Desktop\images (1).jpg"/>
          <p:cNvPicPr>
            <a:picLocks noChangeAspect="1" noChangeArrowheads="1"/>
          </p:cNvPicPr>
          <p:nvPr/>
        </p:nvPicPr>
        <p:blipFill>
          <a:blip r:embed="rId2" cstate="print"/>
          <a:srcRect/>
          <a:stretch>
            <a:fillRect/>
          </a:stretch>
        </p:blipFill>
        <p:spPr bwMode="auto">
          <a:xfrm>
            <a:off x="6905625" y="0"/>
            <a:ext cx="2238375" cy="2038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blinds(horizontal)">
                                      <p:cBhvr>
                                        <p:cTn id="7" dur="500"/>
                                        <p:tgtEl>
                                          <p:spTgt spid="21506"/>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heckerboard(across)">
                                      <p:cBhvr>
                                        <p:cTn id="19" dur="500"/>
                                        <p:tgtEl>
                                          <p:spTgt spid="3">
                                            <p:txEl>
                                              <p:pRg st="3" end="3"/>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3" dur="500"/>
                                        <p:tgtEl>
                                          <p:spTgt spid="3">
                                            <p:txEl>
                                              <p:pRg st="4" end="4"/>
                                            </p:txEl>
                                          </p:spTgt>
                                        </p:tgtEl>
                                      </p:cBhvr>
                                    </p:animEffect>
                                  </p:childTnLst>
                                </p:cTn>
                              </p:par>
                            </p:childTnLst>
                          </p:cTn>
                        </p:par>
                        <p:par>
                          <p:cTn id="24" fill="hold">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heckerboard(across)">
                                      <p:cBhvr>
                                        <p:cTn id="27" dur="500"/>
                                        <p:tgtEl>
                                          <p:spTgt spid="3">
                                            <p:txEl>
                                              <p:pRg st="5" end="5"/>
                                            </p:txEl>
                                          </p:spTgt>
                                        </p:tgtEl>
                                      </p:cBhvr>
                                    </p:animEffect>
                                  </p:childTnLst>
                                </p:cTn>
                              </p:par>
                            </p:childTnLst>
                          </p:cTn>
                        </p:par>
                        <p:par>
                          <p:cTn id="28" fill="hold">
                            <p:stCondLst>
                              <p:cond delay="3000"/>
                            </p:stCondLst>
                            <p:childTnLst>
                              <p:par>
                                <p:cTn id="29" presetID="5" presetClass="entr" presetSubtype="1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checkerboard(across)">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150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Espace réservé du contenu 4"/>
          <p:cNvSpPr>
            <a:spLocks noGrp="1"/>
          </p:cNvSpPr>
          <p:nvPr>
            <p:ph idx="1"/>
          </p:nvPr>
        </p:nvSpPr>
        <p:spPr>
          <a:xfrm>
            <a:off x="144016" y="1121289"/>
            <a:ext cx="8892480" cy="4755983"/>
          </a:xfrm>
        </p:spPr>
        <p:txBody>
          <a:bodyPr>
            <a:normAutofit/>
          </a:bodyPr>
          <a:lstStyle/>
          <a:p>
            <a:pPr marL="0">
              <a:spcBef>
                <a:spcPts val="0"/>
              </a:spcBef>
              <a:buFont typeface="Arial" charset="0"/>
              <a:buNone/>
            </a:pPr>
            <a:r>
              <a:rPr lang="fr-FR" sz="2400" dirty="0" smtClean="0">
                <a:latin typeface="Comic Sans MS" pitchFamily="66" charset="0"/>
              </a:rPr>
              <a:t>La contraction est déclenchée par augmentation de la concentration </a:t>
            </a:r>
            <a:r>
              <a:rPr lang="fr-FR" sz="2400" dirty="0" err="1" smtClean="0">
                <a:latin typeface="Comic Sans MS" pitchFamily="66" charset="0"/>
              </a:rPr>
              <a:t>intracytosolique</a:t>
            </a:r>
            <a:r>
              <a:rPr lang="fr-FR" sz="2400" dirty="0" smtClean="0">
                <a:latin typeface="Comic Sans MS" pitchFamily="66" charset="0"/>
              </a:rPr>
              <a:t> en calcium (entrée passive de calcium phase 2 PA libération par le réticulum endoplasmique).</a:t>
            </a:r>
          </a:p>
          <a:p>
            <a:pPr marL="0">
              <a:spcBef>
                <a:spcPts val="0"/>
              </a:spcBef>
              <a:buFont typeface="Arial" charset="0"/>
              <a:buNone/>
            </a:pPr>
            <a:r>
              <a:rPr lang="fr-FR" sz="2400" dirty="0" smtClean="0">
                <a:latin typeface="Comic Sans MS" pitchFamily="66" charset="0"/>
              </a:rPr>
              <a:t>La fixation du calcium sur la </a:t>
            </a:r>
            <a:r>
              <a:rPr lang="fr-FR" sz="2400" dirty="0" err="1" smtClean="0">
                <a:latin typeface="Comic Sans MS" pitchFamily="66" charset="0"/>
              </a:rPr>
              <a:t>troponine</a:t>
            </a:r>
            <a:r>
              <a:rPr lang="fr-FR" sz="2400" dirty="0" smtClean="0">
                <a:latin typeface="Comic Sans MS" pitchFamily="66" charset="0"/>
              </a:rPr>
              <a:t> provoque la formation du pont entre l actine et myosine et donc raccourcissement du sarcomère</a:t>
            </a:r>
          </a:p>
          <a:p>
            <a:pPr marL="0">
              <a:spcBef>
                <a:spcPts val="0"/>
              </a:spcBef>
              <a:buFont typeface="Arial" charset="0"/>
              <a:buNone/>
            </a:pPr>
            <a:endParaRPr lang="fr-FR" sz="2400" dirty="0" smtClean="0">
              <a:latin typeface="Comic Sans MS" pitchFamily="66" charset="0"/>
            </a:endParaRPr>
          </a:p>
          <a:p>
            <a:pPr marL="0">
              <a:spcBef>
                <a:spcPts val="0"/>
              </a:spcBef>
              <a:buFont typeface="Arial" charset="0"/>
              <a:buNone/>
            </a:pPr>
            <a:r>
              <a:rPr lang="fr-FR" sz="2400" dirty="0" smtClean="0">
                <a:latin typeface="Comic Sans MS" pitchFamily="66" charset="0"/>
              </a:rPr>
              <a:t>Le respect cyclique des concentrations en calcium dans la cellule myocardique(diminution en diastole et augmentation en systole) est nécessaire pour le bon fonctionnement </a:t>
            </a:r>
            <a:r>
              <a:rPr lang="fr-FR" sz="2400" dirty="0" err="1" smtClean="0">
                <a:latin typeface="Comic Sans MS" pitchFamily="66" charset="0"/>
              </a:rPr>
              <a:t>systolo</a:t>
            </a:r>
            <a:r>
              <a:rPr lang="fr-FR" sz="2400" dirty="0" smtClean="0">
                <a:latin typeface="Comic Sans MS" pitchFamily="66" charset="0"/>
              </a:rPr>
              <a:t> Diastolique du myocarde</a:t>
            </a:r>
          </a:p>
          <a:p>
            <a:pPr marL="0">
              <a:buFont typeface="Arial" charset="0"/>
              <a:buNone/>
            </a:pPr>
            <a:endParaRPr lang="fr-FR" sz="2400" dirty="0" smtClean="0">
              <a:latin typeface="Comic Sans MS" pitchFamily="66" charset="0"/>
            </a:endParaRPr>
          </a:p>
        </p:txBody>
      </p:sp>
      <p:sp>
        <p:nvSpPr>
          <p:cNvPr id="22530" name="Titre 1"/>
          <p:cNvSpPr>
            <a:spLocks noGrp="1"/>
          </p:cNvSpPr>
          <p:nvPr>
            <p:ph type="title"/>
          </p:nvPr>
        </p:nvSpPr>
        <p:spPr>
          <a:xfrm>
            <a:off x="457200" y="197768"/>
            <a:ext cx="8229600" cy="926976"/>
          </a:xfrm>
        </p:spPr>
        <p:txBody>
          <a:bodyPr>
            <a:normAutofit/>
          </a:bodyPr>
          <a:lstStyle/>
          <a:p>
            <a:pPr algn="ctr"/>
            <a:r>
              <a:rPr lang="fr-FR" sz="3200" dirty="0" smtClean="0">
                <a:latin typeface="Comic Sans MS" pitchFamily="66" charset="0"/>
              </a:rPr>
              <a:t>FONCTION SYSTOLE</a:t>
            </a:r>
          </a:p>
        </p:txBody>
      </p:sp>
      <p:pic>
        <p:nvPicPr>
          <p:cNvPr id="7170" name="Picture 2" descr="C:\Users\USER\Desktop\images (1).jpg"/>
          <p:cNvPicPr>
            <a:picLocks noChangeAspect="1" noChangeArrowheads="1"/>
          </p:cNvPicPr>
          <p:nvPr/>
        </p:nvPicPr>
        <p:blipFill>
          <a:blip r:embed="rId2" cstate="print"/>
          <a:srcRect/>
          <a:stretch>
            <a:fillRect/>
          </a:stretch>
        </p:blipFill>
        <p:spPr bwMode="auto">
          <a:xfrm>
            <a:off x="6905625" y="0"/>
            <a:ext cx="2238375" cy="2038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linds(horizontal)">
                                      <p:cBhvr>
                                        <p:cTn id="7" dur="500"/>
                                        <p:tgtEl>
                                          <p:spTgt spid="22530"/>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22531">
                                            <p:txEl>
                                              <p:pRg st="0" end="0"/>
                                            </p:txEl>
                                          </p:spTgt>
                                        </p:tgtEl>
                                        <p:attrNameLst>
                                          <p:attrName>style.visibility</p:attrName>
                                        </p:attrNameLst>
                                      </p:cBhvr>
                                      <p:to>
                                        <p:strVal val="visible"/>
                                      </p:to>
                                    </p:set>
                                    <p:animEffect transition="in" filter="checkerboard(across)">
                                      <p:cBhvr>
                                        <p:cTn id="11" dur="500"/>
                                        <p:tgtEl>
                                          <p:spTgt spid="22531">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22531">
                                            <p:txEl>
                                              <p:pRg st="1" end="1"/>
                                            </p:txEl>
                                          </p:spTgt>
                                        </p:tgtEl>
                                        <p:attrNameLst>
                                          <p:attrName>style.visibility</p:attrName>
                                        </p:attrNameLst>
                                      </p:cBhvr>
                                      <p:to>
                                        <p:strVal val="visible"/>
                                      </p:to>
                                    </p:set>
                                    <p:animEffect transition="in" filter="checkerboard(across)">
                                      <p:cBhvr>
                                        <p:cTn id="15" dur="500"/>
                                        <p:tgtEl>
                                          <p:spTgt spid="22531">
                                            <p:txEl>
                                              <p:pRg st="1" end="1"/>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animEffect transition="in" filter="checkerboard(across)">
                                      <p:cBhvr>
                                        <p:cTn id="19" dur="500"/>
                                        <p:tgtEl>
                                          <p:spTgt spid="225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P spid="225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Grp="1" noChangeAspect="1" noChangeArrowheads="1"/>
          </p:cNvPicPr>
          <p:nvPr>
            <p:ph idx="1"/>
          </p:nvPr>
        </p:nvPicPr>
        <p:blipFill>
          <a:blip r:embed="rId2" cstate="print"/>
          <a:srcRect/>
          <a:stretch>
            <a:fillRect/>
          </a:stretch>
        </p:blipFill>
        <p:spPr>
          <a:xfrm>
            <a:off x="323528" y="162018"/>
            <a:ext cx="8640960" cy="573943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39552" y="1481328"/>
            <a:ext cx="8208912" cy="4525963"/>
          </a:xfrm>
        </p:spPr>
        <p:txBody>
          <a:bodyPr rtlCol="0">
            <a:normAutofit/>
          </a:bodyPr>
          <a:lstStyle/>
          <a:p>
            <a:pPr marL="0" algn="just" fontAlgn="auto">
              <a:spcBef>
                <a:spcPts val="0"/>
              </a:spcBef>
              <a:spcAft>
                <a:spcPts val="0"/>
              </a:spcAft>
              <a:buFont typeface="Arial" pitchFamily="34" charset="0"/>
              <a:buNone/>
              <a:defRPr/>
            </a:pPr>
            <a:r>
              <a:rPr lang="fr-FR" sz="2400" dirty="0" smtClean="0">
                <a:latin typeface="Comic Sans MS" pitchFamily="66" charset="0"/>
              </a:rPr>
              <a:t>La systole correspond à l'éjection du sang oxygéné du VG dans l'aorte via la valve aortique (contraction cardiaque) et à l'éjection du sang veineux du VD dans le tronc de l'AP. La valve mitrale et la valve tricuspide </a:t>
            </a:r>
          </a:p>
          <a:p>
            <a:pPr marL="0" algn="just" fontAlgn="auto">
              <a:spcBef>
                <a:spcPts val="0"/>
              </a:spcBef>
              <a:spcAft>
                <a:spcPts val="0"/>
              </a:spcAft>
              <a:buFont typeface="Arial" pitchFamily="34" charset="0"/>
              <a:buNone/>
              <a:defRPr/>
            </a:pPr>
            <a:r>
              <a:rPr lang="fr-FR" sz="2400" dirty="0" smtClean="0">
                <a:latin typeface="Comic Sans MS" pitchFamily="66" charset="0"/>
              </a:rPr>
              <a:t>(valves auriculo ventriculaires: AV) sont alors fermées pour éviter un reflux sanguin dans les oreillettes</a:t>
            </a:r>
          </a:p>
        </p:txBody>
      </p:sp>
      <p:sp>
        <p:nvSpPr>
          <p:cNvPr id="10242" name="Titre 1"/>
          <p:cNvSpPr>
            <a:spLocks noGrp="1"/>
          </p:cNvSpPr>
          <p:nvPr>
            <p:ph type="title"/>
          </p:nvPr>
        </p:nvSpPr>
        <p:spPr/>
        <p:txBody>
          <a:bodyPr/>
          <a:lstStyle/>
          <a:p>
            <a:pPr algn="ctr"/>
            <a:r>
              <a:rPr lang="fr-FR" dirty="0" smtClean="0">
                <a:latin typeface="Comic Sans MS" pitchFamily="66" charset="0"/>
              </a:rPr>
              <a:t>SYSTOLE</a:t>
            </a:r>
          </a:p>
        </p:txBody>
      </p:sp>
      <p:pic>
        <p:nvPicPr>
          <p:cNvPr id="8194" name="Picture 2" descr="C:\Users\USER\Desktop\images (1).jpg"/>
          <p:cNvPicPr>
            <a:picLocks noChangeAspect="1" noChangeArrowheads="1"/>
          </p:cNvPicPr>
          <p:nvPr/>
        </p:nvPicPr>
        <p:blipFill>
          <a:blip r:embed="rId2" cstate="print"/>
          <a:srcRect/>
          <a:stretch>
            <a:fillRect/>
          </a:stretch>
        </p:blipFill>
        <p:spPr bwMode="auto">
          <a:xfrm>
            <a:off x="6905625" y="3717032"/>
            <a:ext cx="2238375" cy="2038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linds(horizontal)">
                                      <p:cBhvr>
                                        <p:cTn id="7" dur="500"/>
                                        <p:tgtEl>
                                          <p:spTgt spid="10242"/>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heckerboard(across)">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2"/>
          <p:cNvPicPr>
            <a:picLocks noGrp="1" noChangeAspect="1" noChangeArrowheads="1"/>
          </p:cNvPicPr>
          <p:nvPr>
            <p:ph idx="1"/>
          </p:nvPr>
        </p:nvPicPr>
        <p:blipFill>
          <a:blip r:embed="rId2" cstate="print"/>
          <a:stretch>
            <a:fillRect/>
          </a:stretch>
        </p:blipFill>
        <p:spPr>
          <a:xfrm>
            <a:off x="1867737" y="1481138"/>
            <a:ext cx="5408525" cy="4525962"/>
          </a:xfrm>
        </p:spPr>
      </p:pic>
      <p:sp>
        <p:nvSpPr>
          <p:cNvPr id="11266" name="Titre 1"/>
          <p:cNvSpPr>
            <a:spLocks noGrp="1"/>
          </p:cNvSpPr>
          <p:nvPr>
            <p:ph type="title"/>
          </p:nvPr>
        </p:nvSpPr>
        <p:spPr/>
        <p:txBody>
          <a:bodyPr/>
          <a:lstStyle/>
          <a:p>
            <a:r>
              <a:rPr lang="fr-FR" dirty="0" smtClean="0">
                <a:latin typeface="Comic Sans MS" pitchFamily="66" charset="0"/>
              </a:rPr>
              <a:t>SYSTOLE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linds(horizontal)">
                                      <p:cBhvr>
                                        <p:cTn id="7" dur="500"/>
                                        <p:tgtEl>
                                          <p:spTgt spid="11266"/>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11267"/>
                                        </p:tgtEl>
                                        <p:attrNameLst>
                                          <p:attrName>style.visibility</p:attrName>
                                        </p:attrNameLst>
                                      </p:cBhvr>
                                      <p:to>
                                        <p:strVal val="visible"/>
                                      </p:to>
                                    </p:set>
                                    <p:animEffect transition="in" filter="checkerboard(across)">
                                      <p:cBhvr>
                                        <p:cTn id="11"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fr-FR"/>
          </a:p>
        </p:txBody>
      </p:sp>
      <p:pic>
        <p:nvPicPr>
          <p:cNvPr id="1026" name="Picture 2" descr="C:\Users\USER\Desktop\images.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2"/>
          <p:cNvPicPr>
            <a:picLocks noGrp="1" noChangeAspect="1" noChangeArrowheads="1"/>
          </p:cNvPicPr>
          <p:nvPr>
            <p:ph idx="1"/>
          </p:nvPr>
        </p:nvPicPr>
        <p:blipFill>
          <a:blip r:embed="rId2" cstate="print"/>
          <a:srcRect/>
          <a:stretch>
            <a:fillRect/>
          </a:stretch>
        </p:blipFill>
        <p:spPr>
          <a:xfrm>
            <a:off x="1032115" y="144016"/>
            <a:ext cx="7644341" cy="5733256"/>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checkerboard(across)">
                                      <p:cBhvr>
                                        <p:cTn id="7" dur="500"/>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p:cNvPicPr>
            <a:picLocks noChangeAspect="1" noChangeArrowheads="1"/>
          </p:cNvPicPr>
          <p:nvPr/>
        </p:nvPicPr>
        <p:blipFill>
          <a:blip r:embed="rId2" cstate="print"/>
          <a:srcRect/>
          <a:stretch>
            <a:fillRect/>
          </a:stretch>
        </p:blipFill>
        <p:spPr bwMode="auto">
          <a:xfrm>
            <a:off x="476572" y="332656"/>
            <a:ext cx="8343900" cy="5524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5604"/>
                                        </p:tgtEl>
                                        <p:attrNameLst>
                                          <p:attrName>style.visibility</p:attrName>
                                        </p:attrNameLst>
                                      </p:cBhvr>
                                      <p:to>
                                        <p:strVal val="visible"/>
                                      </p:to>
                                    </p:set>
                                    <p:animEffect transition="in" filter="checkerboard(across)">
                                      <p:cBhvr>
                                        <p:cTn id="7" dur="500"/>
                                        <p:tgtEl>
                                          <p:spTgt spid="2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nvGraphicFramePr>
        <p:xfrm>
          <a:off x="899592" y="548680"/>
          <a:ext cx="7632848"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Espace réservé du contenu 2"/>
          <p:cNvSpPr>
            <a:spLocks noGrp="1"/>
          </p:cNvSpPr>
          <p:nvPr>
            <p:ph idx="1"/>
          </p:nvPr>
        </p:nvSpPr>
        <p:spPr>
          <a:xfrm>
            <a:off x="539552" y="764704"/>
            <a:ext cx="8229600" cy="5112568"/>
          </a:xfrm>
        </p:spPr>
        <p:txBody>
          <a:bodyPr>
            <a:noAutofit/>
          </a:bodyPr>
          <a:lstStyle/>
          <a:p>
            <a:pPr marL="0" algn="just">
              <a:lnSpc>
                <a:spcPct val="114000"/>
              </a:lnSpc>
              <a:spcBef>
                <a:spcPts val="0"/>
              </a:spcBef>
              <a:buFont typeface="Arial" charset="0"/>
              <a:buNone/>
            </a:pPr>
            <a:r>
              <a:rPr lang="fr-FR" sz="2400" dirty="0" smtClean="0">
                <a:latin typeface="Comic Sans MS" pitchFamily="66" charset="0"/>
              </a:rPr>
              <a:t>La diastole  correspond au remplissage des ventricules : du VG par le sang oxygéné à partir de l'OG et du VD par le sang veineux depuis l'OD. Elle se divise elle-même en deux temps :  avec passage de sang de l'OG vers le VG (ou de l'OD vers le VD) après ouverture de la mitrale (ou de la tricuspide), puis remplissage actif avec contraction des oreillettes en fin de diastole pour remplir encore un peu les ventricules. Pendant ce temps, la valve aortique et la pulmonaire sont fermées. Cette contraction de l'oreillette est appelée systole auriculaire, elle disparaît en cas d'arythmie auriculaire (type fibrillation).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checkerboard(across)">
                                      <p:cBhvr>
                                        <p:cTn id="7" dur="500"/>
                                        <p:tgtEl>
                                          <p:spTgt spid="122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2"/>
          <p:cNvPicPr>
            <a:picLocks noGrp="1" noChangeAspect="1" noChangeArrowheads="1"/>
          </p:cNvPicPr>
          <p:nvPr>
            <p:ph idx="1"/>
          </p:nvPr>
        </p:nvPicPr>
        <p:blipFill>
          <a:blip r:embed="rId2" cstate="print"/>
          <a:stretch>
            <a:fillRect/>
          </a:stretch>
        </p:blipFill>
        <p:spPr>
          <a:xfrm>
            <a:off x="1647758" y="1481138"/>
            <a:ext cx="5848483" cy="4525962"/>
          </a:xfrm>
        </p:spPr>
      </p:pic>
      <p:sp>
        <p:nvSpPr>
          <p:cNvPr id="13314" name="Titre 1"/>
          <p:cNvSpPr>
            <a:spLocks noGrp="1"/>
          </p:cNvSpPr>
          <p:nvPr>
            <p:ph type="title"/>
          </p:nvPr>
        </p:nvSpPr>
        <p:spPr/>
        <p:txBody>
          <a:bodyPr/>
          <a:lstStyle/>
          <a:p>
            <a:r>
              <a:rPr lang="fr-FR" dirty="0" smtClean="0">
                <a:latin typeface="Comic Sans MS" pitchFamily="66" charset="0"/>
              </a:rPr>
              <a:t>DIASTOLE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linds(horizontal)">
                                      <p:cBhvr>
                                        <p:cTn id="7" dur="500"/>
                                        <p:tgtEl>
                                          <p:spTgt spid="13314"/>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13315"/>
                                        </p:tgtEl>
                                        <p:attrNameLst>
                                          <p:attrName>style.visibility</p:attrName>
                                        </p:attrNameLst>
                                      </p:cBhvr>
                                      <p:to>
                                        <p:strVal val="visible"/>
                                      </p:to>
                                    </p:set>
                                    <p:animEffect transition="in" filter="checkerboard(across)">
                                      <p:cBhvr>
                                        <p:cTn id="11" dur="5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2"/>
          <p:cNvPicPr>
            <a:picLocks noGrp="1" noChangeAspect="1" noChangeArrowheads="1"/>
          </p:cNvPicPr>
          <p:nvPr>
            <p:ph idx="1"/>
          </p:nvPr>
        </p:nvPicPr>
        <p:blipFill>
          <a:blip r:embed="rId2" cstate="print"/>
          <a:stretch>
            <a:fillRect/>
          </a:stretch>
        </p:blipFill>
        <p:spPr>
          <a:xfrm>
            <a:off x="1547664" y="1748631"/>
            <a:ext cx="6264696" cy="3990975"/>
          </a:xfrm>
        </p:spPr>
      </p:pic>
      <p:sp>
        <p:nvSpPr>
          <p:cNvPr id="14338" name="Titre 1"/>
          <p:cNvSpPr>
            <a:spLocks noGrp="1"/>
          </p:cNvSpPr>
          <p:nvPr>
            <p:ph type="title"/>
          </p:nvPr>
        </p:nvSpPr>
        <p:spPr/>
        <p:txBody>
          <a:bodyPr>
            <a:normAutofit/>
          </a:bodyPr>
          <a:lstStyle/>
          <a:p>
            <a:r>
              <a:rPr lang="fr-FR" sz="3200" dirty="0" smtClean="0">
                <a:latin typeface="Comic Sans MS" pitchFamily="66" charset="0"/>
              </a:rPr>
              <a:t>COURBE SYSTOLO DIASTOLIQUE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blinds(horizontal)">
                                      <p:cBhvr>
                                        <p:cTn id="7" dur="500"/>
                                        <p:tgtEl>
                                          <p:spTgt spid="14338"/>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14339"/>
                                        </p:tgtEl>
                                        <p:attrNameLst>
                                          <p:attrName>style.visibility</p:attrName>
                                        </p:attrNameLst>
                                      </p:cBhvr>
                                      <p:to>
                                        <p:strVal val="visible"/>
                                      </p:to>
                                    </p:set>
                                    <p:animEffect transition="in" filter="checkerboard(across)">
                                      <p:cBhvr>
                                        <p:cTn id="11" dur="5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481329"/>
            <a:ext cx="8147248" cy="3315824"/>
          </a:xfrm>
        </p:spPr>
        <p:txBody>
          <a:bodyPr rtlCol="0">
            <a:normAutofit/>
          </a:bodyPr>
          <a:lstStyle/>
          <a:p>
            <a:pPr marL="0" fontAlgn="auto">
              <a:spcBef>
                <a:spcPts val="0"/>
              </a:spcBef>
              <a:spcAft>
                <a:spcPts val="0"/>
              </a:spcAft>
              <a:buFont typeface="Arial" pitchFamily="34" charset="0"/>
              <a:buNone/>
              <a:defRPr/>
            </a:pPr>
            <a:r>
              <a:rPr lang="fr-FR" sz="2400" dirty="0" smtClean="0">
                <a:latin typeface="Comic Sans MS" pitchFamily="66" charset="0"/>
              </a:rPr>
              <a:t>C est la décroissance de la force contractile après la fin de la phase d éjection Elle nécessite la diminution de la concentration cytosolique en calcium par recaptage a partir du réticulum sarcoplasmique et sortie active en extra cellulaire. Elle nécessite de l’énergie et elle a comme objectif de faire réduire la pression intra ventriculaire pour permettre l ouverture des valves auriculo ventriculaires et commencer le remplissage</a:t>
            </a:r>
            <a:endParaRPr lang="fr-FR" sz="2400" dirty="0">
              <a:latin typeface="Comic Sans MS" pitchFamily="66" charset="0"/>
            </a:endParaRPr>
          </a:p>
        </p:txBody>
      </p:sp>
      <p:sp>
        <p:nvSpPr>
          <p:cNvPr id="27650" name="Titre 1"/>
          <p:cNvSpPr>
            <a:spLocks noGrp="1"/>
          </p:cNvSpPr>
          <p:nvPr>
            <p:ph type="title"/>
          </p:nvPr>
        </p:nvSpPr>
        <p:spPr/>
        <p:txBody>
          <a:bodyPr/>
          <a:lstStyle/>
          <a:p>
            <a:pPr algn="ctr"/>
            <a:r>
              <a:rPr lang="fr-FR" sz="3200" dirty="0" smtClean="0">
                <a:effectLst/>
                <a:latin typeface="Comic Sans MS" pitchFamily="66" charset="0"/>
              </a:rPr>
              <a:t>RELAXATION</a:t>
            </a:r>
            <a:endParaRPr lang="fr-FR" dirty="0" smtClean="0">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blinds(horizontal)">
                                      <p:cBhvr>
                                        <p:cTn id="7" dur="500"/>
                                        <p:tgtEl>
                                          <p:spTgt spid="27650"/>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765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481329"/>
            <a:ext cx="8712968" cy="2955784"/>
          </a:xfrm>
        </p:spPr>
        <p:txBody>
          <a:bodyPr rtlCol="0">
            <a:normAutofit fontScale="92500" lnSpcReduction="10000"/>
          </a:bodyPr>
          <a:lstStyle/>
          <a:p>
            <a:pPr marL="0" fontAlgn="auto">
              <a:spcBef>
                <a:spcPts val="0"/>
              </a:spcBef>
              <a:spcAft>
                <a:spcPts val="0"/>
              </a:spcAft>
              <a:buNone/>
              <a:defRPr/>
            </a:pPr>
            <a:r>
              <a:rPr lang="fr-FR" sz="2400" dirty="0" smtClean="0">
                <a:latin typeface="Comic Sans MS" pitchFamily="66" charset="0"/>
              </a:rPr>
              <a:t>C est une propriété passive des ventricules. Elle dépend de:</a:t>
            </a:r>
          </a:p>
          <a:p>
            <a:pPr marL="0" fontAlgn="auto">
              <a:spcBef>
                <a:spcPts val="0"/>
              </a:spcBef>
              <a:spcAft>
                <a:spcPts val="0"/>
              </a:spcAft>
              <a:buNone/>
              <a:defRPr/>
            </a:pPr>
            <a:endParaRPr lang="fr-FR" sz="2400" dirty="0" smtClean="0">
              <a:latin typeface="Comic Sans MS" pitchFamily="66" charset="0"/>
            </a:endParaRPr>
          </a:p>
          <a:p>
            <a:pPr marL="0" fontAlgn="auto">
              <a:spcBef>
                <a:spcPts val="0"/>
              </a:spcBef>
              <a:spcAft>
                <a:spcPts val="0"/>
              </a:spcAft>
              <a:buClrTx/>
              <a:buFont typeface="Wingdings" pitchFamily="2" charset="2"/>
              <a:buChar char="Ø"/>
              <a:defRPr/>
            </a:pPr>
            <a:r>
              <a:rPr lang="fr-FR" sz="2400" dirty="0" smtClean="0">
                <a:latin typeface="Comic Sans MS" pitchFamily="66" charset="0"/>
              </a:rPr>
              <a:t>La qualité de relaxation</a:t>
            </a:r>
          </a:p>
          <a:p>
            <a:pPr marL="0" fontAlgn="auto">
              <a:spcBef>
                <a:spcPts val="0"/>
              </a:spcBef>
              <a:spcAft>
                <a:spcPts val="0"/>
              </a:spcAft>
              <a:buClrTx/>
              <a:buFont typeface="Wingdings" pitchFamily="2" charset="2"/>
              <a:buChar char="Ø"/>
              <a:defRPr/>
            </a:pPr>
            <a:r>
              <a:rPr lang="fr-FR" sz="2400" dirty="0" smtClean="0">
                <a:latin typeface="Comic Sans MS" pitchFamily="66" charset="0"/>
              </a:rPr>
              <a:t>La rigidité de la paroi myocardique(épaisseur ,fibrose)</a:t>
            </a:r>
          </a:p>
          <a:p>
            <a:pPr marL="0" fontAlgn="auto">
              <a:spcBef>
                <a:spcPts val="0"/>
              </a:spcBef>
              <a:spcAft>
                <a:spcPts val="0"/>
              </a:spcAft>
              <a:buClrTx/>
              <a:buFont typeface="Wingdings" pitchFamily="2" charset="2"/>
              <a:buChar char="Ø"/>
              <a:defRPr/>
            </a:pPr>
            <a:r>
              <a:rPr lang="fr-FR" sz="2400" dirty="0" smtClean="0">
                <a:latin typeface="Comic Sans MS" pitchFamily="66" charset="0"/>
              </a:rPr>
              <a:t>La rigidité de la chambre myocardique:</a:t>
            </a:r>
          </a:p>
          <a:p>
            <a:pPr marL="0" fontAlgn="auto">
              <a:spcBef>
                <a:spcPts val="0"/>
              </a:spcBef>
              <a:spcAft>
                <a:spcPts val="0"/>
              </a:spcAft>
              <a:buClrTx/>
              <a:buFont typeface="Wingdings" pitchFamily="2" charset="2"/>
              <a:buChar char="Ø"/>
              <a:defRPr/>
            </a:pPr>
            <a:endParaRPr lang="fr-FR" sz="2400" dirty="0" smtClean="0">
              <a:latin typeface="Comic Sans MS" pitchFamily="66" charset="0"/>
            </a:endParaRPr>
          </a:p>
          <a:p>
            <a:pPr marL="777240" lvl="3" defTabSz="0">
              <a:spcBef>
                <a:spcPts val="0"/>
              </a:spcBef>
              <a:buClrTx/>
              <a:buFont typeface="Wingdings" pitchFamily="2" charset="2"/>
              <a:buChar char="ü"/>
              <a:defRPr/>
            </a:pPr>
            <a:r>
              <a:rPr lang="fr-FR" sz="2400" dirty="0" smtClean="0">
                <a:latin typeface="Comic Sans MS" pitchFamily="66" charset="0"/>
              </a:rPr>
              <a:t>	Géométrie ventriculaire, </a:t>
            </a:r>
          </a:p>
          <a:p>
            <a:pPr marL="777240" lvl="3" defTabSz="0">
              <a:spcBef>
                <a:spcPts val="0"/>
              </a:spcBef>
              <a:buClrTx/>
              <a:buFont typeface="Wingdings" pitchFamily="2" charset="2"/>
              <a:buChar char="ü"/>
              <a:defRPr/>
            </a:pPr>
            <a:r>
              <a:rPr lang="fr-FR" sz="2400" dirty="0" smtClean="0">
                <a:latin typeface="Comic Sans MS" pitchFamily="66" charset="0"/>
              </a:rPr>
              <a:t>	Qualité de la séreuse péricardique, </a:t>
            </a:r>
          </a:p>
          <a:p>
            <a:pPr marL="777240" lvl="3" defTabSz="0">
              <a:spcBef>
                <a:spcPts val="0"/>
              </a:spcBef>
              <a:buClrTx/>
              <a:buFont typeface="Wingdings" pitchFamily="2" charset="2"/>
              <a:buChar char="ü"/>
              <a:defRPr/>
            </a:pPr>
            <a:r>
              <a:rPr lang="fr-FR" sz="2400" dirty="0" smtClean="0">
                <a:latin typeface="Comic Sans MS" pitchFamily="66" charset="0"/>
              </a:rPr>
              <a:t>	Pression thoracique</a:t>
            </a:r>
          </a:p>
          <a:p>
            <a:pPr fontAlgn="auto">
              <a:spcAft>
                <a:spcPts val="0"/>
              </a:spcAft>
              <a:buFont typeface="Arial" pitchFamily="34" charset="0"/>
              <a:buChar char="•"/>
              <a:defRPr/>
            </a:pPr>
            <a:endParaRPr lang="fr-FR" dirty="0" smtClean="0">
              <a:latin typeface="Comic Sans MS" pitchFamily="66" charset="0"/>
            </a:endParaRPr>
          </a:p>
          <a:p>
            <a:pPr fontAlgn="auto">
              <a:spcAft>
                <a:spcPts val="0"/>
              </a:spcAft>
              <a:buFont typeface="Arial" pitchFamily="34" charset="0"/>
              <a:buChar char="•"/>
              <a:defRPr/>
            </a:pPr>
            <a:endParaRPr lang="fr-FR" dirty="0" smtClean="0">
              <a:latin typeface="Comic Sans MS" pitchFamily="66" charset="0"/>
            </a:endParaRPr>
          </a:p>
          <a:p>
            <a:pPr fontAlgn="auto">
              <a:spcAft>
                <a:spcPts val="0"/>
              </a:spcAft>
              <a:buFont typeface="Arial" pitchFamily="34" charset="0"/>
              <a:buChar char="•"/>
              <a:defRPr/>
            </a:pPr>
            <a:endParaRPr lang="fr-FR" dirty="0">
              <a:latin typeface="Comic Sans MS" pitchFamily="66" charset="0"/>
            </a:endParaRPr>
          </a:p>
        </p:txBody>
      </p:sp>
      <p:sp>
        <p:nvSpPr>
          <p:cNvPr id="28674" name="Titre 1"/>
          <p:cNvSpPr>
            <a:spLocks noGrp="1"/>
          </p:cNvSpPr>
          <p:nvPr>
            <p:ph type="title"/>
          </p:nvPr>
        </p:nvSpPr>
        <p:spPr/>
        <p:txBody>
          <a:bodyPr/>
          <a:lstStyle/>
          <a:p>
            <a:pPr algn="ctr"/>
            <a:r>
              <a:rPr lang="fr-FR" sz="3200" dirty="0" smtClean="0">
                <a:effectLst/>
                <a:latin typeface="Comic Sans MS" pitchFamily="66" charset="0"/>
              </a:rPr>
              <a:t>COMPLIANCE</a:t>
            </a:r>
            <a:endParaRPr lang="fr-FR" dirty="0" smtClean="0">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linds(horizontal)">
                                      <p:cBhvr>
                                        <p:cTn id="7" dur="500"/>
                                        <p:tgtEl>
                                          <p:spTgt spid="28674"/>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heckerboard(across)">
                                      <p:cBhvr>
                                        <p:cTn id="19" dur="500"/>
                                        <p:tgtEl>
                                          <p:spTgt spid="3">
                                            <p:txEl>
                                              <p:pRg st="3" end="3"/>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3" dur="500"/>
                                        <p:tgtEl>
                                          <p:spTgt spid="3">
                                            <p:txEl>
                                              <p:pRg st="4" end="4"/>
                                            </p:txEl>
                                          </p:spTgt>
                                        </p:tgtEl>
                                      </p:cBhvr>
                                    </p:animEffect>
                                  </p:childTnLst>
                                </p:cTn>
                              </p:par>
                            </p:childTnLst>
                          </p:cTn>
                        </p:par>
                        <p:par>
                          <p:cTn id="24" fill="hold">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heckerboard(across)">
                                      <p:cBhvr>
                                        <p:cTn id="27" dur="500"/>
                                        <p:tgtEl>
                                          <p:spTgt spid="3">
                                            <p:txEl>
                                              <p:pRg st="6" end="6"/>
                                            </p:txEl>
                                          </p:spTgt>
                                        </p:tgtEl>
                                      </p:cBhvr>
                                    </p:animEffect>
                                  </p:childTnLst>
                                </p:cTn>
                              </p:par>
                            </p:childTnLst>
                          </p:cTn>
                        </p:par>
                        <p:par>
                          <p:cTn id="28" fill="hold">
                            <p:stCondLst>
                              <p:cond delay="3000"/>
                            </p:stCondLst>
                            <p:childTnLst>
                              <p:par>
                                <p:cTn id="29" presetID="5" presetClass="entr" presetSubtype="10" fill="hold" grpId="0"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checkerboard(across)">
                                      <p:cBhvr>
                                        <p:cTn id="31" dur="500"/>
                                        <p:tgtEl>
                                          <p:spTgt spid="3">
                                            <p:txEl>
                                              <p:pRg st="7" end="7"/>
                                            </p:txEl>
                                          </p:spTgt>
                                        </p:tgtEl>
                                      </p:cBhvr>
                                    </p:animEffect>
                                  </p:childTnLst>
                                </p:cTn>
                              </p:par>
                            </p:childTnLst>
                          </p:cTn>
                        </p:par>
                        <p:par>
                          <p:cTn id="32" fill="hold">
                            <p:stCondLst>
                              <p:cond delay="3500"/>
                            </p:stCondLst>
                            <p:childTnLst>
                              <p:par>
                                <p:cTn id="33" presetID="5" presetClass="entr" presetSubtype="10" fill="hold" grpId="0"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checkerboard(across)">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867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Grp="1" noChangeAspect="1" noChangeArrowheads="1"/>
          </p:cNvPicPr>
          <p:nvPr>
            <p:ph idx="1"/>
          </p:nvPr>
        </p:nvPicPr>
        <p:blipFill>
          <a:blip r:embed="rId2" cstate="print"/>
          <a:srcRect/>
          <a:stretch>
            <a:fillRect/>
          </a:stretch>
        </p:blipFill>
        <p:spPr>
          <a:xfrm>
            <a:off x="467545" y="116632"/>
            <a:ext cx="8496944" cy="5733256"/>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Grp="1" noChangeAspect="1" noChangeArrowheads="1"/>
          </p:cNvPicPr>
          <p:nvPr>
            <p:ph idx="1"/>
          </p:nvPr>
        </p:nvPicPr>
        <p:blipFill>
          <a:blip r:embed="rId2" cstate="print"/>
          <a:srcRect/>
          <a:stretch>
            <a:fillRect/>
          </a:stretch>
        </p:blipFill>
        <p:spPr>
          <a:xfrm>
            <a:off x="395536" y="278650"/>
            <a:ext cx="8568952" cy="556261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92500" lnSpcReduction="10000"/>
          </a:bodyPr>
          <a:lstStyle/>
          <a:p>
            <a:r>
              <a:rPr lang="fr-FR" dirty="0" smtClean="0"/>
              <a:t>INTRODUCTION-DEFINITION</a:t>
            </a:r>
          </a:p>
          <a:p>
            <a:r>
              <a:rPr lang="fr-FR" dirty="0" smtClean="0"/>
              <a:t>RAPPEL ANATOMIQUE</a:t>
            </a:r>
          </a:p>
          <a:p>
            <a:r>
              <a:rPr lang="fr-FR" dirty="0" smtClean="0"/>
              <a:t>RAPPEL PHYSIOLOGIQUE</a:t>
            </a:r>
          </a:p>
          <a:p>
            <a:pPr>
              <a:buFont typeface="Wingdings" pitchFamily="2" charset="2"/>
              <a:buChar char="§"/>
            </a:pPr>
            <a:r>
              <a:rPr lang="fr-FR" dirty="0" smtClean="0"/>
              <a:t>Performance myocardique</a:t>
            </a:r>
          </a:p>
          <a:p>
            <a:pPr>
              <a:buNone/>
            </a:pPr>
            <a:r>
              <a:rPr lang="fr-FR" dirty="0" smtClean="0"/>
              <a:t>       Systole</a:t>
            </a:r>
          </a:p>
          <a:p>
            <a:pPr>
              <a:buNone/>
            </a:pPr>
            <a:r>
              <a:rPr lang="fr-FR" dirty="0" smtClean="0"/>
              <a:t>       Diastole</a:t>
            </a:r>
          </a:p>
          <a:p>
            <a:pPr>
              <a:buNone/>
            </a:pPr>
            <a:r>
              <a:rPr lang="fr-FR" dirty="0" smtClean="0"/>
              <a:t>       Débit cardiaque</a:t>
            </a:r>
          </a:p>
          <a:p>
            <a:pPr>
              <a:buNone/>
            </a:pPr>
            <a:r>
              <a:rPr lang="fr-FR" dirty="0" smtClean="0"/>
              <a:t>       Précharge</a:t>
            </a:r>
          </a:p>
          <a:p>
            <a:pPr>
              <a:buNone/>
            </a:pPr>
            <a:r>
              <a:rPr lang="fr-FR" dirty="0" smtClean="0"/>
              <a:t>       </a:t>
            </a:r>
            <a:r>
              <a:rPr lang="fr-FR" dirty="0" err="1" smtClean="0"/>
              <a:t>Postchage</a:t>
            </a:r>
            <a:endParaRPr lang="fr-FR" dirty="0" smtClean="0"/>
          </a:p>
          <a:p>
            <a:pPr>
              <a:buNone/>
            </a:pPr>
            <a:r>
              <a:rPr lang="fr-FR" dirty="0" smtClean="0"/>
              <a:t>      Cycle cardiaque </a:t>
            </a:r>
          </a:p>
          <a:p>
            <a:pPr>
              <a:buNone/>
            </a:pPr>
            <a:r>
              <a:rPr lang="fr-FR" dirty="0" smtClean="0"/>
              <a:t>       synchronisation</a:t>
            </a:r>
          </a:p>
          <a:p>
            <a:pPr>
              <a:buFont typeface="Wingdings" pitchFamily="2" charset="2"/>
              <a:buChar char="§"/>
            </a:pPr>
            <a:endParaRPr lang="fr-FR" dirty="0" smtClean="0"/>
          </a:p>
          <a:p>
            <a:pPr>
              <a:buFont typeface="Wingdings" pitchFamily="2" charset="2"/>
              <a:buChar char="§"/>
            </a:pPr>
            <a:endParaRPr lang="fr-FR" dirty="0" smtClean="0"/>
          </a:p>
          <a:p>
            <a:pPr>
              <a:buNone/>
            </a:pPr>
            <a:endParaRPr lang="fr-FR" dirty="0"/>
          </a:p>
        </p:txBody>
      </p:sp>
      <p:sp>
        <p:nvSpPr>
          <p:cNvPr id="3074" name="Titre 1"/>
          <p:cNvSpPr>
            <a:spLocks noGrp="1"/>
          </p:cNvSpPr>
          <p:nvPr>
            <p:ph type="title"/>
          </p:nvPr>
        </p:nvSpPr>
        <p:spPr>
          <a:xfrm>
            <a:off x="467544" y="260648"/>
            <a:ext cx="8229600" cy="1143000"/>
          </a:xfrm>
        </p:spPr>
        <p:txBody>
          <a:bodyPr>
            <a:normAutofit/>
          </a:bodyPr>
          <a:lstStyle/>
          <a:p>
            <a:r>
              <a:rPr lang="fr-FR" sz="4000" i="1" dirty="0" smtClean="0">
                <a:solidFill>
                  <a:schemeClr val="tx1"/>
                </a:solidFill>
              </a:rPr>
              <a:t>PLAN</a:t>
            </a:r>
          </a:p>
        </p:txBody>
      </p:sp>
      <p:pic>
        <p:nvPicPr>
          <p:cNvPr id="2050" name="Picture 2" descr="C:\Users\USER\Desktop\images (1).jpg"/>
          <p:cNvPicPr>
            <a:picLocks noChangeAspect="1" noChangeArrowheads="1"/>
          </p:cNvPicPr>
          <p:nvPr/>
        </p:nvPicPr>
        <p:blipFill>
          <a:blip r:embed="rId2" cstate="print"/>
          <a:srcRect/>
          <a:stretch>
            <a:fillRect/>
          </a:stretch>
        </p:blipFill>
        <p:spPr bwMode="auto">
          <a:xfrm>
            <a:off x="6588224" y="260648"/>
            <a:ext cx="2238375" cy="203835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e 5"/>
          <p:cNvGraphicFramePr/>
          <p:nvPr/>
        </p:nvGraphicFramePr>
        <p:xfrm>
          <a:off x="899592" y="548680"/>
          <a:ext cx="7632848"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Espace réservé du contenu 2"/>
          <p:cNvSpPr>
            <a:spLocks noGrp="1"/>
          </p:cNvSpPr>
          <p:nvPr>
            <p:ph idx="1"/>
          </p:nvPr>
        </p:nvSpPr>
        <p:spPr>
          <a:xfrm>
            <a:off x="457200" y="1772816"/>
            <a:ext cx="8229600" cy="2379720"/>
          </a:xfrm>
        </p:spPr>
        <p:txBody>
          <a:bodyPr>
            <a:normAutofit/>
          </a:bodyPr>
          <a:lstStyle/>
          <a:p>
            <a:pPr marL="0" algn="just">
              <a:spcBef>
                <a:spcPts val="0"/>
              </a:spcBef>
              <a:buNone/>
            </a:pPr>
            <a:r>
              <a:rPr lang="fr-FR" sz="2400" dirty="0" smtClean="0">
                <a:latin typeface="Comic Sans MS" pitchFamily="66" charset="0"/>
              </a:rPr>
              <a:t>C est la longueur du sarcomère avant la contraction déterminé par le volume télé diastolique. Ce volume dépend du retour veineux qui est déterminé par le volume sanguin total, le tonus veineux, l’action de la pompe musculaire ,position du corps ,la pression intra thoracique et la contraction atriale</a:t>
            </a:r>
          </a:p>
        </p:txBody>
      </p:sp>
      <p:sp>
        <p:nvSpPr>
          <p:cNvPr id="32770" name="Titre 1"/>
          <p:cNvSpPr>
            <a:spLocks noGrp="1"/>
          </p:cNvSpPr>
          <p:nvPr>
            <p:ph type="title"/>
          </p:nvPr>
        </p:nvSpPr>
        <p:spPr>
          <a:xfrm>
            <a:off x="457200" y="490661"/>
            <a:ext cx="8229600" cy="778098"/>
          </a:xfrm>
        </p:spPr>
        <p:txBody>
          <a:bodyPr>
            <a:normAutofit/>
          </a:bodyPr>
          <a:lstStyle/>
          <a:p>
            <a:pPr algn="ctr"/>
            <a:r>
              <a:rPr lang="fr-FR" sz="3200" dirty="0" smtClean="0">
                <a:latin typeface="Comic Sans MS" pitchFamily="66" charset="0"/>
              </a:rPr>
              <a:t>LA PRECHARGE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blinds(horizontal)">
                                      <p:cBhvr>
                                        <p:cTn id="7" dur="500"/>
                                        <p:tgtEl>
                                          <p:spTgt spid="32770"/>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2771">
                                            <p:txEl>
                                              <p:pRg st="0" end="0"/>
                                            </p:txEl>
                                          </p:spTgt>
                                        </p:tgtEl>
                                        <p:attrNameLst>
                                          <p:attrName>style.visibility</p:attrName>
                                        </p:attrNameLst>
                                      </p:cBhvr>
                                      <p:to>
                                        <p:strVal val="visible"/>
                                      </p:to>
                                    </p:set>
                                    <p:animEffect transition="in" filter="checkerboard(across)">
                                      <p:cBhvr>
                                        <p:cTn id="11" dur="500"/>
                                        <p:tgtEl>
                                          <p:spTgt spid="327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P spid="3277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841368"/>
            <a:ext cx="8229600" cy="2667752"/>
          </a:xfrm>
        </p:spPr>
        <p:txBody>
          <a:bodyPr rtlCol="0">
            <a:normAutofit/>
          </a:bodyPr>
          <a:lstStyle/>
          <a:p>
            <a:pPr marL="0" fontAlgn="auto">
              <a:spcBef>
                <a:spcPts val="0"/>
              </a:spcBef>
              <a:spcAft>
                <a:spcPts val="0"/>
              </a:spcAft>
              <a:buNone/>
              <a:defRPr/>
            </a:pPr>
            <a:r>
              <a:rPr lang="fr-FR" sz="2400" dirty="0" smtClean="0">
                <a:latin typeface="Comic Sans MS" pitchFamily="66" charset="0"/>
              </a:rPr>
              <a:t>C’est l ensemble des forces s’opposant a l’éjection ventriculaire ces forces peuvent être schématisé en</a:t>
            </a:r>
          </a:p>
          <a:p>
            <a:pPr marL="0" fontAlgn="auto">
              <a:spcBef>
                <a:spcPts val="0"/>
              </a:spcBef>
              <a:spcAft>
                <a:spcPts val="0"/>
              </a:spcAft>
              <a:buNone/>
              <a:defRPr/>
            </a:pPr>
            <a:r>
              <a:rPr lang="fr-FR" sz="2400" dirty="0" smtClean="0">
                <a:latin typeface="Comic Sans MS" pitchFamily="66" charset="0"/>
              </a:rPr>
              <a:t>Contraintes pariétale a l éjection(forme ,volumes, l’épaisseur du ventricules). </a:t>
            </a:r>
          </a:p>
          <a:p>
            <a:pPr marL="0" fontAlgn="auto">
              <a:spcBef>
                <a:spcPts val="0"/>
              </a:spcBef>
              <a:spcAft>
                <a:spcPts val="0"/>
              </a:spcAft>
              <a:buNone/>
              <a:defRPr/>
            </a:pPr>
            <a:r>
              <a:rPr lang="fr-FR" sz="2400" dirty="0" smtClean="0">
                <a:latin typeface="Comic Sans MS" pitchFamily="66" charset="0"/>
              </a:rPr>
              <a:t>Charge hydraulique ou impédance d entré au système artériel (compliance des gros vaisseaux, résistance artérielle périphérique propriété physique du sang </a:t>
            </a:r>
            <a:endParaRPr lang="fr-FR" sz="2400" dirty="0">
              <a:latin typeface="Comic Sans MS" pitchFamily="66" charset="0"/>
            </a:endParaRPr>
          </a:p>
        </p:txBody>
      </p:sp>
      <p:sp>
        <p:nvSpPr>
          <p:cNvPr id="33794" name="Titre 1"/>
          <p:cNvSpPr>
            <a:spLocks noGrp="1"/>
          </p:cNvSpPr>
          <p:nvPr>
            <p:ph type="title"/>
          </p:nvPr>
        </p:nvSpPr>
        <p:spPr>
          <a:xfrm>
            <a:off x="457200" y="490661"/>
            <a:ext cx="8229600" cy="706090"/>
          </a:xfrm>
        </p:spPr>
        <p:txBody>
          <a:bodyPr/>
          <a:lstStyle/>
          <a:p>
            <a:pPr algn="ctr"/>
            <a:r>
              <a:rPr lang="fr-FR" sz="3200" dirty="0" smtClean="0">
                <a:effectLst/>
                <a:latin typeface="Comic Sans MS" pitchFamily="66" charset="0"/>
              </a:rPr>
              <a:t>POSTCHARGE</a:t>
            </a:r>
            <a:endParaRPr lang="fr-FR" dirty="0" smtClean="0">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blinds(horizontal)">
                                      <p:cBhvr>
                                        <p:cTn id="7" dur="500"/>
                                        <p:tgtEl>
                                          <p:spTgt spid="33794"/>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heckerboard(across)">
                                      <p:cBhvr>
                                        <p:cTn id="15" dur="500"/>
                                        <p:tgtEl>
                                          <p:spTgt spid="3">
                                            <p:txEl>
                                              <p:pRg st="1" end="1"/>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heckerboard(across)">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379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Espace réservé du contenu 2"/>
          <p:cNvSpPr>
            <a:spLocks noGrp="1"/>
          </p:cNvSpPr>
          <p:nvPr>
            <p:ph idx="1"/>
          </p:nvPr>
        </p:nvSpPr>
        <p:spPr>
          <a:xfrm>
            <a:off x="323528" y="1844824"/>
            <a:ext cx="8496944" cy="2379720"/>
          </a:xfrm>
        </p:spPr>
        <p:txBody>
          <a:bodyPr>
            <a:normAutofit/>
          </a:bodyPr>
          <a:lstStyle/>
          <a:p>
            <a:pPr marL="0" algn="just">
              <a:spcBef>
                <a:spcPts val="0"/>
              </a:spcBef>
              <a:buNone/>
            </a:pPr>
            <a:r>
              <a:rPr lang="fr-FR" sz="2400" dirty="0" smtClean="0">
                <a:latin typeface="Comic Sans MS" pitchFamily="66" charset="0"/>
              </a:rPr>
              <a:t>Le cycle rapide ampute en volume de remplissage et réduit le volume d éjection et le débit cardiaque(ex: troubles rythmique rapide)</a:t>
            </a:r>
          </a:p>
          <a:p>
            <a:pPr marL="0" algn="just">
              <a:spcBef>
                <a:spcPts val="0"/>
              </a:spcBef>
              <a:buNone/>
            </a:pPr>
            <a:r>
              <a:rPr lang="fr-FR" sz="2400" dirty="0" smtClean="0">
                <a:latin typeface="Comic Sans MS" pitchFamily="66" charset="0"/>
              </a:rPr>
              <a:t>Un rythme trop lent altère la continuité en débit la perfusion cérébrale et les débit des autres organes(</a:t>
            </a:r>
            <a:r>
              <a:rPr lang="fr-FR" sz="2400" dirty="0" err="1" smtClean="0">
                <a:latin typeface="Comic Sans MS" pitchFamily="66" charset="0"/>
              </a:rPr>
              <a:t>ex:BAV</a:t>
            </a:r>
            <a:r>
              <a:rPr lang="fr-FR" sz="2400" dirty="0" smtClean="0">
                <a:latin typeface="Comic Sans MS" pitchFamily="66" charset="0"/>
              </a:rPr>
              <a:t>)</a:t>
            </a:r>
          </a:p>
        </p:txBody>
      </p:sp>
      <p:sp>
        <p:nvSpPr>
          <p:cNvPr id="34818" name="Titre 1"/>
          <p:cNvSpPr>
            <a:spLocks noGrp="1"/>
          </p:cNvSpPr>
          <p:nvPr>
            <p:ph type="title"/>
          </p:nvPr>
        </p:nvSpPr>
        <p:spPr>
          <a:xfrm>
            <a:off x="395536" y="620688"/>
            <a:ext cx="8229600" cy="706090"/>
          </a:xfrm>
        </p:spPr>
        <p:txBody>
          <a:bodyPr>
            <a:normAutofit/>
          </a:bodyPr>
          <a:lstStyle/>
          <a:p>
            <a:pPr algn="ctr"/>
            <a:r>
              <a:rPr lang="fr-FR" sz="3200" dirty="0" smtClean="0">
                <a:effectLst/>
                <a:latin typeface="Comic Sans MS" pitchFamily="66" charset="0"/>
              </a:rPr>
              <a:t>Durée</a:t>
            </a:r>
            <a:r>
              <a:rPr lang="fr-FR" sz="3200" dirty="0" smtClean="0">
                <a:latin typeface="Comic Sans MS" pitchFamily="66" charset="0"/>
              </a:rPr>
              <a:t> du cycle cardiaque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blinds(horizontal)">
                                      <p:cBhvr>
                                        <p:cTn id="7" dur="500"/>
                                        <p:tgtEl>
                                          <p:spTgt spid="34818"/>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4819">
                                            <p:txEl>
                                              <p:pRg st="0" end="0"/>
                                            </p:txEl>
                                          </p:spTgt>
                                        </p:tgtEl>
                                        <p:attrNameLst>
                                          <p:attrName>style.visibility</p:attrName>
                                        </p:attrNameLst>
                                      </p:cBhvr>
                                      <p:to>
                                        <p:strVal val="visible"/>
                                      </p:to>
                                    </p:set>
                                    <p:animEffect transition="in" filter="checkerboard(across)">
                                      <p:cBhvr>
                                        <p:cTn id="11" dur="500"/>
                                        <p:tgtEl>
                                          <p:spTgt spid="34819">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4819">
                                            <p:txEl>
                                              <p:pRg st="1" end="1"/>
                                            </p:txEl>
                                          </p:spTgt>
                                        </p:tgtEl>
                                        <p:attrNameLst>
                                          <p:attrName>style.visibility</p:attrName>
                                        </p:attrNameLst>
                                      </p:cBhvr>
                                      <p:to>
                                        <p:strVal val="visible"/>
                                      </p:to>
                                    </p:set>
                                    <p:animEffect transition="in" filter="checkerboard(across)">
                                      <p:cBhvr>
                                        <p:cTn id="15" dur="500"/>
                                        <p:tgtEl>
                                          <p:spTgt spid="348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P spid="3481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2"/>
          <p:cNvSpPr txBox="1">
            <a:spLocks/>
          </p:cNvSpPr>
          <p:nvPr/>
        </p:nvSpPr>
        <p:spPr>
          <a:xfrm>
            <a:off x="457200" y="1899387"/>
            <a:ext cx="8229600" cy="2451728"/>
          </a:xfrm>
          <a:prstGeom prst="rect">
            <a:avLst/>
          </a:prstGeom>
        </p:spPr>
        <p:txBody>
          <a:bodyPr vert="horz">
            <a:normAutofit lnSpcReduction="10000"/>
          </a:bodyPr>
          <a:lstStyle/>
          <a:p>
            <a:pPr marL="0" marR="0" lvl="0" indent="-256032" algn="l" defTabSz="914400" rtl="0" eaLnBrk="1" fontAlgn="auto" latinLnBrk="0" hangingPunct="1">
              <a:lnSpc>
                <a:spcPct val="100000"/>
              </a:lnSpc>
              <a:spcBef>
                <a:spcPts val="0"/>
              </a:spcBef>
              <a:spcAft>
                <a:spcPts val="0"/>
              </a:spcAft>
              <a:buClr>
                <a:schemeClr val="accent1"/>
              </a:buClr>
              <a:buSzPct val="68000"/>
              <a:buFont typeface="Arial" charset="0"/>
              <a:buNone/>
              <a:tabLst/>
              <a:defRPr/>
            </a:pPr>
            <a:r>
              <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rPr>
              <a:t>Le rendement d une pompe myocardique nécessite une bonne synchronisation des quatre cavités différentes formes de désynchronisation :</a:t>
            </a:r>
          </a:p>
          <a:p>
            <a:pPr marL="0" marR="0" lvl="0" indent="-256032" algn="l" defTabSz="914400" rtl="0" eaLnBrk="1" fontAlgn="auto" latinLnBrk="0" hangingPunct="1">
              <a:lnSpc>
                <a:spcPct val="100000"/>
              </a:lnSpc>
              <a:spcBef>
                <a:spcPts val="0"/>
              </a:spcBef>
              <a:spcAft>
                <a:spcPts val="0"/>
              </a:spcAft>
              <a:buClr>
                <a:schemeClr val="accent1"/>
              </a:buClr>
              <a:buSzPct val="68000"/>
              <a:buFont typeface="Arial" charset="0"/>
              <a:buNone/>
              <a:tabLst/>
              <a:defRPr/>
            </a:pPr>
            <a:endPar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endParaRPr>
          </a:p>
          <a:p>
            <a:pPr marL="0" marR="0" lvl="0" indent="-256032" algn="l" defTabSz="914400" rtl="0" eaLnBrk="1" fontAlgn="auto" latinLnBrk="0" hangingPunct="1">
              <a:lnSpc>
                <a:spcPct val="100000"/>
              </a:lnSpc>
              <a:spcBef>
                <a:spcPts val="0"/>
              </a:spcBef>
              <a:spcAft>
                <a:spcPts val="0"/>
              </a:spcAft>
              <a:buClrTx/>
              <a:buSzPct val="68000"/>
              <a:buFont typeface="Wingdings" pitchFamily="2" charset="2"/>
              <a:buChar char="Ø"/>
              <a:tabLst/>
              <a:defRPr/>
            </a:pPr>
            <a:r>
              <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rPr>
              <a:t>Désynchronisation auriculo-ventriculaire(FA)</a:t>
            </a:r>
          </a:p>
          <a:p>
            <a:pPr marL="0" marR="0" lvl="0" indent="-256032" algn="l" defTabSz="914400" rtl="0" eaLnBrk="1" fontAlgn="auto" latinLnBrk="0" hangingPunct="1">
              <a:lnSpc>
                <a:spcPct val="100000"/>
              </a:lnSpc>
              <a:spcBef>
                <a:spcPts val="0"/>
              </a:spcBef>
              <a:spcAft>
                <a:spcPts val="0"/>
              </a:spcAft>
              <a:buClrTx/>
              <a:buSzPct val="68000"/>
              <a:buFont typeface="Wingdings" pitchFamily="2" charset="2"/>
              <a:buChar char="Ø"/>
              <a:tabLst/>
              <a:defRPr/>
            </a:pPr>
            <a:r>
              <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rPr>
              <a:t>Désynchronisation inter ventriculaire(BBG)</a:t>
            </a:r>
          </a:p>
          <a:p>
            <a:pPr marL="0" marR="0" lvl="0" indent="-256032" algn="l" defTabSz="914400" rtl="0" eaLnBrk="1" fontAlgn="auto" latinLnBrk="0" hangingPunct="1">
              <a:lnSpc>
                <a:spcPct val="100000"/>
              </a:lnSpc>
              <a:spcBef>
                <a:spcPts val="0"/>
              </a:spcBef>
              <a:spcAft>
                <a:spcPts val="0"/>
              </a:spcAft>
              <a:buClrTx/>
              <a:buSzPct val="68000"/>
              <a:buFont typeface="Wingdings" pitchFamily="2" charset="2"/>
              <a:buChar char="Ø"/>
              <a:tabLst/>
              <a:defRPr/>
            </a:pPr>
            <a:r>
              <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rPr>
              <a:t>Désynchronisation intra ventriculaire</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charset="0"/>
              <a:buNone/>
              <a:tabLst/>
              <a:defRPr/>
            </a:pPr>
            <a:endParaRPr kumimoji="0" lang="fr-FR" sz="2700" b="0" i="0" u="none" strike="noStrike" kern="1200" cap="none" spc="0" normalizeH="0" baseline="0" noProof="0" dirty="0" smtClean="0">
              <a:ln>
                <a:noFill/>
              </a:ln>
              <a:solidFill>
                <a:schemeClr val="tx1"/>
              </a:solidFill>
              <a:effectLst/>
              <a:uLnTx/>
              <a:uFillTx/>
              <a:latin typeface="Comic Sans MS" pitchFamily="66" charset="0"/>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charset="0"/>
              <a:buNone/>
              <a:tabLst/>
              <a:defRPr/>
            </a:pPr>
            <a:endParaRPr kumimoji="0" lang="fr-FR" sz="2700" b="0" i="0" u="none" strike="noStrike" kern="1200" cap="none" spc="0" normalizeH="0" baseline="0" noProof="0" dirty="0" smtClean="0">
              <a:ln>
                <a:noFill/>
              </a:ln>
              <a:solidFill>
                <a:schemeClr val="tx1"/>
              </a:solidFill>
              <a:effectLst/>
              <a:uLnTx/>
              <a:uFillTx/>
              <a:latin typeface="Comic Sans MS" pitchFamily="66" charset="0"/>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charset="0"/>
              <a:buNone/>
              <a:tabLst/>
              <a:defRPr/>
            </a:pPr>
            <a:endParaRPr kumimoji="0" lang="fr-FR" sz="2700" b="0" i="0" u="none" strike="noStrike" kern="1200" cap="none" spc="0" normalizeH="0" baseline="0" noProof="0" dirty="0" smtClean="0">
              <a:ln>
                <a:noFill/>
              </a:ln>
              <a:solidFill>
                <a:schemeClr val="tx1"/>
              </a:solidFill>
              <a:effectLst/>
              <a:uLnTx/>
              <a:uFillTx/>
              <a:latin typeface="Comic Sans MS" pitchFamily="66" charset="0"/>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Arial" charset="0"/>
              <a:buNone/>
              <a:tabLst/>
              <a:defRPr/>
            </a:pPr>
            <a:endParaRPr kumimoji="0" lang="fr-FR" sz="2700" b="0" i="0" u="none" strike="noStrike" kern="1200" cap="none" spc="0" normalizeH="0" baseline="0" noProof="0" dirty="0" smtClean="0">
              <a:ln>
                <a:noFill/>
              </a:ln>
              <a:solidFill>
                <a:schemeClr val="tx1"/>
              </a:solidFill>
              <a:effectLst/>
              <a:uLnTx/>
              <a:uFillTx/>
              <a:latin typeface="Comic Sans MS" pitchFamily="66" charset="0"/>
              <a:ea typeface="+mn-ea"/>
              <a:cs typeface="+mn-cs"/>
            </a:endParaRPr>
          </a:p>
        </p:txBody>
      </p:sp>
      <p:sp>
        <p:nvSpPr>
          <p:cNvPr id="7" name="Titre 1"/>
          <p:cNvSpPr txBox="1">
            <a:spLocks/>
          </p:cNvSpPr>
          <p:nvPr/>
        </p:nvSpPr>
        <p:spPr>
          <a:xfrm>
            <a:off x="457200" y="692696"/>
            <a:ext cx="8229600" cy="1143000"/>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chemeClr val="tx2"/>
                </a:solidFill>
                <a:effectLst/>
                <a:uLnTx/>
                <a:uFillTx/>
                <a:latin typeface="Comic Sans MS" pitchFamily="66" charset="0"/>
                <a:ea typeface="+mj-ea"/>
                <a:cs typeface="+mj-cs"/>
              </a:rPr>
              <a:t>SYNCHRONISATION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heckerboard(across)">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Espace réservé du contenu 2"/>
          <p:cNvSpPr>
            <a:spLocks noGrp="1"/>
          </p:cNvSpPr>
          <p:nvPr>
            <p:ph idx="1"/>
          </p:nvPr>
        </p:nvSpPr>
        <p:spPr>
          <a:xfrm>
            <a:off x="467544" y="2060848"/>
            <a:ext cx="8229600" cy="1875664"/>
          </a:xfrm>
        </p:spPr>
        <p:txBody>
          <a:bodyPr>
            <a:normAutofit/>
          </a:bodyPr>
          <a:lstStyle/>
          <a:p>
            <a:pPr>
              <a:buClrTx/>
              <a:buFont typeface="Wingdings" pitchFamily="2" charset="2"/>
              <a:buChar char="ü"/>
            </a:pPr>
            <a:r>
              <a:rPr lang="fr-FR" sz="3200" dirty="0" smtClean="0">
                <a:latin typeface="Comic Sans MS" pitchFamily="66" charset="0"/>
              </a:rPr>
              <a:t>Système nerveux autonome</a:t>
            </a:r>
          </a:p>
          <a:p>
            <a:pPr>
              <a:buClrTx/>
              <a:buFont typeface="Wingdings" pitchFamily="2" charset="2"/>
              <a:buChar char="ü"/>
            </a:pPr>
            <a:r>
              <a:rPr lang="fr-FR" sz="3200" dirty="0" smtClean="0">
                <a:latin typeface="Comic Sans MS" pitchFamily="66" charset="0"/>
              </a:rPr>
              <a:t>Fonction endocrine myocardique</a:t>
            </a:r>
          </a:p>
          <a:p>
            <a:pPr>
              <a:buClrTx/>
              <a:buFont typeface="Wingdings" pitchFamily="2" charset="2"/>
              <a:buChar char="ü"/>
            </a:pPr>
            <a:r>
              <a:rPr lang="fr-FR" sz="3200" dirty="0" smtClean="0">
                <a:latin typeface="Comic Sans MS" pitchFamily="66" charset="0"/>
              </a:rPr>
              <a:t>Pression </a:t>
            </a:r>
            <a:r>
              <a:rPr lang="fr-FR" sz="3200" dirty="0" err="1" smtClean="0">
                <a:latin typeface="Comic Sans MS" pitchFamily="66" charset="0"/>
              </a:rPr>
              <a:t>transmural</a:t>
            </a:r>
            <a:r>
              <a:rPr lang="fr-FR" sz="3200" dirty="0" smtClean="0">
                <a:latin typeface="Comic Sans MS" pitchFamily="66" charset="0"/>
              </a:rPr>
              <a:t> myocardique</a:t>
            </a:r>
          </a:p>
        </p:txBody>
      </p:sp>
      <p:sp>
        <p:nvSpPr>
          <p:cNvPr id="36866" name="Titre 1"/>
          <p:cNvSpPr>
            <a:spLocks noGrp="1"/>
          </p:cNvSpPr>
          <p:nvPr>
            <p:ph type="title"/>
          </p:nvPr>
        </p:nvSpPr>
        <p:spPr>
          <a:xfrm>
            <a:off x="539552" y="548680"/>
            <a:ext cx="8229600" cy="1143000"/>
          </a:xfrm>
        </p:spPr>
        <p:txBody>
          <a:bodyPr/>
          <a:lstStyle/>
          <a:p>
            <a:pPr algn="ctr"/>
            <a:r>
              <a:rPr lang="fr-FR" sz="3200" dirty="0" smtClean="0">
                <a:effectLst/>
                <a:latin typeface="Comic Sans MS" pitchFamily="66" charset="0"/>
              </a:rPr>
              <a:t>AUTRES</a:t>
            </a:r>
            <a:r>
              <a:rPr lang="fr-FR" dirty="0" smtClean="0">
                <a:effectLst/>
                <a:latin typeface="Comic Sans MS" pitchFamily="66" charset="0"/>
              </a:rPr>
              <a:t> </a:t>
            </a:r>
            <a:r>
              <a:rPr lang="fr-FR" sz="3200" dirty="0" smtClean="0">
                <a:effectLst/>
                <a:latin typeface="Comic Sans MS" pitchFamily="66" charset="0"/>
              </a:rPr>
              <a:t>PARAMETTRES</a:t>
            </a:r>
            <a:endParaRPr lang="fr-FR" dirty="0" smtClean="0">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blinds(horizontal)">
                                      <p:cBhvr>
                                        <p:cTn id="7" dur="500"/>
                                        <p:tgtEl>
                                          <p:spTgt spid="36866"/>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6867">
                                            <p:txEl>
                                              <p:pRg st="0" end="0"/>
                                            </p:txEl>
                                          </p:spTgt>
                                        </p:tgtEl>
                                        <p:attrNameLst>
                                          <p:attrName>style.visibility</p:attrName>
                                        </p:attrNameLst>
                                      </p:cBhvr>
                                      <p:to>
                                        <p:strVal val="visible"/>
                                      </p:to>
                                    </p:set>
                                    <p:animEffect transition="in" filter="checkerboard(across)">
                                      <p:cBhvr>
                                        <p:cTn id="11" dur="500"/>
                                        <p:tgtEl>
                                          <p:spTgt spid="36867">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6867">
                                            <p:txEl>
                                              <p:pRg st="1" end="1"/>
                                            </p:txEl>
                                          </p:spTgt>
                                        </p:tgtEl>
                                        <p:attrNameLst>
                                          <p:attrName>style.visibility</p:attrName>
                                        </p:attrNameLst>
                                      </p:cBhvr>
                                      <p:to>
                                        <p:strVal val="visible"/>
                                      </p:to>
                                    </p:set>
                                    <p:animEffect transition="in" filter="checkerboard(across)">
                                      <p:cBhvr>
                                        <p:cTn id="15" dur="500"/>
                                        <p:tgtEl>
                                          <p:spTgt spid="36867">
                                            <p:txEl>
                                              <p:pRg st="1" end="1"/>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6867">
                                            <p:txEl>
                                              <p:pRg st="2" end="2"/>
                                            </p:txEl>
                                          </p:spTgt>
                                        </p:tgtEl>
                                        <p:attrNameLst>
                                          <p:attrName>style.visibility</p:attrName>
                                        </p:attrNameLst>
                                      </p:cBhvr>
                                      <p:to>
                                        <p:strVal val="visible"/>
                                      </p:to>
                                    </p:set>
                                    <p:animEffect transition="in" filter="checkerboard(across)">
                                      <p:cBhvr>
                                        <p:cTn id="19" dur="500"/>
                                        <p:tgtEl>
                                          <p:spTgt spid="368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P spid="3686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1844824"/>
            <a:ext cx="8435280" cy="2664296"/>
          </a:xfrm>
        </p:spPr>
        <p:txBody>
          <a:bodyPr rtlCol="0">
            <a:normAutofit/>
          </a:bodyPr>
          <a:lstStyle/>
          <a:p>
            <a:pPr marL="0" algn="just" fontAlgn="auto">
              <a:spcBef>
                <a:spcPts val="0"/>
              </a:spcBef>
              <a:spcAft>
                <a:spcPts val="0"/>
              </a:spcAft>
              <a:buFont typeface="Arial" pitchFamily="34" charset="0"/>
              <a:buNone/>
              <a:defRPr/>
            </a:pPr>
            <a:r>
              <a:rPr lang="fr-FR" sz="2400" dirty="0" smtClean="0">
                <a:latin typeface="Comic Sans MS" pitchFamily="66" charset="0"/>
              </a:rPr>
              <a:t>L’insuffisance cardiaque (IC) est définie comme une défaillance des fonctions cardiaques, ce qui provoque une diminution de la perfusion sanguine de l’ensemble des organes du corps. Le cœur est incapable d’assurer dans les conditions normales le débit sanguin nécessaire aux besoins métaboliques et fonctionnels des différents organes</a:t>
            </a:r>
          </a:p>
          <a:p>
            <a:pPr marL="0" fontAlgn="auto">
              <a:spcBef>
                <a:spcPts val="0"/>
              </a:spcBef>
              <a:spcAft>
                <a:spcPts val="0"/>
              </a:spcAft>
              <a:buFont typeface="Arial" pitchFamily="34" charset="0"/>
              <a:buNone/>
              <a:defRPr/>
            </a:pPr>
            <a:endParaRPr lang="fr-FR" sz="2400" dirty="0" smtClean="0">
              <a:latin typeface="Comic Sans MS" pitchFamily="66" charset="0"/>
            </a:endParaRPr>
          </a:p>
          <a:p>
            <a:pPr marL="0" fontAlgn="auto">
              <a:spcBef>
                <a:spcPts val="0"/>
              </a:spcBef>
              <a:spcAft>
                <a:spcPts val="0"/>
              </a:spcAft>
              <a:buFont typeface="Arial" pitchFamily="34" charset="0"/>
              <a:buNone/>
              <a:defRPr/>
            </a:pPr>
            <a:endParaRPr lang="fr-FR" sz="2400" dirty="0">
              <a:latin typeface="Comic Sans MS" pitchFamily="66" charset="0"/>
            </a:endParaRPr>
          </a:p>
        </p:txBody>
      </p:sp>
      <p:sp>
        <p:nvSpPr>
          <p:cNvPr id="37890" name="Titre 1"/>
          <p:cNvSpPr>
            <a:spLocks noGrp="1"/>
          </p:cNvSpPr>
          <p:nvPr>
            <p:ph type="title"/>
          </p:nvPr>
        </p:nvSpPr>
        <p:spPr>
          <a:xfrm>
            <a:off x="539552" y="548680"/>
            <a:ext cx="8229600" cy="706090"/>
          </a:xfrm>
        </p:spPr>
        <p:txBody>
          <a:bodyPr/>
          <a:lstStyle/>
          <a:p>
            <a:pPr algn="ctr"/>
            <a:r>
              <a:rPr lang="fr-FR" sz="3200" dirty="0" smtClean="0">
                <a:latin typeface="Comic Sans MS" pitchFamily="66" charset="0"/>
              </a:rPr>
              <a:t>DEFINITION</a:t>
            </a:r>
            <a:endParaRPr lang="fr-FR" dirty="0" smtClean="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blinds(horizontal)">
                                      <p:cBhvr>
                                        <p:cTn id="7" dur="500"/>
                                        <p:tgtEl>
                                          <p:spTgt spid="37890"/>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789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txBox="1">
            <a:spLocks/>
          </p:cNvSpPr>
          <p:nvPr/>
        </p:nvSpPr>
        <p:spPr>
          <a:xfrm>
            <a:off x="395536" y="1052736"/>
            <a:ext cx="8435280" cy="4104456"/>
          </a:xfrm>
          <a:prstGeom prst="rect">
            <a:avLst/>
          </a:prstGeom>
        </p:spPr>
        <p:txBody>
          <a:bodyPr vert="horz">
            <a:normAutofit/>
          </a:bodyPr>
          <a:lstStyle/>
          <a:p>
            <a:pPr marL="0" marR="0" lvl="0" indent="-256032" algn="l" defTabSz="914400" rtl="0" eaLnBrk="1" fontAlgn="auto" latinLnBrk="0" hangingPunct="1">
              <a:lnSpc>
                <a:spcPct val="100000"/>
              </a:lnSpc>
              <a:spcBef>
                <a:spcPts val="0"/>
              </a:spcBef>
              <a:spcAft>
                <a:spcPts val="0"/>
              </a:spcAft>
              <a:buClr>
                <a:schemeClr val="accent1"/>
              </a:buClr>
              <a:buSzPct val="68000"/>
              <a:buFont typeface="Arial" charset="0"/>
              <a:buNone/>
              <a:tabLst/>
              <a:defRPr/>
            </a:pPr>
            <a:r>
              <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rPr>
              <a:t>Deux tableaux cliniques sont possibles:</a:t>
            </a:r>
          </a:p>
          <a:p>
            <a:pPr marL="0" marR="0" lvl="0" indent="-256032" algn="l" defTabSz="914400" rtl="0" eaLnBrk="1" fontAlgn="auto" latinLnBrk="0" hangingPunct="1">
              <a:lnSpc>
                <a:spcPct val="100000"/>
              </a:lnSpc>
              <a:spcBef>
                <a:spcPts val="0"/>
              </a:spcBef>
              <a:spcAft>
                <a:spcPts val="0"/>
              </a:spcAft>
              <a:buClr>
                <a:schemeClr val="accent1"/>
              </a:buClr>
              <a:buSzPct val="68000"/>
              <a:buFont typeface="Arial" charset="0"/>
              <a:buNone/>
              <a:tabLst/>
              <a:defRPr/>
            </a:pPr>
            <a:endPar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endParaRPr>
          </a:p>
          <a:p>
            <a:pPr marL="0" marR="0" lvl="0" indent="-256032" algn="l" defTabSz="914400" rtl="0" eaLnBrk="1" fontAlgn="auto" latinLnBrk="0" hangingPunct="1">
              <a:lnSpc>
                <a:spcPct val="100000"/>
              </a:lnSpc>
              <a:spcBef>
                <a:spcPts val="0"/>
              </a:spcBef>
              <a:spcAft>
                <a:spcPts val="0"/>
              </a:spcAft>
              <a:buClrTx/>
              <a:buSzPct val="68000"/>
              <a:buFont typeface="Wingdings" pitchFamily="2" charset="2"/>
              <a:buChar char="Ø"/>
              <a:tabLst/>
              <a:defRPr/>
            </a:pPr>
            <a:r>
              <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rPr>
              <a:t>Insuffisance cardiaque aigue, liée a accident brutal ou a l’aggravation rapide d'une IC ancienne. Dans ces cas, les phénomènes adaptatifs n'ont pas le  temps de se mettre en place ou sont très rapidement dépassés.  </a:t>
            </a:r>
          </a:p>
          <a:p>
            <a:pPr marL="0" marR="0" lvl="0" indent="-256032" algn="l" defTabSz="914400" rtl="0" eaLnBrk="1" fontAlgn="auto" latinLnBrk="0" hangingPunct="1">
              <a:lnSpc>
                <a:spcPct val="100000"/>
              </a:lnSpc>
              <a:spcBef>
                <a:spcPts val="0"/>
              </a:spcBef>
              <a:spcAft>
                <a:spcPts val="0"/>
              </a:spcAft>
              <a:buClrTx/>
              <a:buSzPct val="68000"/>
              <a:buFont typeface="Wingdings" pitchFamily="2" charset="2"/>
              <a:buChar char="Ø"/>
              <a:tabLst/>
              <a:defRPr/>
            </a:pPr>
            <a:endPar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endParaRPr>
          </a:p>
          <a:p>
            <a:pPr marL="0" marR="0" lvl="0" indent="-256032" algn="l" defTabSz="914400" rtl="0" eaLnBrk="1" fontAlgn="auto" latinLnBrk="0" hangingPunct="1">
              <a:lnSpc>
                <a:spcPct val="100000"/>
              </a:lnSpc>
              <a:spcBef>
                <a:spcPts val="0"/>
              </a:spcBef>
              <a:spcAft>
                <a:spcPts val="0"/>
              </a:spcAft>
              <a:buClrTx/>
              <a:buSzPct val="68000"/>
              <a:buFont typeface="Wingdings" pitchFamily="2" charset="2"/>
              <a:buChar char="Ø"/>
              <a:tabLst/>
              <a:defRPr/>
            </a:pPr>
            <a:r>
              <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rPr>
              <a:t>Insuffisance cardiaque chronique ou la mise en jeu </a:t>
            </a:r>
          </a:p>
          <a:p>
            <a:pPr marL="0" marR="0" lvl="0" indent="-256032" algn="l" defTabSz="914400" rtl="0" eaLnBrk="1" fontAlgn="auto" latinLnBrk="0" hangingPunct="1">
              <a:lnSpc>
                <a:spcPct val="100000"/>
              </a:lnSpc>
              <a:spcBef>
                <a:spcPts val="0"/>
              </a:spcBef>
              <a:spcAft>
                <a:spcPts val="0"/>
              </a:spcAft>
              <a:buClr>
                <a:schemeClr val="accent1"/>
              </a:buClr>
              <a:buSzPct val="68000"/>
              <a:buFont typeface="Arial" charset="0"/>
              <a:buNone/>
              <a:tabLst/>
              <a:defRPr/>
            </a:pPr>
            <a:r>
              <a:rPr kumimoji="0" lang="fr-FR" sz="2400" b="0" i="0" u="none" strike="noStrike" kern="1200" cap="none" spc="0" normalizeH="0" baseline="0" noProof="0" dirty="0" smtClean="0">
                <a:ln>
                  <a:noFill/>
                </a:ln>
                <a:solidFill>
                  <a:schemeClr val="tx1"/>
                </a:solidFill>
                <a:effectLst/>
                <a:uLnTx/>
                <a:uFillTx/>
                <a:latin typeface="Comic Sans MS" pitchFamily="66" charset="0"/>
                <a:ea typeface="+mn-ea"/>
                <a:cs typeface="+mn-cs"/>
              </a:rPr>
              <a:t>de ces phénomènes compensateurs permet d'obtenir un état d‘équilibre plus ou moins fragile</a:t>
            </a:r>
            <a:r>
              <a:rPr kumimoji="0" lang="fr-FR" sz="2600" b="0" i="0" u="none" strike="noStrike" kern="1200" cap="none" spc="0" normalizeH="0" baseline="0" noProof="0" dirty="0" smtClean="0">
                <a:ln>
                  <a:noFill/>
                </a:ln>
                <a:solidFill>
                  <a:schemeClr val="tx1"/>
                </a:solidFill>
                <a:effectLst/>
                <a:uLnTx/>
                <a:uFillTx/>
                <a:latin typeface="Comic Sans MS" pitchFamily="66" charset="0"/>
                <a:ea typeface="+mn-ea"/>
                <a:cs typeface="+mn-cs"/>
              </a:rPr>
              <a:t>. </a:t>
            </a:r>
          </a:p>
          <a:p>
            <a:pPr marL="0" marR="0" lvl="0" indent="-256032" algn="l" defTabSz="914400" rtl="0" eaLnBrk="1" fontAlgn="auto" latinLnBrk="0" hangingPunct="1">
              <a:lnSpc>
                <a:spcPct val="100000"/>
              </a:lnSpc>
              <a:spcBef>
                <a:spcPts val="0"/>
              </a:spcBef>
              <a:spcAft>
                <a:spcPts val="0"/>
              </a:spcAft>
              <a:buClr>
                <a:schemeClr val="accent1"/>
              </a:buClr>
              <a:buSzPct val="68000"/>
              <a:buFont typeface="Arial" charset="0"/>
              <a:buNone/>
              <a:tabLst/>
              <a:defRPr/>
            </a:pPr>
            <a:endParaRPr kumimoji="0" lang="fr-FR" sz="2800" b="0" i="0" u="none" strike="noStrike" kern="1200" cap="none" spc="0" normalizeH="0" baseline="0" noProof="0" dirty="0" smtClean="0">
              <a:ln>
                <a:noFill/>
              </a:ln>
              <a:solidFill>
                <a:schemeClr val="tx1"/>
              </a:solidFill>
              <a:effectLst/>
              <a:uLnTx/>
              <a:uFillTx/>
              <a:latin typeface="Comic Sans MS" pitchFamily="66"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Espace réservé du contenu 2"/>
          <p:cNvSpPr>
            <a:spLocks noGrp="1"/>
          </p:cNvSpPr>
          <p:nvPr>
            <p:ph idx="1"/>
          </p:nvPr>
        </p:nvSpPr>
        <p:spPr>
          <a:xfrm>
            <a:off x="457200" y="1769360"/>
            <a:ext cx="8229600" cy="2379720"/>
          </a:xfrm>
        </p:spPr>
        <p:txBody>
          <a:bodyPr>
            <a:normAutofit/>
          </a:bodyPr>
          <a:lstStyle/>
          <a:p>
            <a:pPr>
              <a:buFont typeface="Arial" charset="0"/>
              <a:buNone/>
            </a:pPr>
            <a:r>
              <a:rPr lang="fr-FR" sz="2400" dirty="0" smtClean="0">
                <a:latin typeface="Comic Sans MS" pitchFamily="66" charset="0"/>
              </a:rPr>
              <a:t>Selon la cavité affectée, l’IC peut être : </a:t>
            </a:r>
          </a:p>
          <a:p>
            <a:pPr>
              <a:buFont typeface="Arial" charset="0"/>
              <a:buNone/>
            </a:pPr>
            <a:endParaRPr lang="fr-FR" sz="2400" dirty="0" smtClean="0">
              <a:latin typeface="Comic Sans MS" pitchFamily="66" charset="0"/>
            </a:endParaRPr>
          </a:p>
          <a:p>
            <a:pPr>
              <a:buClr>
                <a:schemeClr val="tx1"/>
              </a:buClr>
              <a:buFont typeface="Wingdings" pitchFamily="2" charset="2"/>
              <a:buChar char="Ø"/>
            </a:pPr>
            <a:r>
              <a:rPr lang="fr-FR" sz="2400" dirty="0" smtClean="0">
                <a:latin typeface="Comic Sans MS" pitchFamily="66" charset="0"/>
              </a:rPr>
              <a:t> Insuffisance cardiaque gauche </a:t>
            </a:r>
          </a:p>
          <a:p>
            <a:pPr>
              <a:buClr>
                <a:schemeClr val="tx1"/>
              </a:buClr>
              <a:buFont typeface="Wingdings" pitchFamily="2" charset="2"/>
              <a:buChar char="Ø"/>
            </a:pPr>
            <a:r>
              <a:rPr lang="fr-FR" sz="2400" dirty="0" smtClean="0">
                <a:latin typeface="Comic Sans MS" pitchFamily="66" charset="0"/>
              </a:rPr>
              <a:t> Insuffisance cardiaque droite </a:t>
            </a:r>
          </a:p>
          <a:p>
            <a:pPr>
              <a:buClr>
                <a:schemeClr val="tx1"/>
              </a:buClr>
              <a:buFont typeface="Wingdings" pitchFamily="2" charset="2"/>
              <a:buChar char="Ø"/>
            </a:pPr>
            <a:r>
              <a:rPr lang="fr-FR" sz="2400" dirty="0" smtClean="0">
                <a:latin typeface="Comic Sans MS" pitchFamily="66" charset="0"/>
              </a:rPr>
              <a:t> Insuffisance cardiaque globale</a:t>
            </a:r>
          </a:p>
        </p:txBody>
      </p:sp>
      <p:sp>
        <p:nvSpPr>
          <p:cNvPr id="39938" name="Titre 1"/>
          <p:cNvSpPr>
            <a:spLocks noGrp="1"/>
          </p:cNvSpPr>
          <p:nvPr>
            <p:ph type="title"/>
          </p:nvPr>
        </p:nvSpPr>
        <p:spPr/>
        <p:txBody>
          <a:bodyPr>
            <a:normAutofit/>
          </a:bodyPr>
          <a:lstStyle/>
          <a:p>
            <a:pPr algn="ctr"/>
            <a:r>
              <a:rPr lang="fr-FR" sz="3200" dirty="0" smtClean="0">
                <a:latin typeface="Comic Sans MS" pitchFamily="66" charset="0"/>
              </a:rPr>
              <a:t>INSUFFISANCE CARDIAQUE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blinds(horizontal)">
                                      <p:cBhvr>
                                        <p:cTn id="7" dur="500"/>
                                        <p:tgtEl>
                                          <p:spTgt spid="39938"/>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9939">
                                            <p:txEl>
                                              <p:pRg st="0" end="0"/>
                                            </p:txEl>
                                          </p:spTgt>
                                        </p:tgtEl>
                                        <p:attrNameLst>
                                          <p:attrName>style.visibility</p:attrName>
                                        </p:attrNameLst>
                                      </p:cBhvr>
                                      <p:to>
                                        <p:strVal val="visible"/>
                                      </p:to>
                                    </p:set>
                                    <p:animEffect transition="in" filter="checkerboard(across)">
                                      <p:cBhvr>
                                        <p:cTn id="11" dur="500"/>
                                        <p:tgtEl>
                                          <p:spTgt spid="39939">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9939">
                                            <p:txEl>
                                              <p:pRg st="2" end="2"/>
                                            </p:txEl>
                                          </p:spTgt>
                                        </p:tgtEl>
                                        <p:attrNameLst>
                                          <p:attrName>style.visibility</p:attrName>
                                        </p:attrNameLst>
                                      </p:cBhvr>
                                      <p:to>
                                        <p:strVal val="visible"/>
                                      </p:to>
                                    </p:set>
                                    <p:animEffect transition="in" filter="checkerboard(across)">
                                      <p:cBhvr>
                                        <p:cTn id="15" dur="500"/>
                                        <p:tgtEl>
                                          <p:spTgt spid="39939">
                                            <p:txEl>
                                              <p:pRg st="2" end="2"/>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9939">
                                            <p:txEl>
                                              <p:pRg st="3" end="3"/>
                                            </p:txEl>
                                          </p:spTgt>
                                        </p:tgtEl>
                                        <p:attrNameLst>
                                          <p:attrName>style.visibility</p:attrName>
                                        </p:attrNameLst>
                                      </p:cBhvr>
                                      <p:to>
                                        <p:strVal val="visible"/>
                                      </p:to>
                                    </p:set>
                                    <p:animEffect transition="in" filter="checkerboard(across)">
                                      <p:cBhvr>
                                        <p:cTn id="19" dur="500"/>
                                        <p:tgtEl>
                                          <p:spTgt spid="39939">
                                            <p:txEl>
                                              <p:pRg st="3" end="3"/>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39939">
                                            <p:txEl>
                                              <p:pRg st="4" end="4"/>
                                            </p:txEl>
                                          </p:spTgt>
                                        </p:tgtEl>
                                        <p:attrNameLst>
                                          <p:attrName>style.visibility</p:attrName>
                                        </p:attrNameLst>
                                      </p:cBhvr>
                                      <p:to>
                                        <p:strVal val="visible"/>
                                      </p:to>
                                    </p:set>
                                    <p:animEffect transition="in" filter="checkerboard(across)">
                                      <p:cBhvr>
                                        <p:cTn id="23" dur="500"/>
                                        <p:tgtEl>
                                          <p:spTgt spid="399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P spid="3993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481329"/>
            <a:ext cx="8640960" cy="3675864"/>
          </a:xfrm>
        </p:spPr>
        <p:txBody>
          <a:bodyPr rtlCol="0">
            <a:normAutofit/>
          </a:bodyPr>
          <a:lstStyle/>
          <a:p>
            <a:pPr algn="just" fontAlgn="auto">
              <a:spcAft>
                <a:spcPts val="0"/>
              </a:spcAft>
              <a:buClrTx/>
              <a:buFont typeface="Wingdings" pitchFamily="2" charset="2"/>
              <a:buChar char="Ø"/>
              <a:defRPr/>
            </a:pPr>
            <a:r>
              <a:rPr lang="fr-FR" sz="2400" dirty="0" smtClean="0">
                <a:latin typeface="Comic Sans MS" pitchFamily="66" charset="0"/>
              </a:rPr>
              <a:t>IC à fonction systolique altérée  IC liée principalement au dysfonctionnement de la phase systolique du cycle cardiaque (phase d’éjection)</a:t>
            </a:r>
          </a:p>
          <a:p>
            <a:pPr algn="just" fontAlgn="auto">
              <a:spcAft>
                <a:spcPts val="0"/>
              </a:spcAft>
              <a:buClrTx/>
              <a:buFont typeface="Wingdings" pitchFamily="2" charset="2"/>
              <a:buChar char="Ø"/>
              <a:defRPr/>
            </a:pPr>
            <a:endParaRPr lang="fr-FR" sz="2400" dirty="0" smtClean="0">
              <a:latin typeface="Comic Sans MS" pitchFamily="66" charset="0"/>
            </a:endParaRPr>
          </a:p>
          <a:p>
            <a:pPr algn="just" fontAlgn="auto">
              <a:spcAft>
                <a:spcPts val="0"/>
              </a:spcAft>
              <a:buClrTx/>
              <a:buFont typeface="Wingdings" pitchFamily="2" charset="2"/>
              <a:buChar char="Ø"/>
              <a:defRPr/>
            </a:pPr>
            <a:r>
              <a:rPr lang="fr-FR" sz="2400" dirty="0" smtClean="0">
                <a:latin typeface="Comic Sans MS" pitchFamily="66" charset="0"/>
              </a:rPr>
              <a:t>IC à fonction systolique préservée (IC «diastolique dans ce type d’IC la FEVG est conservée (&gt;50%), le dysfonctionnement de la pompe est principalement lié à un trouble de remplissage du VG (IC diastolique)</a:t>
            </a:r>
            <a:endParaRPr lang="fr-FR" sz="24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checkerboard(across)">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pPr>
              <a:buNone/>
            </a:pPr>
            <a:r>
              <a:rPr lang="fr-FR" dirty="0" smtClean="0"/>
              <a:t>INSUFFISANCE CARDIAQUE </a:t>
            </a:r>
          </a:p>
          <a:p>
            <a:pPr>
              <a:buNone/>
            </a:pPr>
            <a:r>
              <a:rPr lang="fr-FR" dirty="0" smtClean="0"/>
              <a:t>FORMES CLINIQUES D INSUFFISANCE CARDIAQUE</a:t>
            </a:r>
          </a:p>
          <a:p>
            <a:pPr>
              <a:buFont typeface="Wingdings" pitchFamily="2" charset="2"/>
              <a:buChar char="Ø"/>
            </a:pPr>
            <a:r>
              <a:rPr lang="fr-FR" dirty="0" smtClean="0"/>
              <a:t>Insuffisance cardiaque gauche</a:t>
            </a:r>
          </a:p>
          <a:p>
            <a:pPr>
              <a:buFont typeface="Wingdings" pitchFamily="2" charset="2"/>
              <a:buChar char="Ø"/>
            </a:pPr>
            <a:r>
              <a:rPr lang="fr-FR" dirty="0" smtClean="0"/>
              <a:t>Insuffisance cardiaque droite</a:t>
            </a:r>
          </a:p>
          <a:p>
            <a:pPr>
              <a:buFont typeface="Wingdings" pitchFamily="2" charset="2"/>
              <a:buChar char="Ø"/>
            </a:pPr>
            <a:r>
              <a:rPr lang="fr-FR" dirty="0" smtClean="0"/>
              <a:t>Insuffisance globale</a:t>
            </a:r>
          </a:p>
          <a:p>
            <a:pPr>
              <a:buNone/>
            </a:pPr>
            <a:r>
              <a:rPr lang="fr-FR" dirty="0" smtClean="0"/>
              <a:t>TYPES DELON MODE D INSTALATION</a:t>
            </a:r>
          </a:p>
          <a:p>
            <a:pPr>
              <a:buFont typeface="Wingdings" pitchFamily="2" charset="2"/>
              <a:buChar char="Ø"/>
            </a:pPr>
            <a:r>
              <a:rPr lang="fr-FR" dirty="0" smtClean="0"/>
              <a:t>Insuffisance cardiaque aigue</a:t>
            </a:r>
          </a:p>
          <a:p>
            <a:pPr>
              <a:buFont typeface="Wingdings" pitchFamily="2" charset="2"/>
              <a:buChar char="Ø"/>
            </a:pPr>
            <a:r>
              <a:rPr lang="fr-FR" dirty="0" smtClean="0"/>
              <a:t>Insuffisance cardiaque chronique</a:t>
            </a:r>
          </a:p>
          <a:p>
            <a:pPr>
              <a:buNone/>
            </a:pPr>
            <a:endParaRPr lang="fr-FR" dirty="0"/>
          </a:p>
        </p:txBody>
      </p:sp>
      <p:sp>
        <p:nvSpPr>
          <p:cNvPr id="3" name="Titre 2"/>
          <p:cNvSpPr>
            <a:spLocks noGrp="1"/>
          </p:cNvSpPr>
          <p:nvPr>
            <p:ph type="title"/>
          </p:nvPr>
        </p:nvSpPr>
        <p:spPr/>
        <p:txBody>
          <a:bodyPr/>
          <a:lstStyle/>
          <a:p>
            <a:r>
              <a:rPr lang="fr-FR" dirty="0" smtClean="0"/>
              <a:t>PLAN</a:t>
            </a:r>
            <a:endParaRPr lang="fr-FR" dirty="0"/>
          </a:p>
        </p:txBody>
      </p:sp>
      <p:pic>
        <p:nvPicPr>
          <p:cNvPr id="3074" name="Picture 2" descr="C:\Users\USER\Desktop\images (1).jpg"/>
          <p:cNvPicPr>
            <a:picLocks noChangeAspect="1" noChangeArrowheads="1"/>
          </p:cNvPicPr>
          <p:nvPr/>
        </p:nvPicPr>
        <p:blipFill>
          <a:blip r:embed="rId2" cstate="print"/>
          <a:srcRect/>
          <a:stretch>
            <a:fillRect/>
          </a:stretch>
        </p:blipFill>
        <p:spPr bwMode="auto">
          <a:xfrm>
            <a:off x="6905625" y="0"/>
            <a:ext cx="2238375" cy="203835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1196752"/>
            <a:ext cx="8363272" cy="4525963"/>
          </a:xfrm>
        </p:spPr>
        <p:txBody>
          <a:bodyPr rtlCol="0">
            <a:normAutofit/>
          </a:bodyPr>
          <a:lstStyle/>
          <a:p>
            <a:pPr fontAlgn="auto">
              <a:spcAft>
                <a:spcPts val="0"/>
              </a:spcAft>
              <a:buFont typeface="Arial" pitchFamily="34" charset="0"/>
              <a:buNone/>
              <a:defRPr/>
            </a:pPr>
            <a:r>
              <a:rPr lang="fr-FR" sz="2800" dirty="0" smtClean="0">
                <a:latin typeface="Comic Sans MS" pitchFamily="66" charset="0"/>
              </a:rPr>
              <a:t>Classification:</a:t>
            </a:r>
            <a:r>
              <a:rPr lang="fr-FR" dirty="0" smtClean="0">
                <a:latin typeface="Comic Sans MS" pitchFamily="66" charset="0"/>
              </a:rPr>
              <a:t> </a:t>
            </a:r>
          </a:p>
          <a:p>
            <a:pPr fontAlgn="auto">
              <a:spcAft>
                <a:spcPts val="0"/>
              </a:spcAft>
              <a:buFont typeface="Arial" pitchFamily="34" charset="0"/>
              <a:buNone/>
              <a:defRPr/>
            </a:pPr>
            <a:r>
              <a:rPr lang="fr-FR" sz="2400" dirty="0" smtClean="0">
                <a:latin typeface="Comic Sans MS" pitchFamily="66" charset="0"/>
              </a:rPr>
              <a:t>Selon la valeur de la FE on a : </a:t>
            </a:r>
          </a:p>
          <a:p>
            <a:pPr fontAlgn="auto">
              <a:spcAft>
                <a:spcPts val="0"/>
              </a:spcAft>
              <a:buClrTx/>
              <a:buNone/>
              <a:defRPr/>
            </a:pPr>
            <a:r>
              <a:rPr lang="fr-FR" sz="2400" b="1" dirty="0" smtClean="0">
                <a:latin typeface="Comic Sans MS" pitchFamily="66" charset="0"/>
              </a:rPr>
              <a:t>A. IC gauche à FE baissée (&lt;50%) caractérisée par </a:t>
            </a:r>
            <a:r>
              <a:rPr lang="fr-FR" sz="2400" dirty="0" smtClean="0">
                <a:latin typeface="Comic Sans MS" pitchFamily="66" charset="0"/>
              </a:rPr>
              <a:t>: </a:t>
            </a:r>
          </a:p>
          <a:p>
            <a:pPr fontAlgn="auto">
              <a:spcAft>
                <a:spcPts val="0"/>
              </a:spcAft>
              <a:buClrTx/>
              <a:buFont typeface="Wingdings" pitchFamily="2" charset="2"/>
              <a:buChar char="Ø"/>
              <a:defRPr/>
            </a:pPr>
            <a:r>
              <a:rPr lang="fr-FR" sz="2400" dirty="0" smtClean="0">
                <a:latin typeface="Comic Sans MS" pitchFamily="66" charset="0"/>
              </a:rPr>
              <a:t>Dysfonction ventriculaire systolique </a:t>
            </a:r>
          </a:p>
          <a:p>
            <a:pPr fontAlgn="auto">
              <a:spcAft>
                <a:spcPts val="0"/>
              </a:spcAft>
              <a:buClrTx/>
              <a:buFont typeface="Wingdings" pitchFamily="2" charset="2"/>
              <a:buChar char="Ø"/>
              <a:defRPr/>
            </a:pPr>
            <a:r>
              <a:rPr lang="fr-FR" sz="2400" dirty="0" smtClean="0">
                <a:latin typeface="Comic Sans MS" pitchFamily="66" charset="0"/>
              </a:rPr>
              <a:t>Baisse de l’</a:t>
            </a:r>
            <a:r>
              <a:rPr lang="fr-FR" sz="2400" dirty="0" err="1" smtClean="0">
                <a:latin typeface="Comic Sans MS" pitchFamily="66" charset="0"/>
              </a:rPr>
              <a:t>inotropisme</a:t>
            </a:r>
            <a:r>
              <a:rPr lang="fr-FR" sz="2400" dirty="0" smtClean="0">
                <a:latin typeface="Comic Sans MS" pitchFamily="66" charset="0"/>
              </a:rPr>
              <a:t> avec  FE (&lt; 50%) </a:t>
            </a:r>
          </a:p>
          <a:p>
            <a:pPr fontAlgn="auto">
              <a:spcAft>
                <a:spcPts val="0"/>
              </a:spcAft>
              <a:buClrTx/>
              <a:buFont typeface="Wingdings" pitchFamily="2" charset="2"/>
              <a:buChar char="Ø"/>
              <a:defRPr/>
            </a:pPr>
            <a:r>
              <a:rPr lang="fr-FR" sz="2400" dirty="0" smtClean="0">
                <a:latin typeface="Comic Sans MS" pitchFamily="66" charset="0"/>
              </a:rPr>
              <a:t>Baisse de la fonction de pompe </a:t>
            </a:r>
          </a:p>
          <a:p>
            <a:pPr fontAlgn="auto">
              <a:spcAft>
                <a:spcPts val="0"/>
              </a:spcAft>
              <a:buNone/>
              <a:defRPr/>
            </a:pPr>
            <a:endParaRPr lang="fr-FR" sz="2400" dirty="0" smtClean="0">
              <a:latin typeface="Comic Sans MS" pitchFamily="66" charset="0"/>
            </a:endParaRPr>
          </a:p>
          <a:p>
            <a:pPr fontAlgn="auto">
              <a:spcAft>
                <a:spcPts val="0"/>
              </a:spcAft>
              <a:buNone/>
              <a:defRPr/>
            </a:pPr>
            <a:r>
              <a:rPr lang="fr-FR" sz="2400" dirty="0" smtClean="0">
                <a:latin typeface="Comic Sans MS" pitchFamily="66" charset="0"/>
              </a:rPr>
              <a:t>cause: </a:t>
            </a:r>
          </a:p>
          <a:p>
            <a:pPr marL="0" indent="0" fontAlgn="auto">
              <a:spcBef>
                <a:spcPts val="0"/>
              </a:spcBef>
              <a:spcAft>
                <a:spcPts val="0"/>
              </a:spcAft>
              <a:buClrTx/>
              <a:buFont typeface="Wingdings" pitchFamily="2" charset="2"/>
              <a:buChar char="ü"/>
              <a:defRPr/>
            </a:pPr>
            <a:r>
              <a:rPr lang="fr-FR" sz="2400" dirty="0" smtClean="0">
                <a:latin typeface="Comic Sans MS" pitchFamily="66" charset="0"/>
              </a:rPr>
              <a:t>Diminution primaire/secondaire de l’</a:t>
            </a:r>
            <a:r>
              <a:rPr lang="fr-FR" sz="2400" dirty="0" err="1" smtClean="0">
                <a:latin typeface="Comic Sans MS" pitchFamily="66" charset="0"/>
              </a:rPr>
              <a:t>inotropisme</a:t>
            </a:r>
            <a:r>
              <a:rPr lang="fr-FR" sz="2400" dirty="0" smtClean="0">
                <a:latin typeface="Comic Sans MS" pitchFamily="66" charset="0"/>
              </a:rPr>
              <a:t> </a:t>
            </a:r>
          </a:p>
          <a:p>
            <a:pPr fontAlgn="auto">
              <a:spcAft>
                <a:spcPts val="0"/>
              </a:spcAft>
              <a:buClrTx/>
              <a:buFont typeface="Wingdings" pitchFamily="2" charset="2"/>
              <a:buChar char="ü"/>
              <a:defRPr/>
            </a:pPr>
            <a:r>
              <a:rPr lang="fr-FR" sz="2400" dirty="0" smtClean="0">
                <a:latin typeface="Comic Sans MS" pitchFamily="66" charset="0"/>
              </a:rPr>
              <a:t>Hypertrophie ventriculaire excentrique</a:t>
            </a:r>
            <a:endParaRPr lang="fr-FR" dirty="0">
              <a:latin typeface="Comic Sans MS" pitchFamily="66" charset="0"/>
            </a:endParaRPr>
          </a:p>
        </p:txBody>
      </p:sp>
      <p:sp>
        <p:nvSpPr>
          <p:cNvPr id="2" name="Titre 1"/>
          <p:cNvSpPr>
            <a:spLocks noGrp="1"/>
          </p:cNvSpPr>
          <p:nvPr>
            <p:ph type="title"/>
          </p:nvPr>
        </p:nvSpPr>
        <p:spPr>
          <a:xfrm>
            <a:off x="457200" y="44624"/>
            <a:ext cx="8229600" cy="1143000"/>
          </a:xfrm>
        </p:spPr>
        <p:txBody>
          <a:bodyPr rtlCol="0">
            <a:noAutofit/>
          </a:bodyPr>
          <a:lstStyle/>
          <a:p>
            <a:pPr algn="ctr" fontAlgn="auto">
              <a:spcAft>
                <a:spcPts val="0"/>
              </a:spcAft>
              <a:defRPr/>
            </a:pPr>
            <a:r>
              <a:rPr lang="fr-FR" sz="3200" dirty="0" smtClean="0">
                <a:effectLst/>
                <a:latin typeface="Comic Sans MS" pitchFamily="66" charset="0"/>
              </a:rPr>
              <a:t>INSUFFISANCE CARDIAQUE GAUCHE</a:t>
            </a:r>
            <a:endParaRPr lang="fr-FR" sz="3200" dirty="0">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heckerboard(across)">
                                      <p:cBhvr>
                                        <p:cTn id="15" dur="500"/>
                                        <p:tgtEl>
                                          <p:spTgt spid="3">
                                            <p:txEl>
                                              <p:pRg st="1" end="1"/>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heckerboard(across)">
                                      <p:cBhvr>
                                        <p:cTn id="19" dur="500"/>
                                        <p:tgtEl>
                                          <p:spTgt spid="3">
                                            <p:txEl>
                                              <p:pRg st="2" end="2"/>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checkerboard(across)">
                                      <p:cBhvr>
                                        <p:cTn id="23" dur="500"/>
                                        <p:tgtEl>
                                          <p:spTgt spid="3">
                                            <p:txEl>
                                              <p:pRg st="3" end="3"/>
                                            </p:txEl>
                                          </p:spTgt>
                                        </p:tgtEl>
                                      </p:cBhvr>
                                    </p:animEffect>
                                  </p:childTnLst>
                                </p:cTn>
                              </p:par>
                            </p:childTnLst>
                          </p:cTn>
                        </p:par>
                        <p:par>
                          <p:cTn id="24" fill="hold">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par>
                          <p:cTn id="28" fill="hold">
                            <p:stCondLst>
                              <p:cond delay="3000"/>
                            </p:stCondLst>
                            <p:childTnLst>
                              <p:par>
                                <p:cTn id="29" presetID="5" presetClass="entr" presetSubtype="10"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checkerboard(across)">
                                      <p:cBhvr>
                                        <p:cTn id="31" dur="500"/>
                                        <p:tgtEl>
                                          <p:spTgt spid="3">
                                            <p:txEl>
                                              <p:pRg st="5" end="5"/>
                                            </p:txEl>
                                          </p:spTgt>
                                        </p:tgtEl>
                                      </p:cBhvr>
                                    </p:animEffect>
                                  </p:childTnLst>
                                </p:cTn>
                              </p:par>
                            </p:childTnLst>
                          </p:cTn>
                        </p:par>
                        <p:par>
                          <p:cTn id="32" fill="hold">
                            <p:stCondLst>
                              <p:cond delay="3500"/>
                            </p:stCondLst>
                            <p:childTnLst>
                              <p:par>
                                <p:cTn id="33" presetID="5" presetClass="entr" presetSubtype="10"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checkerboard(across)">
                                      <p:cBhvr>
                                        <p:cTn id="35" dur="500"/>
                                        <p:tgtEl>
                                          <p:spTgt spid="3">
                                            <p:txEl>
                                              <p:pRg st="7" end="7"/>
                                            </p:txEl>
                                          </p:spTgt>
                                        </p:tgtEl>
                                      </p:cBhvr>
                                    </p:animEffect>
                                  </p:childTnLst>
                                </p:cTn>
                              </p:par>
                            </p:childTnLst>
                          </p:cTn>
                        </p:par>
                        <p:par>
                          <p:cTn id="36" fill="hold">
                            <p:stCondLst>
                              <p:cond delay="4000"/>
                            </p:stCondLst>
                            <p:childTnLst>
                              <p:par>
                                <p:cTn id="37" presetID="5" presetClass="entr" presetSubtype="10" fill="hold" grpId="0"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checkerboard(across)">
                                      <p:cBhvr>
                                        <p:cTn id="39" dur="500"/>
                                        <p:tgtEl>
                                          <p:spTgt spid="3">
                                            <p:txEl>
                                              <p:pRg st="8" end="8"/>
                                            </p:txEl>
                                          </p:spTgt>
                                        </p:tgtEl>
                                      </p:cBhvr>
                                    </p:animEffect>
                                  </p:childTnLst>
                                </p:cTn>
                              </p:par>
                            </p:childTnLst>
                          </p:cTn>
                        </p:par>
                        <p:par>
                          <p:cTn id="40" fill="hold">
                            <p:stCondLst>
                              <p:cond delay="4500"/>
                            </p:stCondLst>
                            <p:childTnLst>
                              <p:par>
                                <p:cTn id="41" presetID="5" presetClass="entr" presetSubtype="10" fill="hold" grpId="0" nodeType="after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checkerboard(across)">
                                      <p:cBhvr>
                                        <p:cTn id="4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1268760"/>
            <a:ext cx="8640960" cy="4525963"/>
          </a:xfrm>
        </p:spPr>
        <p:txBody>
          <a:bodyPr rtlCol="0">
            <a:normAutofit/>
          </a:bodyPr>
          <a:lstStyle/>
          <a:p>
            <a:pPr fontAlgn="auto">
              <a:spcAft>
                <a:spcPts val="0"/>
              </a:spcAft>
              <a:buFont typeface="Arial" pitchFamily="34" charset="0"/>
              <a:buNone/>
              <a:defRPr/>
            </a:pPr>
            <a:r>
              <a:rPr lang="fr-FR" sz="2400" b="1" dirty="0" smtClean="0">
                <a:latin typeface="Comic Sans MS" pitchFamily="66" charset="0"/>
              </a:rPr>
              <a:t>B. IC gauche à FE maintenue (&gt;50%) caractérisée par : </a:t>
            </a:r>
          </a:p>
          <a:p>
            <a:pPr fontAlgn="auto">
              <a:spcAft>
                <a:spcPts val="0"/>
              </a:spcAft>
              <a:buFont typeface="Arial" pitchFamily="34" charset="0"/>
              <a:buNone/>
              <a:defRPr/>
            </a:pPr>
            <a:r>
              <a:rPr lang="fr-FR" sz="2400" dirty="0" smtClean="0">
                <a:latin typeface="Comic Sans MS" pitchFamily="66" charset="0"/>
              </a:rPr>
              <a:t> </a:t>
            </a:r>
          </a:p>
          <a:p>
            <a:pPr fontAlgn="auto">
              <a:spcAft>
                <a:spcPts val="0"/>
              </a:spcAft>
              <a:buClrTx/>
              <a:buFont typeface="Wingdings" pitchFamily="2" charset="2"/>
              <a:buChar char="Ø"/>
              <a:defRPr/>
            </a:pPr>
            <a:r>
              <a:rPr lang="fr-FR" sz="2400" dirty="0" smtClean="0">
                <a:latin typeface="Comic Sans MS" pitchFamily="66" charset="0"/>
              </a:rPr>
              <a:t>Dysfonction ventriculaire diastolique </a:t>
            </a:r>
          </a:p>
          <a:p>
            <a:pPr fontAlgn="auto">
              <a:spcAft>
                <a:spcPts val="0"/>
              </a:spcAft>
              <a:buClrTx/>
              <a:buFont typeface="Wingdings" pitchFamily="2" charset="2"/>
              <a:buChar char="Ø"/>
              <a:defRPr/>
            </a:pPr>
            <a:r>
              <a:rPr lang="fr-FR" sz="2400" dirty="0" smtClean="0">
                <a:latin typeface="Comic Sans MS" pitchFamily="66" charset="0"/>
              </a:rPr>
              <a:t>Baisse du remplissage ventriculaire à FE normale (&gt; 50%) </a:t>
            </a:r>
          </a:p>
          <a:p>
            <a:pPr fontAlgn="auto">
              <a:spcAft>
                <a:spcPts val="0"/>
              </a:spcAft>
              <a:buNone/>
              <a:defRPr/>
            </a:pPr>
            <a:endParaRPr lang="fr-FR" sz="2400" dirty="0" smtClean="0">
              <a:latin typeface="Comic Sans MS" pitchFamily="66" charset="0"/>
            </a:endParaRPr>
          </a:p>
          <a:p>
            <a:pPr fontAlgn="auto">
              <a:spcAft>
                <a:spcPts val="0"/>
              </a:spcAft>
              <a:buNone/>
              <a:defRPr/>
            </a:pPr>
            <a:r>
              <a:rPr lang="fr-FR" sz="2400" dirty="0" smtClean="0">
                <a:latin typeface="Comic Sans MS" pitchFamily="66" charset="0"/>
              </a:rPr>
              <a:t>Cause: </a:t>
            </a:r>
          </a:p>
          <a:p>
            <a:pPr fontAlgn="auto">
              <a:spcAft>
                <a:spcPts val="0"/>
              </a:spcAft>
              <a:buClrTx/>
              <a:buFont typeface="Wingdings" pitchFamily="2" charset="2"/>
              <a:buChar char="ü"/>
              <a:defRPr/>
            </a:pPr>
            <a:r>
              <a:rPr lang="fr-FR" sz="2400" dirty="0" smtClean="0">
                <a:latin typeface="Comic Sans MS" pitchFamily="66" charset="0"/>
              </a:rPr>
              <a:t>Diminution de relâchement </a:t>
            </a:r>
          </a:p>
          <a:p>
            <a:pPr fontAlgn="auto">
              <a:spcAft>
                <a:spcPts val="0"/>
              </a:spcAft>
              <a:buClrTx/>
              <a:buFont typeface="Wingdings" pitchFamily="2" charset="2"/>
              <a:buChar char="ü"/>
              <a:defRPr/>
            </a:pPr>
            <a:r>
              <a:rPr lang="fr-FR" sz="2400" dirty="0" smtClean="0">
                <a:latin typeface="Comic Sans MS" pitchFamily="66" charset="0"/>
              </a:rPr>
              <a:t>Trouble de la relaxation</a:t>
            </a:r>
          </a:p>
          <a:p>
            <a:pPr fontAlgn="auto">
              <a:spcAft>
                <a:spcPts val="0"/>
              </a:spcAft>
              <a:buClrTx/>
              <a:buFont typeface="Wingdings" pitchFamily="2" charset="2"/>
              <a:buChar char="ü"/>
              <a:defRPr/>
            </a:pPr>
            <a:r>
              <a:rPr lang="fr-FR" sz="2400" dirty="0" smtClean="0">
                <a:latin typeface="Comic Sans MS" pitchFamily="66" charset="0"/>
              </a:rPr>
              <a:t> Hypertrophie ventriculaire concentrique</a:t>
            </a:r>
            <a:endParaRPr lang="fr-FR" sz="24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heckerboard(across)">
                                      <p:cBhvr>
                                        <p:cTn id="11" dur="500"/>
                                        <p:tgtEl>
                                          <p:spTgt spid="3">
                                            <p:txEl>
                                              <p:pRg st="1" end="1"/>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heckerboard(across)">
                                      <p:cBhvr>
                                        <p:cTn id="19" dur="500"/>
                                        <p:tgtEl>
                                          <p:spTgt spid="3">
                                            <p:txEl>
                                              <p:pRg st="3" end="3"/>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checkerboard(across)">
                                      <p:cBhvr>
                                        <p:cTn id="23" dur="500"/>
                                        <p:tgtEl>
                                          <p:spTgt spid="3">
                                            <p:txEl>
                                              <p:pRg st="5" end="5"/>
                                            </p:txEl>
                                          </p:spTgt>
                                        </p:tgtEl>
                                      </p:cBhvr>
                                    </p:animEffect>
                                  </p:childTnLst>
                                </p:cTn>
                              </p:par>
                            </p:childTnLst>
                          </p:cTn>
                        </p:par>
                        <p:par>
                          <p:cTn id="24" fill="hold">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heckerboard(across)">
                                      <p:cBhvr>
                                        <p:cTn id="27" dur="500"/>
                                        <p:tgtEl>
                                          <p:spTgt spid="3">
                                            <p:txEl>
                                              <p:pRg st="6" end="6"/>
                                            </p:txEl>
                                          </p:spTgt>
                                        </p:tgtEl>
                                      </p:cBhvr>
                                    </p:animEffect>
                                  </p:childTnLst>
                                </p:cTn>
                              </p:par>
                            </p:childTnLst>
                          </p:cTn>
                        </p:par>
                        <p:par>
                          <p:cTn id="28" fill="hold">
                            <p:stCondLst>
                              <p:cond delay="3000"/>
                            </p:stCondLst>
                            <p:childTnLst>
                              <p:par>
                                <p:cTn id="29" presetID="5" presetClass="entr" presetSubtype="10" fill="hold" grpId="0"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checkerboard(across)">
                                      <p:cBhvr>
                                        <p:cTn id="31" dur="500"/>
                                        <p:tgtEl>
                                          <p:spTgt spid="3">
                                            <p:txEl>
                                              <p:pRg st="7" end="7"/>
                                            </p:txEl>
                                          </p:spTgt>
                                        </p:tgtEl>
                                      </p:cBhvr>
                                    </p:animEffect>
                                  </p:childTnLst>
                                </p:cTn>
                              </p:par>
                            </p:childTnLst>
                          </p:cTn>
                        </p:par>
                        <p:par>
                          <p:cTn id="32" fill="hold">
                            <p:stCondLst>
                              <p:cond delay="3500"/>
                            </p:stCondLst>
                            <p:childTnLst>
                              <p:par>
                                <p:cTn id="33" presetID="5" presetClass="entr" presetSubtype="10" fill="hold" grpId="0"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checkerboard(across)">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481328"/>
            <a:ext cx="8219256" cy="4525963"/>
          </a:xfrm>
        </p:spPr>
        <p:txBody>
          <a:bodyPr rtlCol="0">
            <a:normAutofit fontScale="25000" lnSpcReduction="20000"/>
          </a:bodyPr>
          <a:lstStyle/>
          <a:p>
            <a:pPr fontAlgn="auto">
              <a:spcAft>
                <a:spcPts val="0"/>
              </a:spcAft>
              <a:buFont typeface="Arial" pitchFamily="34" charset="0"/>
              <a:buNone/>
              <a:defRPr/>
            </a:pPr>
            <a:endParaRPr lang="fr-FR" sz="11200" dirty="0" smtClean="0">
              <a:latin typeface="Comic Sans MS" pitchFamily="66" charset="0"/>
            </a:endParaRPr>
          </a:p>
          <a:p>
            <a:pPr fontAlgn="auto">
              <a:spcAft>
                <a:spcPts val="0"/>
              </a:spcAft>
              <a:buClrTx/>
              <a:buNone/>
              <a:defRPr/>
            </a:pPr>
            <a:r>
              <a:rPr lang="fr-FR" sz="9600" dirty="0" smtClean="0">
                <a:latin typeface="Comic Sans MS" pitchFamily="66" charset="0"/>
              </a:rPr>
              <a:t>IC par diminution primaire de la contractilité: </a:t>
            </a:r>
          </a:p>
          <a:p>
            <a:pPr fontAlgn="auto">
              <a:spcAft>
                <a:spcPts val="0"/>
              </a:spcAft>
              <a:buClrTx/>
              <a:buNone/>
              <a:defRPr/>
            </a:pPr>
            <a:endParaRPr lang="fr-FR" sz="9600" dirty="0" smtClean="0">
              <a:latin typeface="Comic Sans MS" pitchFamily="66" charset="0"/>
            </a:endParaRPr>
          </a:p>
          <a:p>
            <a:pPr fontAlgn="auto">
              <a:spcAft>
                <a:spcPts val="0"/>
              </a:spcAft>
              <a:buClrTx/>
              <a:buFont typeface="Wingdings" pitchFamily="2" charset="2"/>
              <a:buChar char="Ø"/>
              <a:defRPr/>
            </a:pPr>
            <a:r>
              <a:rPr lang="fr-FR" sz="9600" dirty="0" smtClean="0">
                <a:latin typeface="Comic Sans MS" pitchFamily="66" charset="0"/>
              </a:rPr>
              <a:t>Infarctus du myocarde   </a:t>
            </a:r>
          </a:p>
          <a:p>
            <a:pPr fontAlgn="auto">
              <a:spcAft>
                <a:spcPts val="0"/>
              </a:spcAft>
              <a:buClrTx/>
              <a:buFont typeface="Wingdings" pitchFamily="2" charset="2"/>
              <a:buChar char="Ø"/>
              <a:defRPr/>
            </a:pPr>
            <a:r>
              <a:rPr lang="fr-FR" sz="9600" dirty="0" smtClean="0">
                <a:latin typeface="Comic Sans MS" pitchFamily="66" charset="0"/>
              </a:rPr>
              <a:t>Myocardites  </a:t>
            </a:r>
          </a:p>
          <a:p>
            <a:pPr fontAlgn="auto">
              <a:spcAft>
                <a:spcPts val="0"/>
              </a:spcAft>
              <a:buClrTx/>
              <a:buFont typeface="Wingdings" pitchFamily="2" charset="2"/>
              <a:buChar char="Ø"/>
              <a:defRPr/>
            </a:pPr>
            <a:r>
              <a:rPr lang="fr-FR" sz="9600" dirty="0" smtClean="0">
                <a:latin typeface="Comic Sans MS" pitchFamily="66" charset="0"/>
              </a:rPr>
              <a:t>Ischémie myocardique chronique     </a:t>
            </a:r>
          </a:p>
          <a:p>
            <a:pPr fontAlgn="auto">
              <a:spcAft>
                <a:spcPts val="0"/>
              </a:spcAft>
              <a:buClrTx/>
              <a:buFont typeface="Wingdings" pitchFamily="2" charset="2"/>
              <a:buChar char="Ø"/>
              <a:defRPr/>
            </a:pPr>
            <a:r>
              <a:rPr lang="fr-FR" sz="9600" dirty="0" smtClean="0">
                <a:latin typeface="Comic Sans MS" pitchFamily="66" charset="0"/>
              </a:rPr>
              <a:t>Dysfonction systolique progressive  </a:t>
            </a:r>
          </a:p>
          <a:p>
            <a:pPr fontAlgn="auto">
              <a:spcAft>
                <a:spcPts val="0"/>
              </a:spcAft>
              <a:buClrTx/>
              <a:buFont typeface="Wingdings" pitchFamily="2" charset="2"/>
              <a:buChar char="Ø"/>
              <a:defRPr/>
            </a:pPr>
            <a:r>
              <a:rPr lang="fr-FR" sz="9600" dirty="0" smtClean="0">
                <a:latin typeface="Comic Sans MS" pitchFamily="66" charset="0"/>
              </a:rPr>
              <a:t>Cardiomyopathies </a:t>
            </a:r>
            <a:r>
              <a:rPr lang="fr-FR" sz="9600" dirty="0" err="1" smtClean="0">
                <a:latin typeface="Comic Sans MS" pitchFamily="66" charset="0"/>
              </a:rPr>
              <a:t>dilatatives</a:t>
            </a:r>
            <a:r>
              <a:rPr lang="fr-FR" sz="9600" dirty="0" smtClean="0">
                <a:latin typeface="Comic Sans MS" pitchFamily="66" charset="0"/>
              </a:rPr>
              <a:t> </a:t>
            </a:r>
          </a:p>
          <a:p>
            <a:pPr fontAlgn="auto">
              <a:spcAft>
                <a:spcPts val="0"/>
              </a:spcAft>
              <a:buClrTx/>
              <a:buFont typeface="Wingdings" pitchFamily="2" charset="2"/>
              <a:buChar char="Ø"/>
              <a:defRPr/>
            </a:pPr>
            <a:r>
              <a:rPr lang="fr-FR" sz="9600" dirty="0" smtClean="0">
                <a:latin typeface="Comic Sans MS" pitchFamily="66" charset="0"/>
              </a:rPr>
              <a:t>IC par diminution secondaire de la contractilité: </a:t>
            </a:r>
          </a:p>
          <a:p>
            <a:pPr fontAlgn="auto">
              <a:spcAft>
                <a:spcPts val="0"/>
              </a:spcAft>
              <a:buClrTx/>
              <a:buFont typeface="Wingdings" pitchFamily="2" charset="2"/>
              <a:buChar char="Ø"/>
              <a:defRPr/>
            </a:pPr>
            <a:r>
              <a:rPr lang="fr-FR" sz="9600" dirty="0" smtClean="0">
                <a:latin typeface="Comic Sans MS" pitchFamily="66" charset="0"/>
              </a:rPr>
              <a:t>Surcharges hémodynamiques chroniques: HTA et valvuloplasties</a:t>
            </a:r>
            <a:endParaRPr lang="fr-FR" sz="9600" dirty="0">
              <a:latin typeface="Comic Sans MS" pitchFamily="66" charset="0"/>
            </a:endParaRPr>
          </a:p>
        </p:txBody>
      </p:sp>
      <p:sp>
        <p:nvSpPr>
          <p:cNvPr id="2" name="Titre 1"/>
          <p:cNvSpPr>
            <a:spLocks noGrp="1"/>
          </p:cNvSpPr>
          <p:nvPr>
            <p:ph type="title"/>
          </p:nvPr>
        </p:nvSpPr>
        <p:spPr>
          <a:xfrm>
            <a:off x="611560" y="332656"/>
            <a:ext cx="8229600" cy="1143000"/>
          </a:xfrm>
        </p:spPr>
        <p:txBody>
          <a:bodyPr rtlCol="0">
            <a:noAutofit/>
          </a:bodyPr>
          <a:lstStyle/>
          <a:p>
            <a:pPr algn="ctr" fontAlgn="auto">
              <a:spcAft>
                <a:spcPts val="0"/>
              </a:spcAft>
              <a:defRPr/>
            </a:pPr>
            <a:r>
              <a:rPr lang="fr-FR" sz="3200" dirty="0" smtClean="0">
                <a:latin typeface="Comic Sans MS" pitchFamily="66" charset="0"/>
              </a:rPr>
              <a:t>Insuffisance cardiaque gauche à FE baissée </a:t>
            </a:r>
            <a:endParaRPr lang="fr-FR" sz="32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heckerboard(across)">
                                      <p:cBhvr>
                                        <p:cTn id="11" dur="500"/>
                                        <p:tgtEl>
                                          <p:spTgt spid="3">
                                            <p:txEl>
                                              <p:pRg st="1" end="1"/>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checkerboard(across)">
                                      <p:cBhvr>
                                        <p:cTn id="15" dur="500"/>
                                        <p:tgtEl>
                                          <p:spTgt spid="3">
                                            <p:txEl>
                                              <p:pRg st="3" end="3"/>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checkerboard(across)">
                                      <p:cBhvr>
                                        <p:cTn id="23" dur="500"/>
                                        <p:tgtEl>
                                          <p:spTgt spid="3">
                                            <p:txEl>
                                              <p:pRg st="5" end="5"/>
                                            </p:txEl>
                                          </p:spTgt>
                                        </p:tgtEl>
                                      </p:cBhvr>
                                    </p:animEffect>
                                  </p:childTnLst>
                                </p:cTn>
                              </p:par>
                            </p:childTnLst>
                          </p:cTn>
                        </p:par>
                        <p:par>
                          <p:cTn id="24" fill="hold">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heckerboard(across)">
                                      <p:cBhvr>
                                        <p:cTn id="27" dur="500"/>
                                        <p:tgtEl>
                                          <p:spTgt spid="3">
                                            <p:txEl>
                                              <p:pRg st="6" end="6"/>
                                            </p:txEl>
                                          </p:spTgt>
                                        </p:tgtEl>
                                      </p:cBhvr>
                                    </p:animEffect>
                                  </p:childTnLst>
                                </p:cTn>
                              </p:par>
                            </p:childTnLst>
                          </p:cTn>
                        </p:par>
                        <p:par>
                          <p:cTn id="28" fill="hold">
                            <p:stCondLst>
                              <p:cond delay="3000"/>
                            </p:stCondLst>
                            <p:childTnLst>
                              <p:par>
                                <p:cTn id="29" presetID="5" presetClass="entr" presetSubtype="10" fill="hold" grpId="0"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checkerboard(across)">
                                      <p:cBhvr>
                                        <p:cTn id="31" dur="500"/>
                                        <p:tgtEl>
                                          <p:spTgt spid="3">
                                            <p:txEl>
                                              <p:pRg st="7" end="7"/>
                                            </p:txEl>
                                          </p:spTgt>
                                        </p:tgtEl>
                                      </p:cBhvr>
                                    </p:animEffect>
                                  </p:childTnLst>
                                </p:cTn>
                              </p:par>
                            </p:childTnLst>
                          </p:cTn>
                        </p:par>
                        <p:par>
                          <p:cTn id="32" fill="hold">
                            <p:stCondLst>
                              <p:cond delay="3500"/>
                            </p:stCondLst>
                            <p:childTnLst>
                              <p:par>
                                <p:cTn id="33" presetID="5" presetClass="entr" presetSubtype="10" fill="hold" grpId="0"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checkerboard(across)">
                                      <p:cBhvr>
                                        <p:cTn id="35" dur="500"/>
                                        <p:tgtEl>
                                          <p:spTgt spid="3">
                                            <p:txEl>
                                              <p:pRg st="8" end="8"/>
                                            </p:txEl>
                                          </p:spTgt>
                                        </p:tgtEl>
                                      </p:cBhvr>
                                    </p:animEffect>
                                  </p:childTnLst>
                                </p:cTn>
                              </p:par>
                            </p:childTnLst>
                          </p:cTn>
                        </p:par>
                        <p:par>
                          <p:cTn id="36" fill="hold">
                            <p:stCondLst>
                              <p:cond delay="4000"/>
                            </p:stCondLst>
                            <p:childTnLst>
                              <p:par>
                                <p:cTn id="37" presetID="5" presetClass="entr" presetSubtype="10" fill="hold" grpId="0"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checkerboard(across)">
                                      <p:cBhvr>
                                        <p:cTn id="3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481328"/>
            <a:ext cx="8435280" cy="4525963"/>
          </a:xfrm>
        </p:spPr>
        <p:txBody>
          <a:bodyPr rtlCol="0">
            <a:normAutofit/>
          </a:bodyPr>
          <a:lstStyle/>
          <a:p>
            <a:pPr marL="0" fontAlgn="auto">
              <a:spcBef>
                <a:spcPts val="0"/>
              </a:spcBef>
              <a:spcAft>
                <a:spcPts val="0"/>
              </a:spcAft>
              <a:buFont typeface="Arial" pitchFamily="34" charset="0"/>
              <a:buNone/>
              <a:defRPr/>
            </a:pPr>
            <a:r>
              <a:rPr lang="fr-FR" sz="2800" dirty="0" smtClean="0">
                <a:solidFill>
                  <a:schemeClr val="tx1">
                    <a:lumMod val="75000"/>
                    <a:lumOff val="25000"/>
                  </a:schemeClr>
                </a:solidFill>
                <a:latin typeface="Comic Sans MS" pitchFamily="66" charset="0"/>
              </a:rPr>
              <a:t>Définition</a:t>
            </a:r>
            <a:r>
              <a:rPr lang="fr-FR" sz="3500" dirty="0" smtClean="0">
                <a:solidFill>
                  <a:schemeClr val="tx1">
                    <a:lumMod val="75000"/>
                    <a:lumOff val="25000"/>
                  </a:schemeClr>
                </a:solidFill>
                <a:latin typeface="Comic Sans MS" pitchFamily="66" charset="0"/>
              </a:rPr>
              <a:t>  </a:t>
            </a:r>
          </a:p>
          <a:p>
            <a:pPr marL="0" fontAlgn="auto">
              <a:spcBef>
                <a:spcPts val="0"/>
              </a:spcBef>
              <a:spcAft>
                <a:spcPts val="0"/>
              </a:spcAft>
              <a:buFont typeface="Arial" pitchFamily="34" charset="0"/>
              <a:buNone/>
              <a:defRPr/>
            </a:pPr>
            <a:endParaRPr lang="fr-FR" sz="2600" dirty="0" smtClean="0">
              <a:latin typeface="Comic Sans MS" pitchFamily="66" charset="0"/>
            </a:endParaRPr>
          </a:p>
          <a:p>
            <a:pPr marL="0" fontAlgn="auto">
              <a:spcBef>
                <a:spcPts val="0"/>
              </a:spcBef>
              <a:spcAft>
                <a:spcPts val="0"/>
              </a:spcAft>
              <a:buFont typeface="Arial" pitchFamily="34" charset="0"/>
              <a:buNone/>
              <a:defRPr/>
            </a:pPr>
            <a:r>
              <a:rPr lang="fr-FR" sz="2400" dirty="0" smtClean="0">
                <a:latin typeface="Comic Sans MS" pitchFamily="66" charset="0"/>
              </a:rPr>
              <a:t>La présence  des  signes de congestion pulmonaire dans les conditions d’une FE normale (&gt;50%) ou un peu diminué (45%) et de l’hypertrophie ventriculaire représente 40-50% du total des cas de IC gauche    </a:t>
            </a:r>
          </a:p>
        </p:txBody>
      </p:sp>
      <p:sp>
        <p:nvSpPr>
          <p:cNvPr id="2" name="Titre 1"/>
          <p:cNvSpPr>
            <a:spLocks noGrp="1"/>
          </p:cNvSpPr>
          <p:nvPr>
            <p:ph type="title"/>
          </p:nvPr>
        </p:nvSpPr>
        <p:spPr/>
        <p:txBody>
          <a:bodyPr rtlCol="0">
            <a:noAutofit/>
          </a:bodyPr>
          <a:lstStyle/>
          <a:p>
            <a:pPr algn="ctr" fontAlgn="auto">
              <a:spcAft>
                <a:spcPts val="0"/>
              </a:spcAft>
              <a:defRPr/>
            </a:pPr>
            <a:r>
              <a:rPr lang="fr-FR" sz="3200" dirty="0" smtClean="0">
                <a:effectLst/>
                <a:latin typeface="Comic Sans MS" pitchFamily="66" charset="0"/>
              </a:rPr>
              <a:t>Insuffisance cardiaque gauche à FE maintenue</a:t>
            </a:r>
            <a:endParaRPr lang="fr-FR" sz="3200" dirty="0">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rtlCol="0">
            <a:normAutofit/>
          </a:bodyPr>
          <a:lstStyle/>
          <a:p>
            <a:pPr marL="0" algn="just" fontAlgn="auto">
              <a:spcBef>
                <a:spcPts val="0"/>
              </a:spcBef>
              <a:spcAft>
                <a:spcPts val="0"/>
              </a:spcAft>
              <a:buNone/>
              <a:defRPr/>
            </a:pPr>
            <a:r>
              <a:rPr lang="fr-FR" sz="2400" dirty="0" smtClean="0">
                <a:latin typeface="Comic Sans MS" pitchFamily="66" charset="0"/>
              </a:rPr>
              <a:t>Un trouble de relaxation traduit un retard d'entrée du calcium dans le réticulum sarcoplasmique, mais peut aussi être du à un retard ou un asynchronisme de la contraction.  Une altération du remplissage ventriculaire peut donc être en relation avec soit à une anomalie de la relaxation, soit à une anomalie de compliance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4" name="Picture 4"/>
          <p:cNvPicPr>
            <a:picLocks noChangeAspect="1" noChangeArrowheads="1"/>
          </p:cNvPicPr>
          <p:nvPr/>
        </p:nvPicPr>
        <p:blipFill>
          <a:blip r:embed="rId2" cstate="print"/>
          <a:srcRect/>
          <a:stretch>
            <a:fillRect/>
          </a:stretch>
        </p:blipFill>
        <p:spPr bwMode="auto">
          <a:xfrm>
            <a:off x="251520" y="72008"/>
            <a:ext cx="8697218" cy="573325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51204"/>
                                        </p:tgtEl>
                                        <p:attrNameLst>
                                          <p:attrName>style.visibility</p:attrName>
                                        </p:attrNameLst>
                                      </p:cBhvr>
                                      <p:to>
                                        <p:strVal val="visible"/>
                                      </p:to>
                                    </p:set>
                                    <p:animEffect transition="in" filter="plus(in)">
                                      <p:cBhvr>
                                        <p:cTn id="7" dur="2000"/>
                                        <p:tgtEl>
                                          <p:spTgt spid="51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me 6"/>
          <p:cNvGraphicFramePr/>
          <p:nvPr/>
        </p:nvGraphicFramePr>
        <p:xfrm>
          <a:off x="539552" y="692696"/>
          <a:ext cx="8208912"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Espace réservé du contenu 2"/>
          <p:cNvSpPr>
            <a:spLocks noGrp="1"/>
          </p:cNvSpPr>
          <p:nvPr>
            <p:ph idx="1"/>
          </p:nvPr>
        </p:nvSpPr>
        <p:spPr>
          <a:xfrm>
            <a:off x="251520" y="1556793"/>
            <a:ext cx="8640960" cy="4824536"/>
          </a:xfrm>
        </p:spPr>
        <p:txBody>
          <a:bodyPr>
            <a:normAutofit fontScale="92500" lnSpcReduction="10000"/>
          </a:bodyPr>
          <a:lstStyle/>
          <a:p>
            <a:pPr algn="just">
              <a:buFont typeface="Arial" charset="0"/>
              <a:buNone/>
            </a:pPr>
            <a:r>
              <a:rPr lang="fr-FR" sz="2400" dirty="0" smtClean="0">
                <a:latin typeface="Comic Sans MS" pitchFamily="66" charset="0"/>
              </a:rPr>
              <a:t>Antérogrades(en aval) (déterminées par diminution de la performance systolique) : </a:t>
            </a:r>
          </a:p>
          <a:p>
            <a:pPr algn="just">
              <a:buNone/>
            </a:pPr>
            <a:r>
              <a:rPr lang="fr-FR" sz="2400" dirty="0" smtClean="0">
                <a:latin typeface="Comic Sans MS" pitchFamily="66" charset="0"/>
              </a:rPr>
              <a:t>Cause: </a:t>
            </a:r>
          </a:p>
          <a:p>
            <a:pPr algn="just">
              <a:buClr>
                <a:schemeClr val="tx1"/>
              </a:buClr>
              <a:buFont typeface="Wingdings" pitchFamily="2" charset="2"/>
              <a:buChar char="Ø"/>
            </a:pPr>
            <a:r>
              <a:rPr lang="fr-FR" sz="2400" dirty="0" smtClean="0">
                <a:latin typeface="Comic Sans MS" pitchFamily="66" charset="0"/>
              </a:rPr>
              <a:t>Diminution FE du VG =</a:t>
            </a:r>
            <a:r>
              <a:rPr lang="kn-IN" sz="2400" dirty="0" smtClean="0">
                <a:latin typeface="Comic Sans MS" pitchFamily="66" charset="0"/>
              </a:rPr>
              <a:t> </a:t>
            </a:r>
            <a:r>
              <a:rPr lang="fr-FR" sz="2400" dirty="0" smtClean="0">
                <a:latin typeface="Comic Sans MS" pitchFamily="66" charset="0"/>
              </a:rPr>
              <a:t>diminution volume artériel effectif (qui remplit le système artériel)     </a:t>
            </a:r>
          </a:p>
          <a:p>
            <a:pPr algn="just">
              <a:buClr>
                <a:schemeClr val="tx1"/>
              </a:buClr>
              <a:buNone/>
            </a:pPr>
            <a:r>
              <a:rPr lang="fr-FR" sz="2400" dirty="0" smtClean="0">
                <a:latin typeface="Comic Sans MS" pitchFamily="66" charset="0"/>
              </a:rPr>
              <a:t>Le trouble majeur est la diminution de la perfusion tissulaire à les suivantes conséquences:</a:t>
            </a:r>
          </a:p>
          <a:p>
            <a:pPr marL="0" algn="just">
              <a:spcBef>
                <a:spcPts val="0"/>
              </a:spcBef>
              <a:buClrTx/>
              <a:buFont typeface="Wingdings" pitchFamily="2" charset="2"/>
              <a:buChar char="ü"/>
            </a:pPr>
            <a:r>
              <a:rPr lang="fr-FR" sz="2400" dirty="0" smtClean="0">
                <a:latin typeface="Comic Sans MS" pitchFamily="66" charset="0"/>
              </a:rPr>
              <a:t>diminution de la perfusion SNC =déclenche  l’augmentation de la stimulation </a:t>
            </a:r>
            <a:r>
              <a:rPr lang="fr-FR" sz="2400" dirty="0" err="1" smtClean="0">
                <a:latin typeface="Comic Sans MS" pitchFamily="66" charset="0"/>
              </a:rPr>
              <a:t>sympatho</a:t>
            </a:r>
            <a:r>
              <a:rPr lang="fr-FR" sz="2400" dirty="0" smtClean="0">
                <a:latin typeface="Comic Sans MS" pitchFamily="66" charset="0"/>
              </a:rPr>
              <a:t> adrénergique avec tachycardie, agitation, confusion </a:t>
            </a:r>
          </a:p>
          <a:p>
            <a:pPr marL="0" algn="just">
              <a:spcBef>
                <a:spcPts val="0"/>
              </a:spcBef>
              <a:buClrTx/>
              <a:buFont typeface="Wingdings" pitchFamily="2" charset="2"/>
              <a:buChar char="ü"/>
            </a:pPr>
            <a:endParaRPr lang="fr-FR" sz="2400" dirty="0" smtClean="0">
              <a:latin typeface="Comic Sans MS" pitchFamily="66" charset="0"/>
            </a:endParaRPr>
          </a:p>
          <a:p>
            <a:pPr marL="0" algn="just">
              <a:spcBef>
                <a:spcPts val="0"/>
              </a:spcBef>
              <a:buClrTx/>
              <a:buFont typeface="Wingdings" pitchFamily="2" charset="2"/>
              <a:buChar char="ü"/>
            </a:pPr>
            <a:r>
              <a:rPr lang="fr-FR" sz="2400" dirty="0" smtClean="0">
                <a:latin typeface="Comic Sans MS" pitchFamily="66" charset="0"/>
              </a:rPr>
              <a:t>diminution perfusion des muscles striés </a:t>
            </a:r>
            <a:r>
              <a:rPr lang="fr-FR" sz="2400" dirty="0" err="1" smtClean="0">
                <a:latin typeface="Comic Sans MS" pitchFamily="66" charset="0"/>
              </a:rPr>
              <a:t>squelettaux</a:t>
            </a:r>
            <a:r>
              <a:rPr lang="fr-FR" sz="2400" dirty="0" smtClean="0">
                <a:latin typeface="Comic Sans MS" pitchFamily="66" charset="0"/>
              </a:rPr>
              <a:t> = asthénie d’effort </a:t>
            </a:r>
          </a:p>
          <a:p>
            <a:pPr marL="0" algn="just">
              <a:spcBef>
                <a:spcPts val="0"/>
              </a:spcBef>
              <a:buClrTx/>
              <a:buFont typeface="Wingdings" pitchFamily="2" charset="2"/>
              <a:buChar char="ü"/>
            </a:pPr>
            <a:r>
              <a:rPr lang="fr-FR" sz="2400" dirty="0" smtClean="0">
                <a:latin typeface="Comic Sans MS" pitchFamily="66" charset="0"/>
              </a:rPr>
              <a:t>Diminution Perfusion de la corticale rénale = activation du système RAA avec oligurie</a:t>
            </a:r>
          </a:p>
          <a:p>
            <a:pPr algn="just">
              <a:buClr>
                <a:schemeClr val="tx1"/>
              </a:buClr>
              <a:buNone/>
            </a:pPr>
            <a:endParaRPr lang="fr-FR" sz="2400" dirty="0" smtClean="0">
              <a:latin typeface="Comic Sans MS" pitchFamily="66" charset="0"/>
            </a:endParaRPr>
          </a:p>
          <a:p>
            <a:pPr algn="just">
              <a:buClr>
                <a:schemeClr val="tx1"/>
              </a:buClr>
              <a:buFont typeface="Wingdings" pitchFamily="2" charset="2"/>
              <a:buChar char="Ø"/>
            </a:pPr>
            <a:endParaRPr lang="fr-FR" sz="2400" dirty="0" smtClean="0">
              <a:latin typeface="Comic Sans MS" pitchFamily="66" charset="0"/>
            </a:endParaRPr>
          </a:p>
        </p:txBody>
      </p:sp>
      <p:sp>
        <p:nvSpPr>
          <p:cNvPr id="2" name="Titre 1"/>
          <p:cNvSpPr>
            <a:spLocks noGrp="1"/>
          </p:cNvSpPr>
          <p:nvPr>
            <p:ph type="title"/>
          </p:nvPr>
        </p:nvSpPr>
        <p:spPr/>
        <p:txBody>
          <a:bodyPr rtlCol="0">
            <a:noAutofit/>
          </a:bodyPr>
          <a:lstStyle/>
          <a:p>
            <a:pPr algn="ctr" fontAlgn="auto">
              <a:spcAft>
                <a:spcPts val="0"/>
              </a:spcAft>
              <a:defRPr/>
            </a:pPr>
            <a:r>
              <a:rPr lang="fr-FR" sz="3200" dirty="0" smtClean="0">
                <a:effectLst/>
                <a:latin typeface="Comic Sans MS" pitchFamily="66" charset="0"/>
              </a:rPr>
              <a:t>LES MANIFESTATIONS DE IC GAUCHE</a:t>
            </a:r>
            <a:endParaRPr lang="fr-FR" sz="3200" dirty="0">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54275">
                                            <p:txEl>
                                              <p:pRg st="0" end="0"/>
                                            </p:txEl>
                                          </p:spTgt>
                                        </p:tgtEl>
                                        <p:attrNameLst>
                                          <p:attrName>style.visibility</p:attrName>
                                        </p:attrNameLst>
                                      </p:cBhvr>
                                      <p:to>
                                        <p:strVal val="visible"/>
                                      </p:to>
                                    </p:set>
                                    <p:animEffect transition="in" filter="checkerboard(across)">
                                      <p:cBhvr>
                                        <p:cTn id="11" dur="500"/>
                                        <p:tgtEl>
                                          <p:spTgt spid="54275">
                                            <p:txEl>
                                              <p:pRg st="0" end="0"/>
                                            </p:txEl>
                                          </p:spTgt>
                                        </p:tgtEl>
                                      </p:cBhvr>
                                    </p:animEffect>
                                  </p:childTnLst>
                                </p:cTn>
                              </p:par>
                              <p:par>
                                <p:cTn id="12" presetID="5" presetClass="entr" presetSubtype="10" fill="hold" nodeType="withEffect">
                                  <p:stCondLst>
                                    <p:cond delay="0"/>
                                  </p:stCondLst>
                                  <p:childTnLst>
                                    <p:set>
                                      <p:cBhvr>
                                        <p:cTn id="13" dur="1" fill="hold">
                                          <p:stCondLst>
                                            <p:cond delay="0"/>
                                          </p:stCondLst>
                                        </p:cTn>
                                        <p:tgtEl>
                                          <p:spTgt spid="54275">
                                            <p:txEl>
                                              <p:pRg st="1" end="1"/>
                                            </p:txEl>
                                          </p:spTgt>
                                        </p:tgtEl>
                                        <p:attrNameLst>
                                          <p:attrName>style.visibility</p:attrName>
                                        </p:attrNameLst>
                                      </p:cBhvr>
                                      <p:to>
                                        <p:strVal val="visible"/>
                                      </p:to>
                                    </p:set>
                                    <p:animEffect transition="in" filter="checkerboard(across)">
                                      <p:cBhvr>
                                        <p:cTn id="14" dur="500"/>
                                        <p:tgtEl>
                                          <p:spTgt spid="54275">
                                            <p:txEl>
                                              <p:pRg st="1" end="1"/>
                                            </p:txEl>
                                          </p:spTgt>
                                        </p:tgtEl>
                                      </p:cBhvr>
                                    </p:animEffect>
                                  </p:childTnLst>
                                </p:cTn>
                              </p:par>
                              <p:par>
                                <p:cTn id="15" presetID="5" presetClass="entr" presetSubtype="10" fill="hold" nodeType="withEffect">
                                  <p:stCondLst>
                                    <p:cond delay="0"/>
                                  </p:stCondLst>
                                  <p:childTnLst>
                                    <p:set>
                                      <p:cBhvr>
                                        <p:cTn id="16" dur="1" fill="hold">
                                          <p:stCondLst>
                                            <p:cond delay="0"/>
                                          </p:stCondLst>
                                        </p:cTn>
                                        <p:tgtEl>
                                          <p:spTgt spid="54275">
                                            <p:txEl>
                                              <p:pRg st="2" end="2"/>
                                            </p:txEl>
                                          </p:spTgt>
                                        </p:tgtEl>
                                        <p:attrNameLst>
                                          <p:attrName>style.visibility</p:attrName>
                                        </p:attrNameLst>
                                      </p:cBhvr>
                                      <p:to>
                                        <p:strVal val="visible"/>
                                      </p:to>
                                    </p:set>
                                    <p:animEffect transition="in" filter="checkerboard(across)">
                                      <p:cBhvr>
                                        <p:cTn id="17" dur="500"/>
                                        <p:tgtEl>
                                          <p:spTgt spid="54275">
                                            <p:txEl>
                                              <p:pRg st="2" end="2"/>
                                            </p:txEl>
                                          </p:spTgt>
                                        </p:tgtEl>
                                      </p:cBhvr>
                                    </p:animEffect>
                                  </p:childTnLst>
                                </p:cTn>
                              </p:par>
                              <p:par>
                                <p:cTn id="18" presetID="5" presetClass="entr" presetSubtype="10" fill="hold" nodeType="withEffect">
                                  <p:stCondLst>
                                    <p:cond delay="0"/>
                                  </p:stCondLst>
                                  <p:childTnLst>
                                    <p:set>
                                      <p:cBhvr>
                                        <p:cTn id="19" dur="1" fill="hold">
                                          <p:stCondLst>
                                            <p:cond delay="0"/>
                                          </p:stCondLst>
                                        </p:cTn>
                                        <p:tgtEl>
                                          <p:spTgt spid="54275">
                                            <p:txEl>
                                              <p:pRg st="3" end="3"/>
                                            </p:txEl>
                                          </p:spTgt>
                                        </p:tgtEl>
                                        <p:attrNameLst>
                                          <p:attrName>style.visibility</p:attrName>
                                        </p:attrNameLst>
                                      </p:cBhvr>
                                      <p:to>
                                        <p:strVal val="visible"/>
                                      </p:to>
                                    </p:set>
                                    <p:animEffect transition="in" filter="checkerboard(across)">
                                      <p:cBhvr>
                                        <p:cTn id="20" dur="500"/>
                                        <p:tgtEl>
                                          <p:spTgt spid="54275">
                                            <p:txEl>
                                              <p:pRg st="3" end="3"/>
                                            </p:txEl>
                                          </p:spTgt>
                                        </p:tgtEl>
                                      </p:cBhvr>
                                    </p:animEffect>
                                  </p:childTnLst>
                                </p:cTn>
                              </p:par>
                              <p:par>
                                <p:cTn id="21" presetID="5" presetClass="entr" presetSubtype="10" fill="hold" nodeType="withEffect">
                                  <p:stCondLst>
                                    <p:cond delay="0"/>
                                  </p:stCondLst>
                                  <p:childTnLst>
                                    <p:set>
                                      <p:cBhvr>
                                        <p:cTn id="22" dur="1" fill="hold">
                                          <p:stCondLst>
                                            <p:cond delay="0"/>
                                          </p:stCondLst>
                                        </p:cTn>
                                        <p:tgtEl>
                                          <p:spTgt spid="54275">
                                            <p:txEl>
                                              <p:pRg st="4" end="4"/>
                                            </p:txEl>
                                          </p:spTgt>
                                        </p:tgtEl>
                                        <p:attrNameLst>
                                          <p:attrName>style.visibility</p:attrName>
                                        </p:attrNameLst>
                                      </p:cBhvr>
                                      <p:to>
                                        <p:strVal val="visible"/>
                                      </p:to>
                                    </p:set>
                                    <p:animEffect transition="in" filter="checkerboard(across)">
                                      <p:cBhvr>
                                        <p:cTn id="23" dur="500"/>
                                        <p:tgtEl>
                                          <p:spTgt spid="54275">
                                            <p:txEl>
                                              <p:pRg st="4" end="4"/>
                                            </p:txEl>
                                          </p:spTgt>
                                        </p:tgtEl>
                                      </p:cBhvr>
                                    </p:animEffect>
                                  </p:childTnLst>
                                </p:cTn>
                              </p:par>
                              <p:par>
                                <p:cTn id="24" presetID="5" presetClass="entr" presetSubtype="10" fill="hold" nodeType="withEffect">
                                  <p:stCondLst>
                                    <p:cond delay="0"/>
                                  </p:stCondLst>
                                  <p:childTnLst>
                                    <p:set>
                                      <p:cBhvr>
                                        <p:cTn id="25" dur="1" fill="hold">
                                          <p:stCondLst>
                                            <p:cond delay="0"/>
                                          </p:stCondLst>
                                        </p:cTn>
                                        <p:tgtEl>
                                          <p:spTgt spid="54275">
                                            <p:txEl>
                                              <p:pRg st="6" end="6"/>
                                            </p:txEl>
                                          </p:spTgt>
                                        </p:tgtEl>
                                        <p:attrNameLst>
                                          <p:attrName>style.visibility</p:attrName>
                                        </p:attrNameLst>
                                      </p:cBhvr>
                                      <p:to>
                                        <p:strVal val="visible"/>
                                      </p:to>
                                    </p:set>
                                    <p:animEffect transition="in" filter="checkerboard(across)">
                                      <p:cBhvr>
                                        <p:cTn id="26" dur="500"/>
                                        <p:tgtEl>
                                          <p:spTgt spid="54275">
                                            <p:txEl>
                                              <p:pRg st="6" end="6"/>
                                            </p:txEl>
                                          </p:spTgt>
                                        </p:tgtEl>
                                      </p:cBhvr>
                                    </p:animEffect>
                                  </p:childTnLst>
                                </p:cTn>
                              </p:par>
                              <p:par>
                                <p:cTn id="27" presetID="5" presetClass="entr" presetSubtype="10" fill="hold" nodeType="withEffect">
                                  <p:stCondLst>
                                    <p:cond delay="0"/>
                                  </p:stCondLst>
                                  <p:childTnLst>
                                    <p:set>
                                      <p:cBhvr>
                                        <p:cTn id="28" dur="1" fill="hold">
                                          <p:stCondLst>
                                            <p:cond delay="0"/>
                                          </p:stCondLst>
                                        </p:cTn>
                                        <p:tgtEl>
                                          <p:spTgt spid="54275">
                                            <p:txEl>
                                              <p:pRg st="7" end="7"/>
                                            </p:txEl>
                                          </p:spTgt>
                                        </p:tgtEl>
                                        <p:attrNameLst>
                                          <p:attrName>style.visibility</p:attrName>
                                        </p:attrNameLst>
                                      </p:cBhvr>
                                      <p:to>
                                        <p:strVal val="visible"/>
                                      </p:to>
                                    </p:set>
                                    <p:animEffect transition="in" filter="checkerboard(across)">
                                      <p:cBhvr>
                                        <p:cTn id="29" dur="500"/>
                                        <p:tgtEl>
                                          <p:spTgt spid="5427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1052736"/>
            <a:ext cx="8352928" cy="4525963"/>
          </a:xfrm>
        </p:spPr>
        <p:txBody>
          <a:bodyPr rtlCol="0">
            <a:normAutofit lnSpcReduction="10000"/>
          </a:bodyPr>
          <a:lstStyle/>
          <a:p>
            <a:pPr marL="0" algn="just" fontAlgn="auto">
              <a:spcBef>
                <a:spcPts val="0"/>
              </a:spcBef>
              <a:spcAft>
                <a:spcPts val="0"/>
              </a:spcAft>
              <a:buFont typeface="Arial" pitchFamily="34" charset="0"/>
              <a:buNone/>
              <a:defRPr/>
            </a:pPr>
            <a:r>
              <a:rPr lang="fr-FR" sz="2400" dirty="0" smtClean="0">
                <a:latin typeface="Comic Sans MS" pitchFamily="66" charset="0"/>
              </a:rPr>
              <a:t>Rétrogrades(en amont) (déterminées par diminution de la performance diastolique):</a:t>
            </a:r>
          </a:p>
          <a:p>
            <a:pPr marL="0" algn="just" fontAlgn="auto">
              <a:spcBef>
                <a:spcPts val="0"/>
              </a:spcBef>
              <a:spcAft>
                <a:spcPts val="0"/>
              </a:spcAft>
              <a:buFont typeface="Arial" pitchFamily="34" charset="0"/>
              <a:buNone/>
              <a:defRPr/>
            </a:pPr>
            <a:r>
              <a:rPr lang="fr-FR" sz="2400" dirty="0" smtClean="0">
                <a:latin typeface="Comic Sans MS" pitchFamily="66" charset="0"/>
              </a:rPr>
              <a:t> </a:t>
            </a:r>
          </a:p>
          <a:p>
            <a:pPr marL="0" algn="just" fontAlgn="auto">
              <a:spcBef>
                <a:spcPts val="0"/>
              </a:spcBef>
              <a:spcAft>
                <a:spcPts val="0"/>
              </a:spcAft>
              <a:buFont typeface="Arial" pitchFamily="34" charset="0"/>
              <a:buNone/>
              <a:defRPr/>
            </a:pPr>
            <a:r>
              <a:rPr lang="fr-FR" sz="2400" dirty="0" smtClean="0">
                <a:latin typeface="Comic Sans MS" pitchFamily="66" charset="0"/>
              </a:rPr>
              <a:t>Cause:  </a:t>
            </a:r>
          </a:p>
          <a:p>
            <a:pPr marL="0" algn="just" fontAlgn="auto">
              <a:spcBef>
                <a:spcPts val="0"/>
              </a:spcBef>
              <a:spcAft>
                <a:spcPts val="0"/>
              </a:spcAft>
              <a:buFont typeface="Arial" pitchFamily="34" charset="0"/>
              <a:buNone/>
              <a:defRPr/>
            </a:pPr>
            <a:endParaRPr lang="fr-FR" sz="2400" dirty="0" smtClean="0">
              <a:latin typeface="Comic Sans MS" pitchFamily="66" charset="0"/>
            </a:endParaRPr>
          </a:p>
          <a:p>
            <a:pPr marL="0" algn="just" fontAlgn="auto">
              <a:spcBef>
                <a:spcPts val="0"/>
              </a:spcBef>
              <a:spcAft>
                <a:spcPts val="0"/>
              </a:spcAft>
              <a:buFont typeface="Arial" pitchFamily="34" charset="0"/>
              <a:buNone/>
              <a:defRPr/>
            </a:pPr>
            <a:r>
              <a:rPr lang="fr-FR" sz="2400" dirty="0" smtClean="0">
                <a:latin typeface="Comic Sans MS" pitchFamily="66" charset="0"/>
              </a:rPr>
              <a:t>Augmentation VTD du VG sur le fond de augmentation du retour veineux  le trouble majeur est  augmentation de la pression intra-ventriculaire, qui se transmet </a:t>
            </a:r>
            <a:r>
              <a:rPr lang="fr-FR" sz="2400" dirty="0" err="1" smtClean="0">
                <a:latin typeface="Comic Sans MS" pitchFamily="66" charset="0"/>
              </a:rPr>
              <a:t>retrogradement</a:t>
            </a:r>
            <a:r>
              <a:rPr lang="fr-FR" sz="2400" dirty="0" smtClean="0">
                <a:latin typeface="Comic Sans MS" pitchFamily="66" charset="0"/>
              </a:rPr>
              <a:t>(en amont)  dans l’auricule gauche, les veines pulmonaires et les capillaires pulmonaires = stase et congestion veino-capillaire pulmonaire responsable des:</a:t>
            </a:r>
            <a:r>
              <a:rPr lang="fr-FR" sz="4000" dirty="0" smtClean="0">
                <a:solidFill>
                  <a:srgbClr val="FF0000"/>
                </a:solidFill>
                <a:latin typeface="Comic Sans MS" pitchFamily="66" charset="0"/>
              </a:rPr>
              <a:t>?????? OAP</a:t>
            </a:r>
            <a:endParaRPr lang="fr-FR" sz="2400" dirty="0">
              <a:solidFill>
                <a:srgbClr val="FF0000"/>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checkerboard(across)">
                                      <p:cBhvr>
                                        <p:cTn id="10" dur="500"/>
                                        <p:tgtEl>
                                          <p:spTgt spid="3">
                                            <p:txEl>
                                              <p:pRg st="2" end="2"/>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checkerboard(across)">
                                      <p:cBhvr>
                                        <p:cTn id="1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Espace réservé du contenu 2"/>
          <p:cNvSpPr>
            <a:spLocks noGrp="1"/>
          </p:cNvSpPr>
          <p:nvPr>
            <p:ph idx="1"/>
          </p:nvPr>
        </p:nvSpPr>
        <p:spPr>
          <a:xfrm>
            <a:off x="323528" y="764704"/>
            <a:ext cx="8229600" cy="579519"/>
          </a:xfrm>
        </p:spPr>
        <p:txBody>
          <a:bodyPr>
            <a:normAutofit fontScale="77500" lnSpcReduction="20000"/>
          </a:bodyPr>
          <a:lstStyle/>
          <a:p>
            <a:pPr>
              <a:buFont typeface="Arial" charset="0"/>
              <a:buNone/>
            </a:pPr>
            <a:r>
              <a:rPr lang="fr-FR" dirty="0" smtClean="0">
                <a:latin typeface="Comic Sans MS" pitchFamily="66" charset="0"/>
              </a:rPr>
              <a:t>Elle se définit comme étant la diminution de la  performance VD </a:t>
            </a:r>
          </a:p>
        </p:txBody>
      </p:sp>
      <p:sp>
        <p:nvSpPr>
          <p:cNvPr id="57346" name="Titre 1"/>
          <p:cNvSpPr>
            <a:spLocks noGrp="1"/>
          </p:cNvSpPr>
          <p:nvPr>
            <p:ph type="title"/>
          </p:nvPr>
        </p:nvSpPr>
        <p:spPr>
          <a:xfrm>
            <a:off x="457200" y="44624"/>
            <a:ext cx="8229600" cy="634082"/>
          </a:xfrm>
        </p:spPr>
        <p:txBody>
          <a:bodyPr>
            <a:noAutofit/>
          </a:bodyPr>
          <a:lstStyle/>
          <a:p>
            <a:r>
              <a:rPr lang="fr-FR" sz="3200" dirty="0" smtClean="0">
                <a:effectLst/>
                <a:latin typeface="Comic Sans MS" pitchFamily="66" charset="0"/>
              </a:rPr>
              <a:t>INSUFISANCE CARDIAQUE DROITE</a:t>
            </a:r>
          </a:p>
        </p:txBody>
      </p:sp>
      <p:sp>
        <p:nvSpPr>
          <p:cNvPr id="4" name="Rectangle 3"/>
          <p:cNvSpPr/>
          <p:nvPr/>
        </p:nvSpPr>
        <p:spPr>
          <a:xfrm>
            <a:off x="467544" y="1196752"/>
            <a:ext cx="8280920" cy="5293757"/>
          </a:xfrm>
          <a:prstGeom prst="rect">
            <a:avLst/>
          </a:prstGeom>
        </p:spPr>
        <p:txBody>
          <a:bodyPr wrap="square">
            <a:spAutoFit/>
          </a:bodyPr>
          <a:lstStyle/>
          <a:p>
            <a:pPr fontAlgn="auto">
              <a:spcBef>
                <a:spcPts val="0"/>
              </a:spcBef>
              <a:spcAft>
                <a:spcPts val="0"/>
              </a:spcAft>
              <a:defRPr/>
            </a:pPr>
            <a:r>
              <a:rPr lang="fr-FR" sz="2400" b="1" u="sng" dirty="0" smtClean="0">
                <a:latin typeface="Comic Sans MS" pitchFamily="66" charset="0"/>
                <a:cs typeface="+mn-cs"/>
              </a:rPr>
              <a:t>CAUSES</a:t>
            </a:r>
            <a:endParaRPr lang="fr-FR" sz="2400" b="1" u="sng" dirty="0">
              <a:latin typeface="Comic Sans MS" pitchFamily="66" charset="0"/>
              <a:cs typeface="+mn-cs"/>
            </a:endParaRPr>
          </a:p>
          <a:p>
            <a:pPr fontAlgn="auto">
              <a:spcBef>
                <a:spcPts val="0"/>
              </a:spcBef>
              <a:spcAft>
                <a:spcPts val="0"/>
              </a:spcAft>
              <a:buFont typeface="Wingdings" pitchFamily="2" charset="2"/>
              <a:buChar char="Ø"/>
              <a:defRPr/>
            </a:pPr>
            <a:r>
              <a:rPr lang="fr-FR" sz="2000" b="1" u="sng" dirty="0">
                <a:latin typeface="Comic Sans MS" pitchFamily="66" charset="0"/>
                <a:cs typeface="+mn-cs"/>
              </a:rPr>
              <a:t>  Cardiaques:  </a:t>
            </a:r>
          </a:p>
          <a:p>
            <a:pPr fontAlgn="auto">
              <a:spcBef>
                <a:spcPts val="0"/>
              </a:spcBef>
              <a:spcAft>
                <a:spcPts val="0"/>
              </a:spcAft>
              <a:defRPr/>
            </a:pPr>
            <a:r>
              <a:rPr lang="fr-FR" sz="2000" dirty="0">
                <a:latin typeface="Comic Sans MS" pitchFamily="66" charset="0"/>
                <a:cs typeface="+mn-cs"/>
              </a:rPr>
              <a:t>o  L’insuffisance cardiaque gauche congestive = la principale cause </a:t>
            </a:r>
          </a:p>
          <a:p>
            <a:pPr fontAlgn="auto">
              <a:spcBef>
                <a:spcPts val="0"/>
              </a:spcBef>
              <a:spcAft>
                <a:spcPts val="0"/>
              </a:spcAft>
              <a:defRPr/>
            </a:pPr>
            <a:r>
              <a:rPr lang="fr-FR" sz="2000" dirty="0">
                <a:latin typeface="Comic Sans MS" pitchFamily="66" charset="0"/>
                <a:cs typeface="+mn-cs"/>
              </a:rPr>
              <a:t>o  La sténose pulmonaire </a:t>
            </a:r>
          </a:p>
          <a:p>
            <a:pPr fontAlgn="auto">
              <a:spcBef>
                <a:spcPts val="0"/>
              </a:spcBef>
              <a:spcAft>
                <a:spcPts val="0"/>
              </a:spcAft>
              <a:defRPr/>
            </a:pPr>
            <a:r>
              <a:rPr lang="fr-FR" sz="2000" dirty="0">
                <a:latin typeface="Comic Sans MS" pitchFamily="66" charset="0"/>
                <a:cs typeface="+mn-cs"/>
              </a:rPr>
              <a:t>o  L’infarctus du VD </a:t>
            </a:r>
          </a:p>
          <a:p>
            <a:pPr fontAlgn="auto">
              <a:spcBef>
                <a:spcPts val="0"/>
              </a:spcBef>
              <a:spcAft>
                <a:spcPts val="0"/>
              </a:spcAft>
              <a:buFont typeface="Wingdings" pitchFamily="2" charset="2"/>
              <a:buChar char="Ø"/>
              <a:defRPr/>
            </a:pPr>
            <a:r>
              <a:rPr lang="fr-FR" sz="2000" b="1" u="sng" dirty="0">
                <a:latin typeface="Comic Sans MS" pitchFamily="66" charset="0"/>
                <a:cs typeface="+mn-cs"/>
              </a:rPr>
              <a:t>  Pulmonaires parenchymateuses:  </a:t>
            </a:r>
          </a:p>
          <a:p>
            <a:pPr fontAlgn="auto">
              <a:spcBef>
                <a:spcPts val="0"/>
              </a:spcBef>
              <a:spcAft>
                <a:spcPts val="0"/>
              </a:spcAft>
              <a:defRPr/>
            </a:pPr>
            <a:r>
              <a:rPr lang="fr-FR" sz="2000" dirty="0">
                <a:latin typeface="Comic Sans MS" pitchFamily="66" charset="0"/>
                <a:cs typeface="+mn-cs"/>
              </a:rPr>
              <a:t>o  Les maladies pulmonaires chroniques (BPOC) &amp; cœur pulmonaire </a:t>
            </a:r>
          </a:p>
          <a:p>
            <a:pPr fontAlgn="auto">
              <a:spcBef>
                <a:spcPts val="0"/>
              </a:spcBef>
              <a:spcAft>
                <a:spcPts val="0"/>
              </a:spcAft>
              <a:defRPr/>
            </a:pPr>
            <a:r>
              <a:rPr lang="fr-FR" sz="2000" dirty="0" smtClean="0">
                <a:latin typeface="Comic Sans MS" pitchFamily="66" charset="0"/>
                <a:cs typeface="+mn-cs"/>
              </a:rPr>
              <a:t>	chronique </a:t>
            </a:r>
            <a:r>
              <a:rPr lang="fr-FR" sz="2000" dirty="0">
                <a:latin typeface="Comic Sans MS" pitchFamily="66" charset="0"/>
                <a:cs typeface="+mn-cs"/>
              </a:rPr>
              <a:t>(CPC) </a:t>
            </a:r>
          </a:p>
          <a:p>
            <a:pPr fontAlgn="auto">
              <a:spcBef>
                <a:spcPts val="0"/>
              </a:spcBef>
              <a:spcAft>
                <a:spcPts val="0"/>
              </a:spcAft>
              <a:defRPr/>
            </a:pPr>
            <a:r>
              <a:rPr lang="fr-FR" sz="2000" dirty="0">
                <a:latin typeface="Comic Sans MS" pitchFamily="66" charset="0"/>
                <a:cs typeface="+mn-cs"/>
              </a:rPr>
              <a:t>o  Les affections pulmonaires interstitielles (ex., sarcoïdose) </a:t>
            </a:r>
          </a:p>
          <a:p>
            <a:pPr fontAlgn="auto">
              <a:spcBef>
                <a:spcPts val="0"/>
              </a:spcBef>
              <a:spcAft>
                <a:spcPts val="0"/>
              </a:spcAft>
              <a:defRPr/>
            </a:pPr>
            <a:r>
              <a:rPr lang="fr-FR" sz="2000" dirty="0">
                <a:latin typeface="Comic Sans MS" pitchFamily="66" charset="0"/>
                <a:cs typeface="+mn-cs"/>
              </a:rPr>
              <a:t>o  Le syndrome de détresse respiratoire de l’adulte </a:t>
            </a:r>
          </a:p>
          <a:p>
            <a:pPr marL="342900" indent="-342900" fontAlgn="auto">
              <a:spcBef>
                <a:spcPts val="0"/>
              </a:spcBef>
              <a:spcAft>
                <a:spcPts val="0"/>
              </a:spcAft>
              <a:buFont typeface="Wingdings" pitchFamily="2" charset="2"/>
              <a:buChar char="Ø"/>
              <a:defRPr/>
            </a:pPr>
            <a:r>
              <a:rPr lang="fr-FR" sz="2000" b="1" u="sng" dirty="0">
                <a:latin typeface="Comic Sans MS" pitchFamily="66" charset="0"/>
                <a:cs typeface="+mn-cs"/>
              </a:rPr>
              <a:t>  Pulmonaires vasculaires: </a:t>
            </a:r>
          </a:p>
          <a:p>
            <a:pPr fontAlgn="auto">
              <a:spcBef>
                <a:spcPts val="0"/>
              </a:spcBef>
              <a:spcAft>
                <a:spcPts val="0"/>
              </a:spcAft>
              <a:defRPr/>
            </a:pPr>
            <a:r>
              <a:rPr lang="fr-FR" sz="2000" dirty="0">
                <a:latin typeface="Comic Sans MS" pitchFamily="66" charset="0"/>
                <a:cs typeface="+mn-cs"/>
              </a:rPr>
              <a:t>o  L’embolie pulmonaire </a:t>
            </a:r>
          </a:p>
          <a:p>
            <a:pPr fontAlgn="auto">
              <a:spcBef>
                <a:spcPts val="0"/>
              </a:spcBef>
              <a:spcAft>
                <a:spcPts val="0"/>
              </a:spcAft>
              <a:defRPr/>
            </a:pPr>
            <a:r>
              <a:rPr lang="fr-FR" sz="2000" dirty="0">
                <a:latin typeface="Comic Sans MS" pitchFamily="66" charset="0"/>
                <a:cs typeface="+mn-cs"/>
              </a:rPr>
              <a:t>o  L’HTP primaire </a:t>
            </a:r>
          </a:p>
          <a:p>
            <a:pPr fontAlgn="auto">
              <a:spcBef>
                <a:spcPts val="0"/>
              </a:spcBef>
              <a:spcAft>
                <a:spcPts val="0"/>
              </a:spcAft>
              <a:buFont typeface="Wingdings" pitchFamily="2" charset="2"/>
              <a:buChar char="Ø"/>
              <a:defRPr/>
            </a:pPr>
            <a:r>
              <a:rPr lang="fr-FR" sz="2000" b="1" u="sng" dirty="0">
                <a:latin typeface="Comic Sans MS" pitchFamily="66" charset="0"/>
                <a:cs typeface="+mn-cs"/>
              </a:rPr>
              <a:t>Causes rares: </a:t>
            </a:r>
            <a:endParaRPr lang="fr-FR" sz="2000" b="1" u="sng" dirty="0" smtClean="0">
              <a:latin typeface="Comic Sans MS" pitchFamily="66" charset="0"/>
              <a:cs typeface="+mn-cs"/>
            </a:endParaRPr>
          </a:p>
          <a:p>
            <a:pPr fontAlgn="auto">
              <a:spcBef>
                <a:spcPts val="0"/>
              </a:spcBef>
              <a:spcAft>
                <a:spcPts val="0"/>
              </a:spcAft>
              <a:defRPr/>
            </a:pPr>
            <a:r>
              <a:rPr lang="fr-FR" sz="2000" dirty="0" smtClean="0">
                <a:latin typeface="Comic Sans MS" pitchFamily="66" charset="0"/>
                <a:cs typeface="+mn-cs"/>
              </a:rPr>
              <a:t>Les </a:t>
            </a:r>
            <a:r>
              <a:rPr lang="fr-FR" sz="2000" dirty="0">
                <a:latin typeface="Comic Sans MS" pitchFamily="66" charset="0"/>
                <a:cs typeface="+mn-cs"/>
              </a:rPr>
              <a:t>valvulopathies pulmonaires ou tricuspidiennes, l’infarctus </a:t>
            </a:r>
          </a:p>
          <a:p>
            <a:pPr fontAlgn="auto">
              <a:spcBef>
                <a:spcPts val="0"/>
              </a:spcBef>
              <a:spcAft>
                <a:spcPts val="0"/>
              </a:spcAft>
              <a:defRPr/>
            </a:pPr>
            <a:r>
              <a:rPr lang="fr-FR" sz="2000" dirty="0">
                <a:latin typeface="Comic Sans MS" pitchFamily="66" charset="0"/>
                <a:cs typeface="+mn-cs"/>
              </a:rPr>
              <a:t>du ventricule droit et quelques cardiomyopathies. </a:t>
            </a:r>
          </a:p>
          <a:p>
            <a:pPr fontAlgn="auto">
              <a:spcBef>
                <a:spcPts val="0"/>
              </a:spcBef>
              <a:spcAft>
                <a:spcPts val="0"/>
              </a:spcAft>
              <a:defRPr/>
            </a:pPr>
            <a:r>
              <a:rPr lang="fr-FR" sz="1600" dirty="0">
                <a:latin typeface="Comic Sans MS" pitchFamily="66" charset="0"/>
                <a:cs typeface="+mn-cs"/>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blinds(horizontal)">
                                      <p:cBhvr>
                                        <p:cTn id="7" dur="500"/>
                                        <p:tgtEl>
                                          <p:spTgt spid="57346"/>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57347">
                                            <p:txEl>
                                              <p:pRg st="0" end="0"/>
                                            </p:txEl>
                                          </p:spTgt>
                                        </p:tgtEl>
                                        <p:attrNameLst>
                                          <p:attrName>style.visibility</p:attrName>
                                        </p:attrNameLst>
                                      </p:cBhvr>
                                      <p:to>
                                        <p:strVal val="visible"/>
                                      </p:to>
                                    </p:set>
                                    <p:animEffect transition="in" filter="checkerboard(across)">
                                      <p:cBhvr>
                                        <p:cTn id="11" dur="500"/>
                                        <p:tgtEl>
                                          <p:spTgt spid="57347">
                                            <p:txEl>
                                              <p:pRg st="0" end="0"/>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checkerboard(across)">
                                      <p:cBhvr>
                                        <p:cTn id="15" dur="500"/>
                                        <p:tgtEl>
                                          <p:spTgt spid="4">
                                            <p:txEl>
                                              <p:pRg st="0" end="0"/>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checkerboard(across)">
                                      <p:cBhvr>
                                        <p:cTn id="18" dur="500"/>
                                        <p:tgtEl>
                                          <p:spTgt spid="4">
                                            <p:txEl>
                                              <p:pRg st="1" end="1"/>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checkerboard(across)">
                                      <p:cBhvr>
                                        <p:cTn id="21" dur="500"/>
                                        <p:tgtEl>
                                          <p:spTgt spid="4">
                                            <p:txEl>
                                              <p:pRg st="2" end="2"/>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checkerboard(across)">
                                      <p:cBhvr>
                                        <p:cTn id="24" dur="500"/>
                                        <p:tgtEl>
                                          <p:spTgt spid="4">
                                            <p:txEl>
                                              <p:pRg st="3" end="3"/>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checkerboard(across)">
                                      <p:cBhvr>
                                        <p:cTn id="27" dur="500"/>
                                        <p:tgtEl>
                                          <p:spTgt spid="4">
                                            <p:txEl>
                                              <p:pRg st="4" end="4"/>
                                            </p:txEl>
                                          </p:spTgt>
                                        </p:tgtEl>
                                      </p:cBhvr>
                                    </p:animEffect>
                                  </p:childTnLst>
                                </p:cTn>
                              </p:par>
                              <p:par>
                                <p:cTn id="28" presetID="5" presetClass="entr" presetSubtype="10" fill="hold" nodeType="with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checkerboard(across)">
                                      <p:cBhvr>
                                        <p:cTn id="30" dur="500"/>
                                        <p:tgtEl>
                                          <p:spTgt spid="4">
                                            <p:txEl>
                                              <p:pRg st="5" end="5"/>
                                            </p:txEl>
                                          </p:spTgt>
                                        </p:tgtEl>
                                      </p:cBhvr>
                                    </p:animEffect>
                                  </p:childTnLst>
                                </p:cTn>
                              </p:par>
                              <p:par>
                                <p:cTn id="31" presetID="5" presetClass="entr" presetSubtype="10" fill="hold" nodeType="with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checkerboard(across)">
                                      <p:cBhvr>
                                        <p:cTn id="33" dur="500"/>
                                        <p:tgtEl>
                                          <p:spTgt spid="4">
                                            <p:txEl>
                                              <p:pRg st="6" end="6"/>
                                            </p:txEl>
                                          </p:spTgt>
                                        </p:tgtEl>
                                      </p:cBhvr>
                                    </p:animEffect>
                                  </p:childTnLst>
                                </p:cTn>
                              </p:par>
                              <p:par>
                                <p:cTn id="34" presetID="5" presetClass="entr" presetSubtype="10" fill="hold" nodeType="with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animEffect transition="in" filter="checkerboard(across)">
                                      <p:cBhvr>
                                        <p:cTn id="36" dur="500"/>
                                        <p:tgtEl>
                                          <p:spTgt spid="4">
                                            <p:txEl>
                                              <p:pRg st="7" end="7"/>
                                            </p:txEl>
                                          </p:spTgt>
                                        </p:tgtEl>
                                      </p:cBhvr>
                                    </p:animEffect>
                                  </p:childTnLst>
                                </p:cTn>
                              </p:par>
                              <p:par>
                                <p:cTn id="37" presetID="5" presetClass="entr" presetSubtype="10" fill="hold" nodeType="with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checkerboard(across)">
                                      <p:cBhvr>
                                        <p:cTn id="39" dur="500"/>
                                        <p:tgtEl>
                                          <p:spTgt spid="4">
                                            <p:txEl>
                                              <p:pRg st="8" end="8"/>
                                            </p:txEl>
                                          </p:spTgt>
                                        </p:tgtEl>
                                      </p:cBhvr>
                                    </p:animEffect>
                                  </p:childTnLst>
                                </p:cTn>
                              </p:par>
                              <p:par>
                                <p:cTn id="40" presetID="5" presetClass="entr" presetSubtype="10" fill="hold" nodeType="with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animEffect transition="in" filter="checkerboard(across)">
                                      <p:cBhvr>
                                        <p:cTn id="42" dur="500"/>
                                        <p:tgtEl>
                                          <p:spTgt spid="4">
                                            <p:txEl>
                                              <p:pRg st="9" end="9"/>
                                            </p:txEl>
                                          </p:spTgt>
                                        </p:tgtEl>
                                      </p:cBhvr>
                                    </p:animEffect>
                                  </p:childTnLst>
                                </p:cTn>
                              </p:par>
                              <p:par>
                                <p:cTn id="43" presetID="5" presetClass="entr" presetSubtype="10" fill="hold" nodeType="withEffect">
                                  <p:stCondLst>
                                    <p:cond delay="0"/>
                                  </p:stCondLst>
                                  <p:childTnLst>
                                    <p:set>
                                      <p:cBhvr>
                                        <p:cTn id="44" dur="1" fill="hold">
                                          <p:stCondLst>
                                            <p:cond delay="0"/>
                                          </p:stCondLst>
                                        </p:cTn>
                                        <p:tgtEl>
                                          <p:spTgt spid="4">
                                            <p:txEl>
                                              <p:pRg st="10" end="10"/>
                                            </p:txEl>
                                          </p:spTgt>
                                        </p:tgtEl>
                                        <p:attrNameLst>
                                          <p:attrName>style.visibility</p:attrName>
                                        </p:attrNameLst>
                                      </p:cBhvr>
                                      <p:to>
                                        <p:strVal val="visible"/>
                                      </p:to>
                                    </p:set>
                                    <p:animEffect transition="in" filter="checkerboard(across)">
                                      <p:cBhvr>
                                        <p:cTn id="45" dur="500"/>
                                        <p:tgtEl>
                                          <p:spTgt spid="4">
                                            <p:txEl>
                                              <p:pRg st="10" end="10"/>
                                            </p:txEl>
                                          </p:spTgt>
                                        </p:tgtEl>
                                      </p:cBhvr>
                                    </p:animEffect>
                                  </p:childTnLst>
                                </p:cTn>
                              </p:par>
                              <p:par>
                                <p:cTn id="46" presetID="5" presetClass="entr" presetSubtype="10" fill="hold" nodeType="withEffect">
                                  <p:stCondLst>
                                    <p:cond delay="0"/>
                                  </p:stCondLst>
                                  <p:childTnLst>
                                    <p:set>
                                      <p:cBhvr>
                                        <p:cTn id="47" dur="1" fill="hold">
                                          <p:stCondLst>
                                            <p:cond delay="0"/>
                                          </p:stCondLst>
                                        </p:cTn>
                                        <p:tgtEl>
                                          <p:spTgt spid="4">
                                            <p:txEl>
                                              <p:pRg st="11" end="11"/>
                                            </p:txEl>
                                          </p:spTgt>
                                        </p:tgtEl>
                                        <p:attrNameLst>
                                          <p:attrName>style.visibility</p:attrName>
                                        </p:attrNameLst>
                                      </p:cBhvr>
                                      <p:to>
                                        <p:strVal val="visible"/>
                                      </p:to>
                                    </p:set>
                                    <p:animEffect transition="in" filter="checkerboard(across)">
                                      <p:cBhvr>
                                        <p:cTn id="48" dur="500"/>
                                        <p:tgtEl>
                                          <p:spTgt spid="4">
                                            <p:txEl>
                                              <p:pRg st="11" end="11"/>
                                            </p:txEl>
                                          </p:spTgt>
                                        </p:tgtEl>
                                      </p:cBhvr>
                                    </p:animEffect>
                                  </p:childTnLst>
                                </p:cTn>
                              </p:par>
                              <p:par>
                                <p:cTn id="49" presetID="5" presetClass="entr" presetSubtype="10" fill="hold" nodeType="withEffect">
                                  <p:stCondLst>
                                    <p:cond delay="0"/>
                                  </p:stCondLst>
                                  <p:childTnLst>
                                    <p:set>
                                      <p:cBhvr>
                                        <p:cTn id="50" dur="1" fill="hold">
                                          <p:stCondLst>
                                            <p:cond delay="0"/>
                                          </p:stCondLst>
                                        </p:cTn>
                                        <p:tgtEl>
                                          <p:spTgt spid="4">
                                            <p:txEl>
                                              <p:pRg st="12" end="12"/>
                                            </p:txEl>
                                          </p:spTgt>
                                        </p:tgtEl>
                                        <p:attrNameLst>
                                          <p:attrName>style.visibility</p:attrName>
                                        </p:attrNameLst>
                                      </p:cBhvr>
                                      <p:to>
                                        <p:strVal val="visible"/>
                                      </p:to>
                                    </p:set>
                                    <p:animEffect transition="in" filter="checkerboard(across)">
                                      <p:cBhvr>
                                        <p:cTn id="51" dur="500"/>
                                        <p:tgtEl>
                                          <p:spTgt spid="4">
                                            <p:txEl>
                                              <p:pRg st="12" end="12"/>
                                            </p:txEl>
                                          </p:spTgt>
                                        </p:tgtEl>
                                      </p:cBhvr>
                                    </p:animEffect>
                                  </p:childTnLst>
                                </p:cTn>
                              </p:par>
                              <p:par>
                                <p:cTn id="52" presetID="5" presetClass="entr" presetSubtype="10" fill="hold" nodeType="withEffect">
                                  <p:stCondLst>
                                    <p:cond delay="0"/>
                                  </p:stCondLst>
                                  <p:childTnLst>
                                    <p:set>
                                      <p:cBhvr>
                                        <p:cTn id="53" dur="1" fill="hold">
                                          <p:stCondLst>
                                            <p:cond delay="0"/>
                                          </p:stCondLst>
                                        </p:cTn>
                                        <p:tgtEl>
                                          <p:spTgt spid="4">
                                            <p:txEl>
                                              <p:pRg st="13" end="13"/>
                                            </p:txEl>
                                          </p:spTgt>
                                        </p:tgtEl>
                                        <p:attrNameLst>
                                          <p:attrName>style.visibility</p:attrName>
                                        </p:attrNameLst>
                                      </p:cBhvr>
                                      <p:to>
                                        <p:strVal val="visible"/>
                                      </p:to>
                                    </p:set>
                                    <p:animEffect transition="in" filter="checkerboard(across)">
                                      <p:cBhvr>
                                        <p:cTn id="54" dur="500"/>
                                        <p:tgtEl>
                                          <p:spTgt spid="4">
                                            <p:txEl>
                                              <p:pRg st="13" end="13"/>
                                            </p:txEl>
                                          </p:spTgt>
                                        </p:tgtEl>
                                      </p:cBhvr>
                                    </p:animEffect>
                                  </p:childTnLst>
                                </p:cTn>
                              </p:par>
                              <p:par>
                                <p:cTn id="55" presetID="5" presetClass="entr" presetSubtype="10" fill="hold" nodeType="withEffect">
                                  <p:stCondLst>
                                    <p:cond delay="0"/>
                                  </p:stCondLst>
                                  <p:childTnLst>
                                    <p:set>
                                      <p:cBhvr>
                                        <p:cTn id="56" dur="1" fill="hold">
                                          <p:stCondLst>
                                            <p:cond delay="0"/>
                                          </p:stCondLst>
                                        </p:cTn>
                                        <p:tgtEl>
                                          <p:spTgt spid="4">
                                            <p:txEl>
                                              <p:pRg st="14" end="14"/>
                                            </p:txEl>
                                          </p:spTgt>
                                        </p:tgtEl>
                                        <p:attrNameLst>
                                          <p:attrName>style.visibility</p:attrName>
                                        </p:attrNameLst>
                                      </p:cBhvr>
                                      <p:to>
                                        <p:strVal val="visible"/>
                                      </p:to>
                                    </p:set>
                                    <p:animEffect transition="in" filter="checkerboard(across)">
                                      <p:cBhvr>
                                        <p:cTn id="57" dur="500"/>
                                        <p:tgtEl>
                                          <p:spTgt spid="4">
                                            <p:txEl>
                                              <p:pRg st="14" end="14"/>
                                            </p:txEl>
                                          </p:spTgt>
                                        </p:tgtEl>
                                      </p:cBhvr>
                                    </p:animEffect>
                                  </p:childTnLst>
                                </p:cTn>
                              </p:par>
                              <p:par>
                                <p:cTn id="58" presetID="5" presetClass="entr" presetSubtype="10" fill="hold" nodeType="withEffect">
                                  <p:stCondLst>
                                    <p:cond delay="0"/>
                                  </p:stCondLst>
                                  <p:childTnLst>
                                    <p:set>
                                      <p:cBhvr>
                                        <p:cTn id="59" dur="1" fill="hold">
                                          <p:stCondLst>
                                            <p:cond delay="0"/>
                                          </p:stCondLst>
                                        </p:cTn>
                                        <p:tgtEl>
                                          <p:spTgt spid="4">
                                            <p:txEl>
                                              <p:pRg st="15" end="15"/>
                                            </p:txEl>
                                          </p:spTgt>
                                        </p:tgtEl>
                                        <p:attrNameLst>
                                          <p:attrName>style.visibility</p:attrName>
                                        </p:attrNameLst>
                                      </p:cBhvr>
                                      <p:to>
                                        <p:strVal val="visible"/>
                                      </p:to>
                                    </p:set>
                                    <p:animEffect transition="in" filter="checkerboard(across)">
                                      <p:cBhvr>
                                        <p:cTn id="60" dur="500"/>
                                        <p:tgtEl>
                                          <p:spTgt spid="4">
                                            <p:txEl>
                                              <p:pRg st="15" end="15"/>
                                            </p:txEl>
                                          </p:spTgt>
                                        </p:tgtEl>
                                      </p:cBhvr>
                                    </p:animEffect>
                                  </p:childTnLst>
                                </p:cTn>
                              </p:par>
                              <p:par>
                                <p:cTn id="61" presetID="5" presetClass="entr" presetSubtype="10" fill="hold" nodeType="withEffect">
                                  <p:stCondLst>
                                    <p:cond delay="0"/>
                                  </p:stCondLst>
                                  <p:childTnLst>
                                    <p:set>
                                      <p:cBhvr>
                                        <p:cTn id="62" dur="1" fill="hold">
                                          <p:stCondLst>
                                            <p:cond delay="0"/>
                                          </p:stCondLst>
                                        </p:cTn>
                                        <p:tgtEl>
                                          <p:spTgt spid="4">
                                            <p:txEl>
                                              <p:pRg st="16" end="16"/>
                                            </p:txEl>
                                          </p:spTgt>
                                        </p:tgtEl>
                                        <p:attrNameLst>
                                          <p:attrName>style.visibility</p:attrName>
                                        </p:attrNameLst>
                                      </p:cBhvr>
                                      <p:to>
                                        <p:strVal val="visible"/>
                                      </p:to>
                                    </p:set>
                                    <p:animEffect transition="in" filter="checkerboard(across)">
                                      <p:cBhvr>
                                        <p:cTn id="63" dur="500"/>
                                        <p:tgtEl>
                                          <p:spTgt spid="4">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P spid="573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2"/>
          <p:cNvPicPr>
            <a:picLocks noGrp="1" noChangeAspect="1" noChangeArrowheads="1"/>
          </p:cNvPicPr>
          <p:nvPr>
            <p:ph idx="1"/>
          </p:nvPr>
        </p:nvPicPr>
        <p:blipFill>
          <a:blip r:embed="rId2" cstate="print"/>
          <a:srcRect/>
          <a:stretch>
            <a:fillRect/>
          </a:stretch>
        </p:blipFill>
        <p:spPr>
          <a:xfrm>
            <a:off x="827584" y="332656"/>
            <a:ext cx="7992888" cy="5437537"/>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checkerboard(across)">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908720"/>
            <a:ext cx="8229600" cy="5112568"/>
          </a:xfrm>
        </p:spPr>
        <p:txBody>
          <a:bodyPr rtlCol="0">
            <a:normAutofit lnSpcReduction="10000"/>
          </a:bodyPr>
          <a:lstStyle/>
          <a:p>
            <a:pPr marL="0" algn="just" fontAlgn="auto">
              <a:spcBef>
                <a:spcPts val="0"/>
              </a:spcBef>
              <a:spcAft>
                <a:spcPts val="0"/>
              </a:spcAft>
              <a:buFont typeface="Arial" pitchFamily="34" charset="0"/>
              <a:buNone/>
              <a:defRPr/>
            </a:pPr>
            <a:r>
              <a:rPr lang="fr-FR" sz="2400" dirty="0" smtClean="0">
                <a:latin typeface="Comic Sans MS" pitchFamily="66" charset="0"/>
              </a:rPr>
              <a:t>Dans le BPOC l’hypoventilation alvéolaire provoque </a:t>
            </a:r>
          </a:p>
          <a:p>
            <a:pPr marL="0" algn="just">
              <a:spcBef>
                <a:spcPts val="0"/>
              </a:spcBef>
              <a:buFont typeface="Arial" charset="0"/>
              <a:buNone/>
            </a:pPr>
            <a:r>
              <a:rPr lang="fr-FR" sz="2400" dirty="0" smtClean="0">
                <a:latin typeface="Comic Sans MS" pitchFamily="66" charset="0"/>
              </a:rPr>
              <a:t>l'hypoxie et par le réflexe d’adaptation de la perfusion à la ventilation se produit l’</a:t>
            </a:r>
            <a:r>
              <a:rPr lang="fr-FR" sz="2400" dirty="0" err="1" smtClean="0">
                <a:latin typeface="Comic Sans MS" pitchFamily="66" charset="0"/>
              </a:rPr>
              <a:t>artériolo</a:t>
            </a:r>
            <a:r>
              <a:rPr lang="fr-FR" sz="2400" dirty="0" smtClean="0">
                <a:latin typeface="Comic Sans MS" pitchFamily="66" charset="0"/>
              </a:rPr>
              <a:t>-construction du territoire hypo ventilé de la résistance dans la charge du VD. </a:t>
            </a:r>
          </a:p>
          <a:p>
            <a:pPr marL="0" algn="just">
              <a:spcBef>
                <a:spcPts val="0"/>
              </a:spcBef>
              <a:buFont typeface="Arial" charset="0"/>
              <a:buNone/>
            </a:pPr>
            <a:r>
              <a:rPr lang="fr-FR" sz="2400" dirty="0" smtClean="0">
                <a:latin typeface="Comic Sans MS" pitchFamily="66" charset="0"/>
              </a:rPr>
              <a:t>La surcharge chronique de pression du VD qui devient insuffisant et ainsi apparaît le cœur pulmonaire chronique (IC droite de cause pulmonaire) a circulation pulmonaire et de la post-Antérogrades (déterminées par diminution de la performance systolique du VD): </a:t>
            </a:r>
          </a:p>
          <a:p>
            <a:pPr marL="0" algn="just">
              <a:spcBef>
                <a:spcPts val="0"/>
              </a:spcBef>
              <a:buFont typeface="Arial" charset="0"/>
              <a:buNone/>
            </a:pPr>
            <a:r>
              <a:rPr lang="fr-FR" sz="2400" dirty="0" err="1" smtClean="0">
                <a:latin typeface="Comic Sans MS" pitchFamily="66" charset="0"/>
              </a:rPr>
              <a:t>dimi</a:t>
            </a:r>
            <a:r>
              <a:rPr lang="fr-FR" sz="2400" dirty="0" smtClean="0">
                <a:latin typeface="Comic Sans MS" pitchFamily="66" charset="0"/>
              </a:rPr>
              <a:t> FE du VD </a:t>
            </a:r>
            <a:r>
              <a:rPr lang="fr-FR" sz="2400" dirty="0" err="1" smtClean="0">
                <a:latin typeface="Comic Sans MS" pitchFamily="66" charset="0"/>
              </a:rPr>
              <a:t>dimi</a:t>
            </a:r>
            <a:r>
              <a:rPr lang="fr-FR" sz="2400" dirty="0" smtClean="0">
                <a:latin typeface="Comic Sans MS" pitchFamily="66" charset="0"/>
              </a:rPr>
              <a:t> du remplissage du VG </a:t>
            </a:r>
            <a:r>
              <a:rPr lang="fr-FR" sz="2400" dirty="0" err="1" smtClean="0">
                <a:latin typeface="Comic Sans MS" pitchFamily="66" charset="0"/>
              </a:rPr>
              <a:t>dimi</a:t>
            </a:r>
            <a:r>
              <a:rPr lang="fr-FR" sz="2400" dirty="0" smtClean="0">
                <a:latin typeface="Comic Sans MS" pitchFamily="66" charset="0"/>
              </a:rPr>
              <a:t> du débit du VG avec ischémie périphérique (cérébrale, rénale et musculaire), c’est à dire que les manifestations antérogrades sont similaires à celles de l’IC gauche. </a:t>
            </a:r>
          </a:p>
          <a:p>
            <a:pPr marL="0" algn="just" fontAlgn="auto">
              <a:spcBef>
                <a:spcPts val="0"/>
              </a:spcBef>
              <a:spcAft>
                <a:spcPts val="0"/>
              </a:spcAft>
              <a:buFont typeface="Arial" pitchFamily="34" charset="0"/>
              <a:buNone/>
              <a:defRPr/>
            </a:pPr>
            <a:endParaRPr lang="fr-FR" sz="24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Espace réservé du contenu 2"/>
          <p:cNvSpPr>
            <a:spLocks noGrp="1"/>
          </p:cNvSpPr>
          <p:nvPr>
            <p:ph idx="1"/>
          </p:nvPr>
        </p:nvSpPr>
        <p:spPr>
          <a:xfrm>
            <a:off x="539552" y="1916832"/>
            <a:ext cx="8229600" cy="2160240"/>
          </a:xfrm>
        </p:spPr>
        <p:txBody>
          <a:bodyPr>
            <a:normAutofit lnSpcReduction="10000"/>
          </a:bodyPr>
          <a:lstStyle/>
          <a:p>
            <a:pPr marL="0" algn="just">
              <a:spcBef>
                <a:spcPts val="0"/>
              </a:spcBef>
              <a:buFont typeface="Arial" charset="0"/>
              <a:buNone/>
            </a:pPr>
            <a:r>
              <a:rPr lang="fr-FR" sz="2400" dirty="0" err="1" smtClean="0">
                <a:latin typeface="Comic Sans MS" pitchFamily="66" charset="0"/>
              </a:rPr>
              <a:t>Retrogrades</a:t>
            </a:r>
            <a:r>
              <a:rPr lang="fr-FR" sz="2400" dirty="0" smtClean="0">
                <a:latin typeface="Comic Sans MS" pitchFamily="66" charset="0"/>
              </a:rPr>
              <a:t> (déterminées par </a:t>
            </a:r>
            <a:r>
              <a:rPr lang="fr-FR" sz="2400" dirty="0" err="1" smtClean="0">
                <a:latin typeface="Comic Sans MS" pitchFamily="66" charset="0"/>
              </a:rPr>
              <a:t>diminu</a:t>
            </a:r>
            <a:r>
              <a:rPr lang="fr-FR" sz="2400" dirty="0" smtClean="0">
                <a:latin typeface="Comic Sans MS" pitchFamily="66" charset="0"/>
              </a:rPr>
              <a:t> de la performance diastolique du VD):  sont </a:t>
            </a:r>
            <a:r>
              <a:rPr lang="fr-FR" sz="2400" dirty="0" err="1" smtClean="0">
                <a:latin typeface="Comic Sans MS" pitchFamily="66" charset="0"/>
              </a:rPr>
              <a:t>dét</a:t>
            </a:r>
            <a:r>
              <a:rPr lang="fr-FR" sz="2400" dirty="0" smtClean="0">
                <a:latin typeface="Comic Sans MS" pitchFamily="66" charset="0"/>
              </a:rPr>
              <a:t>. Par </a:t>
            </a:r>
            <a:r>
              <a:rPr lang="fr-FR" sz="2400" dirty="0" err="1" smtClean="0">
                <a:latin typeface="Comic Sans MS" pitchFamily="66" charset="0"/>
              </a:rPr>
              <a:t>Augm</a:t>
            </a:r>
            <a:r>
              <a:rPr lang="fr-FR" sz="2400" dirty="0" smtClean="0">
                <a:latin typeface="Comic Sans MS" pitchFamily="66" charset="0"/>
              </a:rPr>
              <a:t> VTD du VD  </a:t>
            </a:r>
            <a:r>
              <a:rPr lang="fr-FR" sz="2400" dirty="0" err="1" smtClean="0">
                <a:latin typeface="Comic Sans MS" pitchFamily="66" charset="0"/>
              </a:rPr>
              <a:t>augm</a:t>
            </a:r>
            <a:r>
              <a:rPr lang="fr-FR" sz="2400" dirty="0" smtClean="0">
                <a:latin typeface="Comic Sans MS" pitchFamily="66" charset="0"/>
              </a:rPr>
              <a:t> PTD qui se transmet </a:t>
            </a:r>
            <a:r>
              <a:rPr lang="fr-FR" sz="2400" dirty="0" err="1" smtClean="0">
                <a:latin typeface="Comic Sans MS" pitchFamily="66" charset="0"/>
              </a:rPr>
              <a:t>retrogradement</a:t>
            </a:r>
            <a:r>
              <a:rPr lang="fr-FR" sz="2400" dirty="0" smtClean="0">
                <a:latin typeface="Comic Sans MS" pitchFamily="66" charset="0"/>
              </a:rPr>
              <a:t>(en amont) dans l’auricule droit et dans les deux veines caves   stase et congestion veineuse systémique responsable des: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animEffect transition="in" filter="checkerboard(across)">
                                      <p:cBhvr>
                                        <p:cTn id="7" dur="500"/>
                                        <p:tgtEl>
                                          <p:spTgt spid="614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692696"/>
            <a:ext cx="8229600" cy="5256584"/>
          </a:xfrm>
        </p:spPr>
        <p:txBody>
          <a:bodyPr rtlCol="0">
            <a:noAutofit/>
          </a:bodyPr>
          <a:lstStyle/>
          <a:p>
            <a:pPr algn="just" fontAlgn="auto">
              <a:spcAft>
                <a:spcPts val="0"/>
              </a:spcAft>
              <a:buFont typeface="Arial" pitchFamily="34" charset="0"/>
              <a:buNone/>
              <a:defRPr/>
            </a:pPr>
            <a:r>
              <a:rPr lang="fr-FR" sz="2400" dirty="0" smtClean="0">
                <a:latin typeface="Comic Sans MS" pitchFamily="66" charset="0"/>
              </a:rPr>
              <a:t>Turgescence jugulaire  Stase et congestion hépatique avec: </a:t>
            </a:r>
          </a:p>
          <a:p>
            <a:pPr algn="just" fontAlgn="auto">
              <a:spcAft>
                <a:spcPts val="0"/>
              </a:spcAft>
              <a:buClrTx/>
              <a:buFont typeface="Wingdings" pitchFamily="2" charset="2"/>
              <a:buChar char="Ø"/>
              <a:defRPr/>
            </a:pPr>
            <a:r>
              <a:rPr lang="fr-FR" sz="2400" dirty="0" smtClean="0">
                <a:latin typeface="Comic Sans MS" pitchFamily="66" charset="0"/>
              </a:rPr>
              <a:t>Hépatomégalie douloureuse </a:t>
            </a:r>
          </a:p>
          <a:p>
            <a:pPr algn="just" fontAlgn="auto">
              <a:spcAft>
                <a:spcPts val="0"/>
              </a:spcAft>
              <a:buClrTx/>
              <a:buFont typeface="Wingdings" pitchFamily="2" charset="2"/>
              <a:buChar char="Ø"/>
              <a:defRPr/>
            </a:pPr>
            <a:r>
              <a:rPr lang="fr-FR" sz="2400" dirty="0" smtClean="0">
                <a:latin typeface="Comic Sans MS" pitchFamily="66" charset="0"/>
              </a:rPr>
              <a:t>Reflux hépato-jugulaire </a:t>
            </a:r>
          </a:p>
          <a:p>
            <a:pPr algn="just" fontAlgn="auto">
              <a:spcAft>
                <a:spcPts val="0"/>
              </a:spcAft>
              <a:buClrTx/>
              <a:buFont typeface="Wingdings" pitchFamily="2" charset="2"/>
              <a:buChar char="Ø"/>
              <a:defRPr/>
            </a:pPr>
            <a:r>
              <a:rPr lang="fr-FR" sz="2400" dirty="0" smtClean="0">
                <a:latin typeface="Comic Sans MS" pitchFamily="66" charset="0"/>
              </a:rPr>
              <a:t>Stase dans les veines rénales avec oligurie, hématurie et protéinurie </a:t>
            </a:r>
          </a:p>
          <a:p>
            <a:pPr algn="just" fontAlgn="auto">
              <a:spcAft>
                <a:spcPts val="0"/>
              </a:spcAft>
              <a:buClrTx/>
              <a:buFont typeface="Wingdings" pitchFamily="2" charset="2"/>
              <a:buChar char="Ø"/>
              <a:defRPr/>
            </a:pPr>
            <a:r>
              <a:rPr lang="fr-FR" sz="2400" dirty="0" smtClean="0">
                <a:latin typeface="Comic Sans MS" pitchFamily="66" charset="0"/>
              </a:rPr>
              <a:t>Stase dans les veines mésentériques avec  anorexie, </a:t>
            </a:r>
          </a:p>
          <a:p>
            <a:pPr algn="just" fontAlgn="auto">
              <a:spcAft>
                <a:spcPts val="0"/>
              </a:spcAft>
              <a:buClrTx/>
              <a:buFont typeface="Wingdings" pitchFamily="2" charset="2"/>
              <a:buChar char="Ø"/>
              <a:defRPr/>
            </a:pPr>
            <a:r>
              <a:rPr lang="fr-FR" sz="2400" dirty="0" smtClean="0">
                <a:latin typeface="Comic Sans MS" pitchFamily="66" charset="0"/>
              </a:rPr>
              <a:t>dysconfort abdominal/ ballonnement, malabsorption des AA et hypo albuminémie </a:t>
            </a:r>
          </a:p>
          <a:p>
            <a:pPr algn="just" fontAlgn="auto">
              <a:spcAft>
                <a:spcPts val="0"/>
              </a:spcAft>
              <a:buClrTx/>
              <a:buFont typeface="Wingdings" pitchFamily="2" charset="2"/>
              <a:buChar char="Ø"/>
              <a:defRPr/>
            </a:pPr>
            <a:r>
              <a:rPr lang="fr-FR" sz="2400" dirty="0" smtClean="0">
                <a:latin typeface="Comic Sans MS" pitchFamily="66" charset="0"/>
              </a:rPr>
              <a:t>Stase dans les veines des membres inférieurs avec œdème cardiaque périphérique, déclive et cyanotique  </a:t>
            </a:r>
          </a:p>
          <a:p>
            <a:pPr algn="just" fontAlgn="auto">
              <a:spcAft>
                <a:spcPts val="0"/>
              </a:spcAft>
              <a:buClrTx/>
              <a:buFont typeface="Wingdings" pitchFamily="2" charset="2"/>
              <a:buChar char="Ø"/>
              <a:defRPr/>
            </a:pPr>
            <a:r>
              <a:rPr lang="fr-FR" sz="2400" dirty="0" smtClean="0">
                <a:latin typeface="Comic Sans MS" pitchFamily="66" charset="0"/>
              </a:rPr>
              <a:t>Stase généralisée avec ascite et hydrothorax </a:t>
            </a:r>
            <a:endParaRPr lang="fr-FR" sz="24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heckerboard(across)">
                                      <p:cBhvr>
                                        <p:cTn id="22" dur="500"/>
                                        <p:tgtEl>
                                          <p:spTgt spid="3">
                                            <p:txEl>
                                              <p:pRg st="5" end="5"/>
                                            </p:txEl>
                                          </p:spTgt>
                                        </p:tgtEl>
                                      </p:cBhvr>
                                    </p:animEffect>
                                  </p:childTnLst>
                                </p:cTn>
                              </p:par>
                              <p:par>
                                <p:cTn id="23" presetID="5"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checkerboard(across)">
                                      <p:cBhvr>
                                        <p:cTn id="25" dur="500"/>
                                        <p:tgtEl>
                                          <p:spTgt spid="3">
                                            <p:txEl>
                                              <p:pRg st="6" end="6"/>
                                            </p:txEl>
                                          </p:spTgt>
                                        </p:tgtEl>
                                      </p:cBhvr>
                                    </p:animEffect>
                                  </p:childTnLst>
                                </p:cTn>
                              </p:par>
                              <p:par>
                                <p:cTn id="26" presetID="5" presetClass="entr" presetSubtype="1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checkerboard(across)">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fr-FR"/>
          </a:p>
        </p:txBody>
      </p:sp>
      <p:pic>
        <p:nvPicPr>
          <p:cNvPr id="4099" name="Picture 3" descr="C:\Users\USER\Desktop\turgescence.JPG"/>
          <p:cNvPicPr>
            <a:picLocks noGrp="1" noChangeAspect="1" noChangeArrowheads="1"/>
          </p:cNvPicPr>
          <p:nvPr>
            <p:ph idx="1"/>
          </p:nvPr>
        </p:nvPicPr>
        <p:blipFill>
          <a:blip r:embed="rId2" cstate="print"/>
          <a:srcRect/>
          <a:stretch>
            <a:fillRect/>
          </a:stretch>
        </p:blipFill>
        <p:spPr bwMode="auto">
          <a:xfrm>
            <a:off x="395536" y="0"/>
            <a:ext cx="7704856" cy="6597352"/>
          </a:xfrm>
          <a:prstGeom prst="rect">
            <a:avLst/>
          </a:prstGeo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fr-FR"/>
          </a:p>
        </p:txBody>
      </p:sp>
      <p:pic>
        <p:nvPicPr>
          <p:cNvPr id="5122" name="Picture 2" descr="C:\Users\USER\Desktop\l-insuffisance-cardiaque-insuffisance-ventriculaire-droite-ivd.jpg"/>
          <p:cNvPicPr>
            <a:picLocks noGrp="1" noChangeAspect="1" noChangeArrowheads="1"/>
          </p:cNvPicPr>
          <p:nvPr>
            <p:ph idx="1"/>
          </p:nvPr>
        </p:nvPicPr>
        <p:blipFill>
          <a:blip r:embed="rId2" cstate="print"/>
          <a:srcRect/>
          <a:stretch>
            <a:fillRect/>
          </a:stretch>
        </p:blipFill>
        <p:spPr bwMode="auto">
          <a:xfrm>
            <a:off x="611560" y="0"/>
            <a:ext cx="7416823" cy="6669360"/>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Espace réservé du contenu 2"/>
          <p:cNvSpPr>
            <a:spLocks noGrp="1"/>
          </p:cNvSpPr>
          <p:nvPr>
            <p:ph idx="1"/>
          </p:nvPr>
        </p:nvSpPr>
        <p:spPr>
          <a:xfrm>
            <a:off x="539552" y="548680"/>
            <a:ext cx="8291264" cy="2232248"/>
          </a:xfrm>
        </p:spPr>
        <p:txBody>
          <a:bodyPr>
            <a:noAutofit/>
          </a:bodyPr>
          <a:lstStyle/>
          <a:p>
            <a:pPr>
              <a:buFont typeface="Arial" charset="0"/>
              <a:buNone/>
            </a:pPr>
            <a:r>
              <a:rPr lang="fr-FR" sz="2400" dirty="0" smtClean="0">
                <a:latin typeface="Comic Sans MS" pitchFamily="66" charset="0"/>
              </a:rPr>
              <a:t>L’</a:t>
            </a:r>
            <a:r>
              <a:rPr lang="fr-FR" sz="2400" dirty="0" err="1" smtClean="0">
                <a:latin typeface="Comic Sans MS" pitchFamily="66" charset="0"/>
              </a:rPr>
              <a:t>oedème</a:t>
            </a:r>
            <a:r>
              <a:rPr lang="fr-FR" sz="2400" dirty="0" smtClean="0">
                <a:latin typeface="Comic Sans MS" pitchFamily="66" charset="0"/>
              </a:rPr>
              <a:t> cardiaque périphérique est du a:</a:t>
            </a:r>
          </a:p>
          <a:p>
            <a:pPr>
              <a:buFont typeface="Arial" charset="0"/>
              <a:buNone/>
            </a:pPr>
            <a:endParaRPr lang="fr-FR" sz="2400" dirty="0" smtClean="0">
              <a:latin typeface="Comic Sans MS" pitchFamily="66" charset="0"/>
            </a:endParaRPr>
          </a:p>
          <a:p>
            <a:pPr>
              <a:buClrTx/>
              <a:buFont typeface="Wingdings" pitchFamily="2" charset="2"/>
              <a:buChar char="Ø"/>
            </a:pPr>
            <a:r>
              <a:rPr lang="fr-FR" sz="2400" dirty="0" smtClean="0">
                <a:latin typeface="Comic Sans MS" pitchFamily="66" charset="0"/>
              </a:rPr>
              <a:t>La rétention de sodium et de l’eau:</a:t>
            </a:r>
          </a:p>
          <a:p>
            <a:pPr>
              <a:buClrTx/>
              <a:buFont typeface="Wingdings" pitchFamily="2" charset="2"/>
              <a:buChar char="Ø"/>
            </a:pPr>
            <a:r>
              <a:rPr lang="fr-FR" sz="2400" dirty="0" smtClean="0">
                <a:latin typeface="Comic Sans MS" pitchFamily="66" charset="0"/>
              </a:rPr>
              <a:t>L’altération de la distribution de l'eau à l'accumulation d'eau dans l’</a:t>
            </a:r>
            <a:r>
              <a:rPr lang="fr-FR" sz="2400" dirty="0" err="1" smtClean="0">
                <a:latin typeface="Comic Sans MS" pitchFamily="66" charset="0"/>
              </a:rPr>
              <a:t>intersticium</a:t>
            </a:r>
            <a:endParaRPr lang="fr-FR" sz="2400" dirty="0" smtClean="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checkerboard(across)">
                                      <p:cBhvr>
                                        <p:cTn id="7" dur="500"/>
                                        <p:tgtEl>
                                          <p:spTgt spid="63491">
                                            <p:txEl>
                                              <p:pRg st="0" end="0"/>
                                            </p:txEl>
                                          </p:spTgt>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63491">
                                            <p:txEl>
                                              <p:pRg st="2" end="2"/>
                                            </p:txEl>
                                          </p:spTgt>
                                        </p:tgtEl>
                                        <p:attrNameLst>
                                          <p:attrName>style.visibility</p:attrName>
                                        </p:attrNameLst>
                                      </p:cBhvr>
                                      <p:to>
                                        <p:strVal val="visible"/>
                                      </p:to>
                                    </p:set>
                                    <p:animEffect transition="in" filter="checkerboard(across)">
                                      <p:cBhvr>
                                        <p:cTn id="11" dur="500"/>
                                        <p:tgtEl>
                                          <p:spTgt spid="63491">
                                            <p:txEl>
                                              <p:pRg st="2" end="2"/>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63491">
                                            <p:txEl>
                                              <p:pRg st="3" end="3"/>
                                            </p:txEl>
                                          </p:spTgt>
                                        </p:tgtEl>
                                        <p:attrNameLst>
                                          <p:attrName>style.visibility</p:attrName>
                                        </p:attrNameLst>
                                      </p:cBhvr>
                                      <p:to>
                                        <p:strVal val="visible"/>
                                      </p:to>
                                    </p:set>
                                    <p:animEffect transition="in" filter="checkerboard(across)">
                                      <p:cBhvr>
                                        <p:cTn id="15" dur="500"/>
                                        <p:tgtEl>
                                          <p:spTgt spid="634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uiExpand="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Mécanisme de  FRANCK-STARLING</a:t>
            </a:r>
          </a:p>
          <a:p>
            <a:r>
              <a:rPr lang="fr-FR" dirty="0" smtClean="0"/>
              <a:t>Les mécanismes </a:t>
            </a:r>
            <a:r>
              <a:rPr lang="fr-FR" dirty="0" err="1" smtClean="0"/>
              <a:t>neurohormonaux</a:t>
            </a:r>
            <a:endParaRPr lang="fr-FR" dirty="0" smtClean="0"/>
          </a:p>
          <a:p>
            <a:r>
              <a:rPr lang="fr-FR" dirty="0" smtClean="0"/>
              <a:t>L hypertrophie et le remodelage cardiaque</a:t>
            </a:r>
          </a:p>
          <a:p>
            <a:endParaRPr lang="fr-FR" dirty="0" smtClean="0"/>
          </a:p>
          <a:p>
            <a:endParaRPr lang="fr-FR" dirty="0"/>
          </a:p>
        </p:txBody>
      </p:sp>
      <p:sp>
        <p:nvSpPr>
          <p:cNvPr id="3" name="Titre 2"/>
          <p:cNvSpPr>
            <a:spLocks noGrp="1"/>
          </p:cNvSpPr>
          <p:nvPr>
            <p:ph type="title"/>
          </p:nvPr>
        </p:nvSpPr>
        <p:spPr/>
        <p:txBody>
          <a:bodyPr>
            <a:normAutofit fontScale="90000"/>
          </a:bodyPr>
          <a:lstStyle/>
          <a:p>
            <a:r>
              <a:rPr lang="fr-FR" dirty="0" smtClean="0"/>
              <a:t>MECANISMES COMPENSATEURES</a:t>
            </a:r>
            <a:endParaRPr lang="fr-FR"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Espace réservé du contenu 2"/>
          <p:cNvSpPr>
            <a:spLocks noGrp="1"/>
          </p:cNvSpPr>
          <p:nvPr>
            <p:ph idx="1"/>
          </p:nvPr>
        </p:nvSpPr>
        <p:spPr>
          <a:xfrm>
            <a:off x="457200" y="1196752"/>
            <a:ext cx="8229600" cy="4968552"/>
          </a:xfrm>
        </p:spPr>
        <p:txBody>
          <a:bodyPr>
            <a:noAutofit/>
          </a:bodyPr>
          <a:lstStyle/>
          <a:p>
            <a:pPr marL="0" algn="just">
              <a:spcBef>
                <a:spcPts val="0"/>
              </a:spcBef>
              <a:buFont typeface="Arial" charset="0"/>
              <a:buNone/>
            </a:pPr>
            <a:r>
              <a:rPr lang="fr-FR" sz="2200" dirty="0" smtClean="0">
                <a:latin typeface="Comic Sans MS" pitchFamily="66" charset="0"/>
              </a:rPr>
              <a:t>En cas d'IVG le ventricule augmente de volume afin de maintenir un volume d’éjection systolique adéquat. Cette dilatation ventriculaire gauche détermine une  élévation des pressions intra ventriculaires diastoliques, ce  qui augmente  de façon notable les contraintes du VG. L'</a:t>
            </a:r>
            <a:r>
              <a:rPr lang="fr-FR" sz="2200" dirty="0" err="1" smtClean="0">
                <a:latin typeface="Comic Sans MS" pitchFamily="66" charset="0"/>
              </a:rPr>
              <a:t>elévation</a:t>
            </a:r>
            <a:r>
              <a:rPr lang="fr-FR" sz="2200" dirty="0" smtClean="0">
                <a:latin typeface="Comic Sans MS" pitchFamily="66" charset="0"/>
              </a:rPr>
              <a:t> de ces contraintes déclenche différents mécanismes régulateurs dont I 'hypertrophie du VG.  L'accroissement du travail systolique du VG qui en résulte  est bénéfique. Mais I 'hypertrophie a d'autres conséquences moins heureuses liées aune diminution de la perfusion coronaire dans les territoires sous </a:t>
            </a:r>
            <a:r>
              <a:rPr lang="fr-FR" sz="2200" dirty="0" err="1" smtClean="0">
                <a:latin typeface="Comic Sans MS" pitchFamily="66" charset="0"/>
              </a:rPr>
              <a:t>endocardique</a:t>
            </a:r>
            <a:r>
              <a:rPr lang="fr-FR" sz="2200" dirty="0" smtClean="0">
                <a:latin typeface="Comic Sans MS" pitchFamily="66" charset="0"/>
              </a:rPr>
              <a:t> et  aune altération de la relaxation ventriculaire.</a:t>
            </a:r>
          </a:p>
        </p:txBody>
      </p:sp>
      <p:sp>
        <p:nvSpPr>
          <p:cNvPr id="67586" name="Titre 1"/>
          <p:cNvSpPr>
            <a:spLocks noGrp="1"/>
          </p:cNvSpPr>
          <p:nvPr>
            <p:ph type="title"/>
          </p:nvPr>
        </p:nvSpPr>
        <p:spPr>
          <a:xfrm>
            <a:off x="457200" y="274638"/>
            <a:ext cx="8229600" cy="706090"/>
          </a:xfrm>
        </p:spPr>
        <p:txBody>
          <a:bodyPr>
            <a:normAutofit/>
          </a:bodyPr>
          <a:lstStyle/>
          <a:p>
            <a:pPr algn="ctr"/>
            <a:r>
              <a:rPr lang="fr-FR" sz="3200" dirty="0" smtClean="0">
                <a:latin typeface="Comic Sans MS" pitchFamily="66" charset="0"/>
              </a:rPr>
              <a:t>MECANISME DE STARLING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7586"/>
                                        </p:tgtEl>
                                        <p:attrNameLst>
                                          <p:attrName>style.visibility</p:attrName>
                                        </p:attrNameLst>
                                      </p:cBhvr>
                                      <p:to>
                                        <p:strVal val="visible"/>
                                      </p:to>
                                    </p:set>
                                    <p:animEffect transition="in" filter="blinds(horizontal)">
                                      <p:cBhvr>
                                        <p:cTn id="7" dur="500"/>
                                        <p:tgtEl>
                                          <p:spTgt spid="67586"/>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67587">
                                            <p:txEl>
                                              <p:pRg st="0" end="0"/>
                                            </p:txEl>
                                          </p:spTgt>
                                        </p:tgtEl>
                                        <p:attrNameLst>
                                          <p:attrName>style.visibility</p:attrName>
                                        </p:attrNameLst>
                                      </p:cBhvr>
                                      <p:to>
                                        <p:strVal val="visible"/>
                                      </p:to>
                                    </p:set>
                                    <p:animEffect transition="in" filter="checkerboard(across)">
                                      <p:cBhvr>
                                        <p:cTn id="11" dur="500"/>
                                        <p:tgtEl>
                                          <p:spTgt spid="675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p:bldP spid="6758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fr-FR"/>
          </a:p>
        </p:txBody>
      </p:sp>
      <p:pic>
        <p:nvPicPr>
          <p:cNvPr id="6146" name="Picture 2" descr="C:\Users\USER\Desktop\Courbe-Frank-Starling.gif"/>
          <p:cNvPicPr>
            <a:picLocks noGrp="1" noChangeAspect="1" noChangeArrowheads="1"/>
          </p:cNvPicPr>
          <p:nvPr>
            <p:ph idx="1"/>
          </p:nvPr>
        </p:nvPicPr>
        <p:blipFill>
          <a:blip r:embed="rId2" cstate="print"/>
          <a:srcRect/>
          <a:stretch>
            <a:fillRect/>
          </a:stretch>
        </p:blipFill>
        <p:spPr bwMode="auto">
          <a:xfrm>
            <a:off x="251520" y="332656"/>
            <a:ext cx="8568952" cy="6048672"/>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fr-FR"/>
          </a:p>
        </p:txBody>
      </p:sp>
      <p:pic>
        <p:nvPicPr>
          <p:cNvPr id="2050" name="Picture 2" descr="C:\Users\USER\Desktop\Frank-Starling-PAC.png"/>
          <p:cNvPicPr>
            <a:picLocks noGrp="1" noChangeAspect="1" noChangeArrowheads="1"/>
          </p:cNvPicPr>
          <p:nvPr>
            <p:ph idx="1"/>
          </p:nvPr>
        </p:nvPicPr>
        <p:blipFill>
          <a:blip r:embed="rId2" cstate="print"/>
          <a:srcRect/>
          <a:stretch>
            <a:fillRect/>
          </a:stretch>
        </p:blipFill>
        <p:spPr bwMode="auto">
          <a:xfrm>
            <a:off x="0" y="260648"/>
            <a:ext cx="9144000" cy="659735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2"/>
          <p:cNvPicPr>
            <a:picLocks noGrp="1" noChangeAspect="1" noChangeArrowheads="1"/>
          </p:cNvPicPr>
          <p:nvPr>
            <p:ph idx="1"/>
          </p:nvPr>
        </p:nvPicPr>
        <p:blipFill>
          <a:blip r:embed="rId2" cstate="print"/>
          <a:srcRect/>
          <a:stretch>
            <a:fillRect/>
          </a:stretch>
        </p:blipFill>
        <p:spPr>
          <a:xfrm>
            <a:off x="755576" y="188640"/>
            <a:ext cx="8064896" cy="5712635"/>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checkerboard(across)">
                                      <p:cBhvr>
                                        <p:cTn id="7"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268760"/>
            <a:ext cx="8229600" cy="4525963"/>
          </a:xfrm>
        </p:spPr>
        <p:txBody>
          <a:bodyPr rtlCol="0">
            <a:noAutofit/>
          </a:bodyPr>
          <a:lstStyle/>
          <a:p>
            <a:pPr marL="0" algn="just" fontAlgn="auto">
              <a:spcBef>
                <a:spcPts val="0"/>
              </a:spcBef>
              <a:spcAft>
                <a:spcPts val="0"/>
              </a:spcAft>
              <a:buFont typeface="Arial" pitchFamily="34" charset="0"/>
              <a:buNone/>
              <a:defRPr/>
            </a:pPr>
            <a:r>
              <a:rPr lang="fr-FR" sz="2400" dirty="0" smtClean="0">
                <a:latin typeface="Comic Sans MS" pitchFamily="66" charset="0"/>
              </a:rPr>
              <a:t>La surcharge volumique du ventricule (augmentation du volume télé diastolique du VG comme dans les régurgitations valvulaires, telles que l’IA ou l’IM ou plus rarement l’IT) entraîne une dilatation du ventricule qui augmente l’étirement des fibres engendrant une augmentation de la force de contraction (loi de Franck-</a:t>
            </a:r>
            <a:r>
              <a:rPr lang="fr-FR" sz="2400" dirty="0" err="1" smtClean="0">
                <a:latin typeface="Comic Sans MS" pitchFamily="66" charset="0"/>
              </a:rPr>
              <a:t>Starling</a:t>
            </a:r>
            <a:r>
              <a:rPr lang="fr-FR" sz="2400" dirty="0" smtClean="0">
                <a:latin typeface="Comic Sans MS" pitchFamily="66" charset="0"/>
              </a:rPr>
              <a:t>). Les surcharges barométriques correspondant à une augmentation de la post-charge (HTA, RA, plus rarement RP) entraînent une hypertrophie du ventricule </a:t>
            </a:r>
            <a:endParaRPr lang="fr-FR" sz="24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rtlCol="0">
            <a:normAutofit/>
          </a:bodyPr>
          <a:lstStyle/>
          <a:p>
            <a:pPr fontAlgn="auto">
              <a:spcAft>
                <a:spcPts val="0"/>
              </a:spcAft>
              <a:buFont typeface="Arial" pitchFamily="34" charset="0"/>
              <a:buNone/>
              <a:defRPr/>
            </a:pPr>
            <a:endParaRPr lang="fr-FR" dirty="0" smtClean="0">
              <a:latin typeface="Comic Sans MS" pitchFamily="66" charset="0"/>
            </a:endParaRPr>
          </a:p>
          <a:p>
            <a:pPr marL="681228" indent="-571500" fontAlgn="auto">
              <a:spcAft>
                <a:spcPts val="0"/>
              </a:spcAft>
              <a:buClrTx/>
              <a:buFont typeface="+mj-lt"/>
              <a:buAutoNum type="romanUcPeriod"/>
              <a:defRPr/>
            </a:pPr>
            <a:r>
              <a:rPr lang="fr-FR" sz="2400" dirty="0" smtClean="0">
                <a:latin typeface="Comic Sans MS" pitchFamily="66" charset="0"/>
              </a:rPr>
              <a:t>Le système nerveux végétatif sympathique  </a:t>
            </a:r>
          </a:p>
          <a:p>
            <a:pPr marL="681228" indent="-571500" fontAlgn="auto">
              <a:spcAft>
                <a:spcPts val="0"/>
              </a:spcAft>
              <a:buClrTx/>
              <a:buFont typeface="+mj-lt"/>
              <a:buAutoNum type="romanUcPeriod"/>
              <a:defRPr/>
            </a:pPr>
            <a:r>
              <a:rPr lang="fr-FR" sz="2400" dirty="0" smtClean="0">
                <a:latin typeface="Comic Sans MS" pitchFamily="66" charset="0"/>
              </a:rPr>
              <a:t>Le système rénine-angiotensine-ALDO (SRAA)  </a:t>
            </a:r>
          </a:p>
          <a:p>
            <a:pPr marL="681228" indent="-571500" fontAlgn="auto">
              <a:spcAft>
                <a:spcPts val="0"/>
              </a:spcAft>
              <a:buClrTx/>
              <a:buFont typeface="+mj-lt"/>
              <a:buAutoNum type="romanUcPeriod"/>
              <a:defRPr/>
            </a:pPr>
            <a:r>
              <a:rPr lang="fr-FR" sz="2400" dirty="0" smtClean="0">
                <a:latin typeface="Comic Sans MS" pitchFamily="66" charset="0"/>
              </a:rPr>
              <a:t>La libération des peptides natriurétiques (ANP, BNP)  </a:t>
            </a:r>
          </a:p>
          <a:p>
            <a:pPr marL="681228" indent="-571500" fontAlgn="auto">
              <a:spcAft>
                <a:spcPts val="0"/>
              </a:spcAft>
              <a:buClrTx/>
              <a:buFont typeface="+mj-lt"/>
              <a:buAutoNum type="romanUcPeriod"/>
              <a:defRPr/>
            </a:pPr>
            <a:r>
              <a:rPr lang="fr-FR" sz="2400" dirty="0" smtClean="0">
                <a:latin typeface="Comic Sans MS" pitchFamily="66" charset="0"/>
              </a:rPr>
              <a:t>La libération des endothélines </a:t>
            </a:r>
          </a:p>
          <a:p>
            <a:pPr marL="681228" indent="-571500" fontAlgn="auto">
              <a:spcAft>
                <a:spcPts val="0"/>
              </a:spcAft>
              <a:buClrTx/>
              <a:buFont typeface="+mj-lt"/>
              <a:buAutoNum type="romanUcPeriod"/>
              <a:defRPr/>
            </a:pPr>
            <a:r>
              <a:rPr lang="fr-FR" sz="2400" dirty="0" smtClean="0">
                <a:latin typeface="Comic Sans MS" pitchFamily="66" charset="0"/>
              </a:rPr>
              <a:t>La libération des médiateurs pro inflammatoires (cytokines de     type TNF-Ƚ, IL-1, IL-6)  </a:t>
            </a:r>
          </a:p>
          <a:p>
            <a:pPr marL="681228" indent="-571500" fontAlgn="auto">
              <a:spcAft>
                <a:spcPts val="0"/>
              </a:spcAft>
              <a:buClrTx/>
              <a:buFont typeface="+mj-lt"/>
              <a:buAutoNum type="romanUcPeriod"/>
              <a:defRPr/>
            </a:pPr>
            <a:r>
              <a:rPr lang="fr-FR" sz="2400" dirty="0" smtClean="0">
                <a:latin typeface="Comic Sans MS" pitchFamily="66" charset="0"/>
              </a:rPr>
              <a:t>La libération d’ADH  </a:t>
            </a:r>
          </a:p>
        </p:txBody>
      </p:sp>
      <p:sp>
        <p:nvSpPr>
          <p:cNvPr id="2" name="Titre 1"/>
          <p:cNvSpPr>
            <a:spLocks noGrp="1"/>
          </p:cNvSpPr>
          <p:nvPr>
            <p:ph type="title"/>
          </p:nvPr>
        </p:nvSpPr>
        <p:spPr/>
        <p:txBody>
          <a:bodyPr rtlCol="0">
            <a:noAutofit/>
          </a:bodyPr>
          <a:lstStyle/>
          <a:p>
            <a:pPr algn="ctr" fontAlgn="auto">
              <a:spcAft>
                <a:spcPts val="0"/>
              </a:spcAft>
              <a:defRPr/>
            </a:pPr>
            <a:r>
              <a:rPr lang="fr-FR" sz="3200" dirty="0" smtClean="0">
                <a:effectLst/>
                <a:latin typeface="Comic Sans MS" pitchFamily="66" charset="0"/>
              </a:rPr>
              <a:t>LES MÉCANISMES COMPENSATOIRES NEURO-HUMORAUX</a:t>
            </a:r>
            <a:endParaRPr lang="fr-FR" sz="3200" dirty="0">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heckerboard(across)">
                                      <p:cBhvr>
                                        <p:cTn id="11" dur="500"/>
                                        <p:tgtEl>
                                          <p:spTgt spid="3">
                                            <p:txEl>
                                              <p:pRg st="1" end="1"/>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heckerboard(across)">
                                      <p:cBhvr>
                                        <p:cTn id="19" dur="500"/>
                                        <p:tgtEl>
                                          <p:spTgt spid="3">
                                            <p:txEl>
                                              <p:pRg st="3" end="3"/>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3" dur="500"/>
                                        <p:tgtEl>
                                          <p:spTgt spid="3">
                                            <p:txEl>
                                              <p:pRg st="4" end="4"/>
                                            </p:txEl>
                                          </p:spTgt>
                                        </p:tgtEl>
                                      </p:cBhvr>
                                    </p:animEffect>
                                  </p:childTnLst>
                                </p:cTn>
                              </p:par>
                            </p:childTnLst>
                          </p:cTn>
                        </p:par>
                        <p:par>
                          <p:cTn id="24" fill="hold">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heckerboard(across)">
                                      <p:cBhvr>
                                        <p:cTn id="27" dur="500"/>
                                        <p:tgtEl>
                                          <p:spTgt spid="3">
                                            <p:txEl>
                                              <p:pRg st="5" end="5"/>
                                            </p:txEl>
                                          </p:spTgt>
                                        </p:tgtEl>
                                      </p:cBhvr>
                                    </p:animEffect>
                                  </p:childTnLst>
                                </p:cTn>
                              </p:par>
                            </p:childTnLst>
                          </p:cTn>
                        </p:par>
                        <p:par>
                          <p:cTn id="28" fill="hold">
                            <p:stCondLst>
                              <p:cond delay="3000"/>
                            </p:stCondLst>
                            <p:childTnLst>
                              <p:par>
                                <p:cTn id="29" presetID="5" presetClass="entr" presetSubtype="1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checkerboard(across)">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Espace réservé du contenu 2"/>
          <p:cNvSpPr>
            <a:spLocks noGrp="1"/>
          </p:cNvSpPr>
          <p:nvPr>
            <p:ph idx="1"/>
          </p:nvPr>
        </p:nvSpPr>
        <p:spPr>
          <a:xfrm>
            <a:off x="395536" y="1916832"/>
            <a:ext cx="8229600" cy="2739760"/>
          </a:xfrm>
        </p:spPr>
        <p:txBody>
          <a:bodyPr/>
          <a:lstStyle/>
          <a:p>
            <a:pPr algn="just">
              <a:buFont typeface="Arial" charset="0"/>
              <a:buNone/>
            </a:pPr>
            <a:r>
              <a:rPr lang="fr-FR" dirty="0" smtClean="0">
                <a:latin typeface="Comic Sans MS" pitchFamily="66" charset="0"/>
              </a:rPr>
              <a:t> </a:t>
            </a:r>
          </a:p>
          <a:p>
            <a:pPr marL="0" algn="just">
              <a:spcBef>
                <a:spcPts val="0"/>
              </a:spcBef>
              <a:buFont typeface="Arial" charset="0"/>
              <a:buNone/>
            </a:pPr>
            <a:r>
              <a:rPr lang="fr-FR" sz="2400" dirty="0" smtClean="0">
                <a:latin typeface="Comic Sans MS" pitchFamily="66" charset="0"/>
              </a:rPr>
              <a:t>C’est le mécanisme d’adaptation du cœur normal à l’effort, lorsque la  libération de </a:t>
            </a:r>
            <a:r>
              <a:rPr lang="fr-FR" sz="2400" dirty="0" err="1" smtClean="0">
                <a:latin typeface="Comic Sans MS" pitchFamily="66" charset="0"/>
              </a:rPr>
              <a:t>norépinéfrine</a:t>
            </a:r>
            <a:r>
              <a:rPr lang="fr-FR" sz="2400" dirty="0" smtClean="0">
                <a:latin typeface="Comic Sans MS" pitchFamily="66" charset="0"/>
              </a:rPr>
              <a:t>  (NE) au niveau des terminaisons sympathiques cardiaques  active les récepteurs adrénergiques  (majoritaires au niveau des </a:t>
            </a:r>
            <a:r>
              <a:rPr lang="fr-FR" sz="2400" dirty="0" err="1" smtClean="0">
                <a:latin typeface="Comic Sans MS" pitchFamily="66" charset="0"/>
              </a:rPr>
              <a:t>cardiomyocytes</a:t>
            </a:r>
            <a:r>
              <a:rPr lang="fr-FR" sz="2400" dirty="0" smtClean="0">
                <a:latin typeface="Comic Sans MS" pitchFamily="66" charset="0"/>
              </a:rPr>
              <a:t>) et détermine l’effet </a:t>
            </a:r>
            <a:r>
              <a:rPr lang="fr-FR" sz="2400" dirty="0" err="1" smtClean="0">
                <a:latin typeface="Comic Sans MS" pitchFamily="66" charset="0"/>
              </a:rPr>
              <a:t>inotrope</a:t>
            </a:r>
            <a:r>
              <a:rPr lang="fr-FR" sz="2400" dirty="0" smtClean="0">
                <a:latin typeface="Comic Sans MS" pitchFamily="66" charset="0"/>
              </a:rPr>
              <a:t> et </a:t>
            </a:r>
            <a:r>
              <a:rPr lang="fr-FR" sz="2400" dirty="0" err="1" smtClean="0">
                <a:latin typeface="Comic Sans MS" pitchFamily="66" charset="0"/>
              </a:rPr>
              <a:t>chronotrope</a:t>
            </a:r>
            <a:r>
              <a:rPr lang="fr-FR" sz="2400" dirty="0" smtClean="0">
                <a:latin typeface="Comic Sans MS" pitchFamily="66" charset="0"/>
              </a:rPr>
              <a:t> positif  </a:t>
            </a:r>
          </a:p>
        </p:txBody>
      </p:sp>
      <p:sp>
        <p:nvSpPr>
          <p:cNvPr id="2" name="Titre 1"/>
          <p:cNvSpPr>
            <a:spLocks noGrp="1"/>
          </p:cNvSpPr>
          <p:nvPr>
            <p:ph type="title"/>
          </p:nvPr>
        </p:nvSpPr>
        <p:spPr>
          <a:xfrm>
            <a:off x="179512" y="629816"/>
            <a:ext cx="8784976" cy="1143000"/>
          </a:xfrm>
        </p:spPr>
        <p:txBody>
          <a:bodyPr rtlCol="0">
            <a:normAutofit fontScale="90000"/>
          </a:bodyPr>
          <a:lstStyle/>
          <a:p>
            <a:pPr algn="ctr" fontAlgn="auto">
              <a:spcAft>
                <a:spcPts val="0"/>
              </a:spcAft>
              <a:defRPr/>
            </a:pPr>
            <a:r>
              <a:rPr lang="fr-FR" sz="3600" dirty="0" smtClean="0">
                <a:latin typeface="Comic Sans MS" pitchFamily="66" charset="0"/>
              </a:rPr>
              <a:t> </a:t>
            </a:r>
            <a:br>
              <a:rPr lang="fr-FR" sz="3600" dirty="0" smtClean="0">
                <a:latin typeface="Comic Sans MS" pitchFamily="66" charset="0"/>
              </a:rPr>
            </a:br>
            <a:r>
              <a:rPr lang="fr-FR" sz="3600" dirty="0" smtClean="0">
                <a:latin typeface="Comic Sans MS" pitchFamily="66" charset="0"/>
              </a:rPr>
              <a:t> </a:t>
            </a:r>
            <a:r>
              <a:rPr lang="fr-FR" sz="3600" dirty="0" smtClean="0">
                <a:effectLst/>
                <a:latin typeface="Comic Sans MS" pitchFamily="66" charset="0"/>
              </a:rPr>
              <a:t>AUGMENTATION DE LA STIMULATION SYMPATHO-ADRÉNERGIQUE </a:t>
            </a:r>
            <a:r>
              <a:rPr lang="fr-FR" sz="3600" dirty="0" smtClean="0">
                <a:latin typeface="Comic Sans MS" pitchFamily="66" charset="0"/>
              </a:rPr>
              <a:t>(S-A) </a:t>
            </a:r>
            <a:r>
              <a:rPr lang="fr-FR" dirty="0" smtClean="0">
                <a:latin typeface="Comic Sans MS" pitchFamily="66" charset="0"/>
              </a:rPr>
              <a:t/>
            </a:r>
            <a:br>
              <a:rPr lang="fr-FR" dirty="0" smtClean="0">
                <a:latin typeface="Comic Sans MS" pitchFamily="66" charset="0"/>
              </a:rPr>
            </a:br>
            <a:r>
              <a:rPr lang="fr-FR" dirty="0" smtClean="0">
                <a:latin typeface="Comic Sans MS" pitchFamily="66" charset="0"/>
              </a:rPr>
              <a:t> </a:t>
            </a:r>
            <a:endParaRPr lang="fr-FR"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70659">
                                            <p:txEl>
                                              <p:pRg st="0" end="0"/>
                                            </p:txEl>
                                          </p:spTgt>
                                        </p:tgtEl>
                                        <p:attrNameLst>
                                          <p:attrName>style.visibility</p:attrName>
                                        </p:attrNameLst>
                                      </p:cBhvr>
                                      <p:to>
                                        <p:strVal val="visible"/>
                                      </p:to>
                                    </p:set>
                                    <p:animEffect transition="in" filter="checkerboard(across)">
                                      <p:cBhvr>
                                        <p:cTn id="11" dur="500"/>
                                        <p:tgtEl>
                                          <p:spTgt spid="70659">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70659">
                                            <p:txEl>
                                              <p:pRg st="1" end="1"/>
                                            </p:txEl>
                                          </p:spTgt>
                                        </p:tgtEl>
                                        <p:attrNameLst>
                                          <p:attrName>style.visibility</p:attrName>
                                        </p:attrNameLst>
                                      </p:cBhvr>
                                      <p:to>
                                        <p:strVal val="visible"/>
                                      </p:to>
                                    </p:set>
                                    <p:animEffect transition="in" filter="checkerboard(across)">
                                      <p:cBhvr>
                                        <p:cTn id="15" dur="500"/>
                                        <p:tgtEl>
                                          <p:spTgt spid="706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build="p"/>
      <p:bldP spid="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8313" y="1268761"/>
            <a:ext cx="8229600" cy="3888432"/>
          </a:xfrm>
        </p:spPr>
        <p:txBody>
          <a:bodyPr rtlCol="0">
            <a:noAutofit/>
          </a:bodyPr>
          <a:lstStyle/>
          <a:p>
            <a:pPr marL="0" algn="just" fontAlgn="auto">
              <a:spcBef>
                <a:spcPts val="0"/>
              </a:spcBef>
              <a:spcAft>
                <a:spcPts val="0"/>
              </a:spcAft>
              <a:buFont typeface="Arial" pitchFamily="34" charset="0"/>
              <a:buNone/>
              <a:defRPr/>
            </a:pPr>
            <a:r>
              <a:rPr lang="fr-FR" sz="2400" dirty="0" smtClean="0">
                <a:latin typeface="Comic Sans MS" pitchFamily="66" charset="0"/>
              </a:rPr>
              <a:t>Les effets favorables (compensatoires) de l’augmentation de la stimulation S-A </a:t>
            </a:r>
          </a:p>
          <a:p>
            <a:pPr marL="0" algn="just" fontAlgn="auto">
              <a:spcBef>
                <a:spcPts val="0"/>
              </a:spcBef>
              <a:spcAft>
                <a:spcPts val="0"/>
              </a:spcAft>
              <a:buClrTx/>
              <a:buFont typeface="Wingdings" pitchFamily="2" charset="2"/>
              <a:buChar char="Ø"/>
              <a:defRPr/>
            </a:pPr>
            <a:r>
              <a:rPr lang="fr-FR" sz="2400" dirty="0" smtClean="0">
                <a:latin typeface="Comic Sans MS" pitchFamily="66" charset="0"/>
              </a:rPr>
              <a:t>Les cathécolamines libérées localement, au niveau des terminaisons sympathiques (NE) et du tissu chromaffine de la médullosurrénale (NE et E) actionnent sur les types suivants:</a:t>
            </a:r>
          </a:p>
          <a:p>
            <a:pPr marL="0" algn="just" fontAlgn="auto">
              <a:spcBef>
                <a:spcPts val="0"/>
              </a:spcBef>
              <a:spcAft>
                <a:spcPts val="0"/>
              </a:spcAft>
              <a:buClrTx/>
              <a:buFont typeface="Wingdings" pitchFamily="2" charset="2"/>
              <a:buChar char="ü"/>
              <a:defRPr/>
            </a:pPr>
            <a:r>
              <a:rPr lang="fr-FR" sz="2400" dirty="0" smtClean="0">
                <a:latin typeface="Comic Sans MS" pitchFamily="66" charset="0"/>
              </a:rPr>
              <a:t>β1 Récepteurs  cardiaques et déterminent l’effet inotrope et chronotrope positif  DC (DC=</a:t>
            </a:r>
            <a:r>
              <a:rPr lang="fr-FR" sz="2400" dirty="0" err="1" smtClean="0">
                <a:latin typeface="Comic Sans MS" pitchFamily="66" charset="0"/>
              </a:rPr>
              <a:t>Ds</a:t>
            </a:r>
            <a:r>
              <a:rPr lang="fr-FR" sz="2400" dirty="0" smtClean="0">
                <a:latin typeface="Comic Sans MS" pitchFamily="66" charset="0"/>
              </a:rPr>
              <a:t> x FC) </a:t>
            </a:r>
          </a:p>
          <a:p>
            <a:pPr marL="0" algn="just" fontAlgn="auto">
              <a:spcBef>
                <a:spcPts val="0"/>
              </a:spcBef>
              <a:spcAft>
                <a:spcPts val="0"/>
              </a:spcAft>
              <a:buClrTx/>
              <a:buFont typeface="Wingdings" pitchFamily="2" charset="2"/>
              <a:buChar char="ü"/>
              <a:defRPr/>
            </a:pPr>
            <a:r>
              <a:rPr lang="fr-FR" sz="2400" dirty="0" smtClean="0">
                <a:latin typeface="Comic Sans MS" pitchFamily="66" charset="0"/>
              </a:rPr>
              <a:t>Effet lusitrope positif l’accélération du relâchement myocardique </a:t>
            </a:r>
          </a:p>
          <a:p>
            <a:pPr marL="0" algn="just" fontAlgn="auto">
              <a:spcBef>
                <a:spcPts val="0"/>
              </a:spcBef>
              <a:spcAft>
                <a:spcPts val="0"/>
              </a:spcAft>
              <a:buFont typeface="Arial" pitchFamily="34" charset="0"/>
              <a:buNone/>
              <a:defRPr/>
            </a:pPr>
            <a:endParaRPr lang="fr-FR" sz="2400" dirty="0" smtClean="0">
              <a:latin typeface="Comic Sans MS" pitchFamily="66" charset="0"/>
            </a:endParaRPr>
          </a:p>
          <a:p>
            <a:pPr marL="0" algn="just" fontAlgn="auto">
              <a:spcBef>
                <a:spcPts val="0"/>
              </a:spcBef>
              <a:spcAft>
                <a:spcPts val="0"/>
              </a:spcAft>
              <a:buFont typeface="Arial" pitchFamily="34" charset="0"/>
              <a:buNone/>
              <a:defRPr/>
            </a:pPr>
            <a:endParaRPr lang="fr-FR" sz="24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heckerboard(across)">
                                      <p:cBhvr>
                                        <p:cTn id="11" dur="500"/>
                                        <p:tgtEl>
                                          <p:spTgt spid="3">
                                            <p:txEl>
                                              <p:pRg st="1" end="1"/>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heckerboard(across)">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Espace réservé du contenu 2"/>
          <p:cNvSpPr>
            <a:spLocks noGrp="1"/>
          </p:cNvSpPr>
          <p:nvPr>
            <p:ph idx="1"/>
          </p:nvPr>
        </p:nvSpPr>
        <p:spPr>
          <a:xfrm>
            <a:off x="539552" y="908720"/>
            <a:ext cx="8424936" cy="4525963"/>
          </a:xfrm>
        </p:spPr>
        <p:txBody>
          <a:bodyPr>
            <a:noAutofit/>
          </a:bodyPr>
          <a:lstStyle/>
          <a:p>
            <a:pPr marL="0" algn="just">
              <a:spcBef>
                <a:spcPts val="0"/>
              </a:spcBef>
              <a:buClrTx/>
              <a:buFont typeface="Wingdings" pitchFamily="2" charset="2"/>
              <a:buChar char="Ø"/>
            </a:pPr>
            <a:r>
              <a:rPr lang="el-GR" sz="2400" dirty="0" smtClean="0">
                <a:latin typeface="Comic Sans MS" pitchFamily="66" charset="0"/>
              </a:rPr>
              <a:t>α</a:t>
            </a:r>
            <a:r>
              <a:rPr lang="fr-FR" sz="2400" dirty="0" smtClean="0">
                <a:latin typeface="Comic Sans MS" pitchFamily="66" charset="0"/>
              </a:rPr>
              <a:t>1 vasculaires et déterminent la vasoconstriction: </a:t>
            </a:r>
          </a:p>
          <a:p>
            <a:pPr marL="0" algn="just">
              <a:spcBef>
                <a:spcPts val="0"/>
              </a:spcBef>
              <a:buNone/>
            </a:pPr>
            <a:r>
              <a:rPr lang="fr-FR" sz="2400" dirty="0" smtClean="0">
                <a:latin typeface="Comic Sans MS" pitchFamily="66" charset="0"/>
              </a:rPr>
              <a:t>L’</a:t>
            </a:r>
            <a:r>
              <a:rPr lang="fr-FR" sz="2400" dirty="0" err="1" smtClean="0">
                <a:latin typeface="Comic Sans MS" pitchFamily="66" charset="0"/>
              </a:rPr>
              <a:t>artériolo</a:t>
            </a:r>
            <a:r>
              <a:rPr lang="fr-FR" sz="2400" dirty="0" smtClean="0">
                <a:latin typeface="Comic Sans MS" pitchFamily="66" charset="0"/>
              </a:rPr>
              <a:t>-constriction ( du tonus des vaisseaux de résistance) au niveau cutané splachnique (!Inclusif rénal) détermine une augmentation RVP et   TA à court terme parce que TA = </a:t>
            </a:r>
            <a:r>
              <a:rPr lang="fr-FR" sz="2400" dirty="0" err="1" smtClean="0">
                <a:latin typeface="Comic Sans MS" pitchFamily="66" charset="0"/>
              </a:rPr>
              <a:t>DCxRVP</a:t>
            </a:r>
            <a:r>
              <a:rPr lang="fr-FR" sz="2400" dirty="0" smtClean="0">
                <a:latin typeface="Comic Sans MS" pitchFamily="66" charset="0"/>
              </a:rPr>
              <a:t> et débit cardiaque</a:t>
            </a:r>
          </a:p>
          <a:p>
            <a:pPr marL="0" algn="just">
              <a:spcBef>
                <a:spcPts val="0"/>
              </a:spcBef>
              <a:buNone/>
            </a:pPr>
            <a:endParaRPr lang="fr-FR" sz="2400" dirty="0" smtClean="0">
              <a:latin typeface="Comic Sans MS" pitchFamily="66" charset="0"/>
            </a:endParaRPr>
          </a:p>
          <a:p>
            <a:pPr marL="0" algn="just">
              <a:spcBef>
                <a:spcPts val="0"/>
              </a:spcBef>
              <a:buClrTx/>
              <a:buFont typeface="Wingdings" pitchFamily="2" charset="2"/>
              <a:buChar char="Ø"/>
            </a:pPr>
            <a:r>
              <a:rPr lang="fr-FR" sz="2400" dirty="0" smtClean="0">
                <a:latin typeface="Comic Sans MS" pitchFamily="66" charset="0"/>
              </a:rPr>
              <a:t>La </a:t>
            </a:r>
            <a:r>
              <a:rPr lang="fr-FR" sz="2400" dirty="0" err="1" smtClean="0">
                <a:latin typeface="Comic Sans MS" pitchFamily="66" charset="0"/>
              </a:rPr>
              <a:t>veino</a:t>
            </a:r>
            <a:r>
              <a:rPr lang="fr-FR" sz="2400" dirty="0" smtClean="0">
                <a:latin typeface="Comic Sans MS" pitchFamily="66" charset="0"/>
              </a:rPr>
              <a:t>-constriction ( du tonus des vaisseaux de capacitance) détermine  du retour veineux et du VTD  DC  </a:t>
            </a:r>
          </a:p>
          <a:p>
            <a:pPr marL="0" algn="just">
              <a:spcBef>
                <a:spcPts val="0"/>
              </a:spcBef>
              <a:buClrTx/>
              <a:buNone/>
            </a:pPr>
            <a:endParaRPr lang="fr-FR" sz="2400" dirty="0" smtClean="0">
              <a:latin typeface="Comic Sans MS" pitchFamily="66" charset="0"/>
            </a:endParaRPr>
          </a:p>
          <a:p>
            <a:pPr marL="0" algn="just">
              <a:spcBef>
                <a:spcPts val="0"/>
              </a:spcBef>
              <a:buClrTx/>
              <a:buFont typeface="Wingdings" pitchFamily="2" charset="2"/>
              <a:buChar char="Ø"/>
            </a:pPr>
            <a:r>
              <a:rPr lang="el-GR" sz="2400" dirty="0" smtClean="0">
                <a:latin typeface="Comic Sans MS" pitchFamily="66" charset="0"/>
              </a:rPr>
              <a:t>β</a:t>
            </a:r>
            <a:r>
              <a:rPr lang="fr-FR" sz="2400" dirty="0" smtClean="0">
                <a:latin typeface="Comic Sans MS" pitchFamily="66" charset="0"/>
              </a:rPr>
              <a:t>2 des artères coronaires et cérébrales et déterminent la vasodilatation avec le maintien de la perfusion des organes vitaux (cœur et cerveau).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animEffect transition="in" filter="checkerboard(across)">
                                      <p:cBhvr>
                                        <p:cTn id="7" dur="500"/>
                                        <p:tgtEl>
                                          <p:spTgt spid="72707">
                                            <p:txEl>
                                              <p:pRg st="0" end="0"/>
                                            </p:txEl>
                                          </p:spTgt>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72707">
                                            <p:txEl>
                                              <p:pRg st="1" end="1"/>
                                            </p:txEl>
                                          </p:spTgt>
                                        </p:tgtEl>
                                        <p:attrNameLst>
                                          <p:attrName>style.visibility</p:attrName>
                                        </p:attrNameLst>
                                      </p:cBhvr>
                                      <p:to>
                                        <p:strVal val="visible"/>
                                      </p:to>
                                    </p:set>
                                    <p:animEffect transition="in" filter="checkerboard(across)">
                                      <p:cBhvr>
                                        <p:cTn id="11" dur="500"/>
                                        <p:tgtEl>
                                          <p:spTgt spid="72707">
                                            <p:txEl>
                                              <p:pRg st="1" end="1"/>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72707">
                                            <p:txEl>
                                              <p:pRg st="3" end="3"/>
                                            </p:txEl>
                                          </p:spTgt>
                                        </p:tgtEl>
                                        <p:attrNameLst>
                                          <p:attrName>style.visibility</p:attrName>
                                        </p:attrNameLst>
                                      </p:cBhvr>
                                      <p:to>
                                        <p:strVal val="visible"/>
                                      </p:to>
                                    </p:set>
                                    <p:animEffect transition="in" filter="checkerboard(across)">
                                      <p:cBhvr>
                                        <p:cTn id="15" dur="500"/>
                                        <p:tgtEl>
                                          <p:spTgt spid="72707">
                                            <p:txEl>
                                              <p:pRg st="3" end="3"/>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72707">
                                            <p:txEl>
                                              <p:pRg st="5" end="5"/>
                                            </p:txEl>
                                          </p:spTgt>
                                        </p:tgtEl>
                                        <p:attrNameLst>
                                          <p:attrName>style.visibility</p:attrName>
                                        </p:attrNameLst>
                                      </p:cBhvr>
                                      <p:to>
                                        <p:strVal val="visible"/>
                                      </p:to>
                                    </p:set>
                                    <p:animEffect transition="in" filter="checkerboard(across)">
                                      <p:cBhvr>
                                        <p:cTn id="19" dur="500"/>
                                        <p:tgtEl>
                                          <p:spTgt spid="727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uiExpand="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1196752"/>
            <a:ext cx="8229600" cy="4525963"/>
          </a:xfrm>
        </p:spPr>
        <p:txBody>
          <a:bodyPr rtlCol="0">
            <a:normAutofit/>
          </a:bodyPr>
          <a:lstStyle/>
          <a:p>
            <a:pPr marL="0" algn="just" fontAlgn="auto">
              <a:spcBef>
                <a:spcPts val="0"/>
              </a:spcBef>
              <a:spcAft>
                <a:spcPts val="0"/>
              </a:spcAft>
              <a:buFont typeface="Arial" pitchFamily="34" charset="0"/>
              <a:buNone/>
              <a:defRPr/>
            </a:pPr>
            <a:r>
              <a:rPr lang="fr-FR" sz="2400" dirty="0" smtClean="0">
                <a:latin typeface="Comic Sans MS" pitchFamily="66" charset="0"/>
              </a:rPr>
              <a:t>La redistribution du flux sanguin due à:  </a:t>
            </a:r>
          </a:p>
          <a:p>
            <a:pPr marL="0" algn="just" fontAlgn="auto">
              <a:spcBef>
                <a:spcPts val="0"/>
              </a:spcBef>
              <a:spcAft>
                <a:spcPts val="0"/>
              </a:spcAft>
              <a:buFont typeface="Arial" pitchFamily="34" charset="0"/>
              <a:buNone/>
              <a:defRPr/>
            </a:pPr>
            <a:endParaRPr lang="fr-FR" sz="2400" dirty="0" smtClean="0">
              <a:latin typeface="Comic Sans MS" pitchFamily="66" charset="0"/>
            </a:endParaRPr>
          </a:p>
          <a:p>
            <a:pPr marL="0" algn="just" fontAlgn="auto">
              <a:spcBef>
                <a:spcPts val="0"/>
              </a:spcBef>
              <a:spcAft>
                <a:spcPts val="0"/>
              </a:spcAft>
              <a:buClrTx/>
              <a:buFont typeface="Wingdings" pitchFamily="2" charset="2"/>
              <a:buChar char="Ø"/>
              <a:defRPr/>
            </a:pPr>
            <a:r>
              <a:rPr lang="fr-FR" sz="2400" dirty="0" smtClean="0">
                <a:latin typeface="Comic Sans MS" pitchFamily="66" charset="0"/>
              </a:rPr>
              <a:t>Augmentation du tonus artériolaire dans la peau, les viscères, inclusivement les reins   </a:t>
            </a:r>
          </a:p>
          <a:p>
            <a:pPr marL="0" algn="just" fontAlgn="auto">
              <a:spcBef>
                <a:spcPts val="0"/>
              </a:spcBef>
              <a:spcAft>
                <a:spcPts val="0"/>
              </a:spcAft>
              <a:buClrTx/>
              <a:buNone/>
              <a:defRPr/>
            </a:pPr>
            <a:endParaRPr lang="fr-FR" sz="2400" dirty="0" smtClean="0">
              <a:latin typeface="Comic Sans MS" pitchFamily="66" charset="0"/>
            </a:endParaRPr>
          </a:p>
          <a:p>
            <a:pPr marL="0" algn="just" fontAlgn="auto">
              <a:spcBef>
                <a:spcPts val="0"/>
              </a:spcBef>
              <a:spcAft>
                <a:spcPts val="0"/>
              </a:spcAft>
              <a:buClrTx/>
              <a:buFont typeface="Wingdings" pitchFamily="2" charset="2"/>
              <a:buChar char="Ø"/>
              <a:defRPr/>
            </a:pPr>
            <a:r>
              <a:rPr lang="fr-FR" sz="2400" dirty="0" smtClean="0">
                <a:latin typeface="Comic Sans MS" pitchFamily="66" charset="0"/>
              </a:rPr>
              <a:t>Diminution du tonus artériolaire dans le cerveau et le cœur  porte le nom de centralisation de la circulation.  </a:t>
            </a:r>
          </a:p>
          <a:p>
            <a:pPr marL="0" algn="just" fontAlgn="auto">
              <a:spcBef>
                <a:spcPts val="0"/>
              </a:spcBef>
              <a:spcAft>
                <a:spcPts val="0"/>
              </a:spcAft>
              <a:buClrTx/>
              <a:buNone/>
              <a:defRPr/>
            </a:pPr>
            <a:endParaRPr lang="fr-FR" sz="2400" dirty="0" smtClean="0">
              <a:latin typeface="Comic Sans MS" pitchFamily="66" charset="0"/>
            </a:endParaRPr>
          </a:p>
          <a:p>
            <a:pPr marL="0" algn="just" fontAlgn="auto">
              <a:spcBef>
                <a:spcPts val="0"/>
              </a:spcBef>
              <a:spcAft>
                <a:spcPts val="0"/>
              </a:spcAft>
              <a:buClrTx/>
              <a:buFont typeface="Wingdings" pitchFamily="2" charset="2"/>
              <a:buChar char="Ø"/>
              <a:defRPr/>
            </a:pPr>
            <a:r>
              <a:rPr lang="fr-FR" sz="2400" dirty="0" smtClean="0">
                <a:latin typeface="Comic Sans MS" pitchFamily="66" charset="0"/>
              </a:rPr>
              <a:t>  β2 du niveau de l’appareil juxta glomérulaire et détermine: de la libération de rénine et activation du système RAA </a:t>
            </a:r>
          </a:p>
          <a:p>
            <a:pPr marL="0" algn="just" fontAlgn="auto">
              <a:spcBef>
                <a:spcPts val="0"/>
              </a:spcBef>
              <a:spcAft>
                <a:spcPts val="0"/>
              </a:spcAft>
              <a:buFont typeface="Arial" pitchFamily="34" charset="0"/>
              <a:buChar char="•"/>
              <a:defRPr/>
            </a:pPr>
            <a:endParaRPr lang="fr-FR" sz="24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checkerboard(across)">
                                      <p:cBhvr>
                                        <p:cTn id="11" dur="500"/>
                                        <p:tgtEl>
                                          <p:spTgt spid="3">
                                            <p:txEl>
                                              <p:pRg st="2" end="2"/>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checkerboard(across)">
                                      <p:cBhvr>
                                        <p:cTn id="15" dur="500"/>
                                        <p:tgtEl>
                                          <p:spTgt spid="3">
                                            <p:txEl>
                                              <p:pRg st="4" end="4"/>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checkerboard(across)">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783357"/>
            <a:ext cx="8712968" cy="4525963"/>
          </a:xfrm>
        </p:spPr>
        <p:txBody>
          <a:bodyPr rtlCol="0">
            <a:noAutofit/>
          </a:bodyPr>
          <a:lstStyle/>
          <a:p>
            <a:pPr fontAlgn="auto">
              <a:spcAft>
                <a:spcPts val="0"/>
              </a:spcAft>
              <a:buFont typeface="Arial" pitchFamily="34" charset="0"/>
              <a:buNone/>
              <a:defRPr/>
            </a:pPr>
            <a:r>
              <a:rPr lang="fr-FR" sz="2000" b="1" u="sng" dirty="0" smtClean="0">
                <a:latin typeface="Comic Sans MS" pitchFamily="66" charset="0"/>
              </a:rPr>
              <a:t>1) La rétention hydrosaline: </a:t>
            </a:r>
          </a:p>
          <a:p>
            <a:pPr fontAlgn="auto">
              <a:spcAft>
                <a:spcPts val="0"/>
              </a:spcAft>
              <a:buClrTx/>
              <a:buFont typeface="Wingdings" pitchFamily="2" charset="2"/>
              <a:buChar char="Ø"/>
              <a:defRPr/>
            </a:pPr>
            <a:r>
              <a:rPr lang="fr-FR" sz="2000" dirty="0" smtClean="0">
                <a:latin typeface="Comic Sans MS" pitchFamily="66" charset="0"/>
              </a:rPr>
              <a:t> Rétention du sodium et de l’eau par mécanisme: </a:t>
            </a:r>
          </a:p>
          <a:p>
            <a:pPr fontAlgn="auto">
              <a:spcAft>
                <a:spcPts val="0"/>
              </a:spcAft>
              <a:buClrTx/>
              <a:buFont typeface="Arial" pitchFamily="34" charset="0"/>
              <a:buNone/>
              <a:defRPr/>
            </a:pPr>
            <a:r>
              <a:rPr lang="fr-FR" sz="2000" dirty="0" smtClean="0">
                <a:latin typeface="Comic Sans MS" pitchFamily="66" charset="0"/>
              </a:rPr>
              <a:t>direct (effet de l’ AII au niveau du TCP) indirect (effet de l’ ALDO au niveau du TCD)</a:t>
            </a:r>
          </a:p>
          <a:p>
            <a:pPr>
              <a:buClrTx/>
              <a:buFont typeface="Wingdings" pitchFamily="2" charset="2"/>
              <a:buChar char="Ø"/>
              <a:defRPr/>
            </a:pPr>
            <a:r>
              <a:rPr lang="fr-FR" sz="2000" dirty="0" smtClean="0">
                <a:latin typeface="Comic Sans MS" pitchFamily="66" charset="0"/>
              </a:rPr>
              <a:t>Rétention de l’eau par la stimulation du centre de la soif et la libération d’ADH (vasopressine)=augmentation  de la volémie du retour veineux   VED (pré-charge) </a:t>
            </a:r>
          </a:p>
          <a:p>
            <a:pPr fontAlgn="auto">
              <a:spcAft>
                <a:spcPts val="0"/>
              </a:spcAft>
              <a:buClrTx/>
              <a:buFont typeface="Arial" pitchFamily="34" charset="0"/>
              <a:buNone/>
              <a:defRPr/>
            </a:pPr>
            <a:r>
              <a:rPr lang="fr-FR" sz="2000" b="1" u="sng" dirty="0" smtClean="0">
                <a:latin typeface="Comic Sans MS" pitchFamily="66" charset="0"/>
              </a:rPr>
              <a:t>2) Vasoconstriction systémique par mécanisme: </a:t>
            </a:r>
          </a:p>
          <a:p>
            <a:pPr>
              <a:buClrTx/>
              <a:buFont typeface="Wingdings" pitchFamily="2" charset="2"/>
              <a:buChar char="Ø"/>
              <a:defRPr/>
            </a:pPr>
            <a:r>
              <a:rPr lang="fr-FR" sz="2000" dirty="0" smtClean="0">
                <a:latin typeface="Comic Sans MS" pitchFamily="66" charset="0"/>
              </a:rPr>
              <a:t>Direct  (l’effet de l’AII) </a:t>
            </a:r>
          </a:p>
          <a:p>
            <a:pPr>
              <a:buClrTx/>
              <a:buFont typeface="Wingdings" pitchFamily="2" charset="2"/>
              <a:buChar char="Ø"/>
              <a:defRPr/>
            </a:pPr>
            <a:r>
              <a:rPr lang="fr-FR" sz="2000" dirty="0" smtClean="0">
                <a:latin typeface="Comic Sans MS" pitchFamily="66" charset="0"/>
              </a:rPr>
              <a:t>Indirect (l’effet de la stimulation sympathique et de l’ADH ) =ÎRVP ÎTA </a:t>
            </a:r>
            <a:endParaRPr lang="fr-FR" sz="2000" dirty="0">
              <a:latin typeface="Comic Sans MS" pitchFamily="66" charset="0"/>
            </a:endParaRPr>
          </a:p>
        </p:txBody>
      </p:sp>
      <p:sp>
        <p:nvSpPr>
          <p:cNvPr id="2" name="Titre 1"/>
          <p:cNvSpPr>
            <a:spLocks noGrp="1"/>
          </p:cNvSpPr>
          <p:nvPr>
            <p:ph type="title"/>
          </p:nvPr>
        </p:nvSpPr>
        <p:spPr>
          <a:xfrm>
            <a:off x="457200" y="274638"/>
            <a:ext cx="8435280" cy="1143000"/>
          </a:xfrm>
        </p:spPr>
        <p:txBody>
          <a:bodyPr rtlCol="0">
            <a:noAutofit/>
          </a:bodyPr>
          <a:lstStyle/>
          <a:p>
            <a:pPr algn="ctr" fontAlgn="auto">
              <a:spcAft>
                <a:spcPts val="0"/>
              </a:spcAft>
              <a:defRPr/>
            </a:pPr>
            <a:r>
              <a:rPr lang="fr-FR" sz="3000" dirty="0" smtClean="0">
                <a:effectLst/>
                <a:latin typeface="Comic Sans MS" pitchFamily="66" charset="0"/>
              </a:rPr>
              <a:t>L’ACTIVATION DU SYSTEME RENINE-ANGIOTENSINE-ALDOSTERONE (RAA)</a:t>
            </a:r>
            <a:endParaRPr lang="fr-FR" sz="3000" dirty="0">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heckerboard(across)">
                                      <p:cBhvr>
                                        <p:cTn id="15" dur="500"/>
                                        <p:tgtEl>
                                          <p:spTgt spid="3">
                                            <p:txEl>
                                              <p:pRg st="1" end="1"/>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heckerboard(across)">
                                      <p:cBhvr>
                                        <p:cTn id="19" dur="500"/>
                                        <p:tgtEl>
                                          <p:spTgt spid="3">
                                            <p:txEl>
                                              <p:pRg st="2" end="2"/>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checkerboard(across)">
                                      <p:cBhvr>
                                        <p:cTn id="23" dur="500"/>
                                        <p:tgtEl>
                                          <p:spTgt spid="3">
                                            <p:txEl>
                                              <p:pRg st="3" end="3"/>
                                            </p:txEl>
                                          </p:spTgt>
                                        </p:tgtEl>
                                      </p:cBhvr>
                                    </p:animEffect>
                                  </p:childTnLst>
                                </p:cTn>
                              </p:par>
                            </p:childTnLst>
                          </p:cTn>
                        </p:par>
                        <p:par>
                          <p:cTn id="24" fill="hold">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par>
                          <p:cTn id="28" fill="hold">
                            <p:stCondLst>
                              <p:cond delay="3000"/>
                            </p:stCondLst>
                            <p:childTnLst>
                              <p:par>
                                <p:cTn id="29" presetID="5" presetClass="entr" presetSubtype="10"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checkerboard(across)">
                                      <p:cBhvr>
                                        <p:cTn id="31" dur="500"/>
                                        <p:tgtEl>
                                          <p:spTgt spid="3">
                                            <p:txEl>
                                              <p:pRg st="5" end="5"/>
                                            </p:txEl>
                                          </p:spTgt>
                                        </p:tgtEl>
                                      </p:cBhvr>
                                    </p:animEffect>
                                  </p:childTnLst>
                                </p:cTn>
                              </p:par>
                            </p:childTnLst>
                          </p:cTn>
                        </p:par>
                        <p:par>
                          <p:cTn id="32" fill="hold">
                            <p:stCondLst>
                              <p:cond delay="3500"/>
                            </p:stCondLst>
                            <p:childTnLst>
                              <p:par>
                                <p:cTn id="33" presetID="5" presetClass="entr" presetSubtype="10"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checkerboard(across)">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fr-FR"/>
          </a:p>
        </p:txBody>
      </p:sp>
      <p:pic>
        <p:nvPicPr>
          <p:cNvPr id="3074" name="Picture 2" descr="C:\Users\USER\Desktop\Renine_angio_aldo.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28800"/>
            <a:ext cx="8229600" cy="3675864"/>
          </a:xfrm>
        </p:spPr>
        <p:txBody>
          <a:bodyPr rtlCol="0">
            <a:normAutofit fontScale="92500" lnSpcReduction="20000"/>
          </a:bodyPr>
          <a:lstStyle/>
          <a:p>
            <a:pPr fontAlgn="auto">
              <a:spcAft>
                <a:spcPts val="0"/>
              </a:spcAft>
              <a:buFont typeface="Arial" pitchFamily="34" charset="0"/>
              <a:buNone/>
              <a:defRPr/>
            </a:pPr>
            <a:r>
              <a:rPr lang="fr-FR" sz="2400" dirty="0" smtClean="0">
                <a:latin typeface="Comic Sans MS" pitchFamily="66" charset="0"/>
              </a:rPr>
              <a:t>Les peptides natriurétiques sont </a:t>
            </a:r>
            <a:r>
              <a:rPr lang="hy-AM" sz="2400" dirty="0" smtClean="0"/>
              <a:t>՛ </a:t>
            </a:r>
            <a:r>
              <a:rPr lang="fr-FR" sz="2400" dirty="0" smtClean="0">
                <a:latin typeface="Comic Sans MS" pitchFamily="66" charset="0"/>
              </a:rPr>
              <a:t>chez les malades à IC aiguë ou chronique. Types de peptides </a:t>
            </a:r>
            <a:r>
              <a:rPr lang="fr-FR" sz="2400" dirty="0" err="1" smtClean="0">
                <a:latin typeface="Comic Sans MS" pitchFamily="66" charset="0"/>
              </a:rPr>
              <a:t>natriurétiques</a:t>
            </a:r>
            <a:r>
              <a:rPr lang="fr-FR" sz="2400" dirty="0" smtClean="0">
                <a:latin typeface="Comic Sans MS" pitchFamily="66" charset="0"/>
              </a:rPr>
              <a:t>:</a:t>
            </a:r>
          </a:p>
          <a:p>
            <a:pPr fontAlgn="auto">
              <a:spcAft>
                <a:spcPts val="0"/>
              </a:spcAft>
              <a:buFont typeface="Arial" pitchFamily="34" charset="0"/>
              <a:buNone/>
              <a:defRPr/>
            </a:pPr>
            <a:r>
              <a:rPr lang="fr-FR" sz="2400" dirty="0" smtClean="0">
                <a:latin typeface="Comic Sans MS" pitchFamily="66" charset="0"/>
              </a:rPr>
              <a:t> </a:t>
            </a:r>
          </a:p>
          <a:p>
            <a:pPr fontAlgn="auto">
              <a:spcAft>
                <a:spcPts val="0"/>
              </a:spcAft>
              <a:buClrTx/>
              <a:buFont typeface="Wingdings" pitchFamily="2" charset="2"/>
              <a:buChar char="Ø"/>
              <a:defRPr/>
            </a:pPr>
            <a:r>
              <a:rPr lang="fr-FR" sz="2400" dirty="0" smtClean="0">
                <a:latin typeface="Comic Sans MS" pitchFamily="66" charset="0"/>
              </a:rPr>
              <a:t>ANP (Atrial </a:t>
            </a:r>
            <a:r>
              <a:rPr lang="fr-FR" sz="2400" dirty="0" err="1" smtClean="0">
                <a:latin typeface="Comic Sans MS" pitchFamily="66" charset="0"/>
              </a:rPr>
              <a:t>Natriuretic</a:t>
            </a:r>
            <a:r>
              <a:rPr lang="fr-FR" sz="2400" dirty="0" smtClean="0">
                <a:latin typeface="Comic Sans MS" pitchFamily="66" charset="0"/>
              </a:rPr>
              <a:t> Peptide) – sécrété par les auricules  </a:t>
            </a:r>
          </a:p>
          <a:p>
            <a:pPr fontAlgn="auto">
              <a:spcAft>
                <a:spcPts val="0"/>
              </a:spcAft>
              <a:buClrTx/>
              <a:buNone/>
              <a:defRPr/>
            </a:pPr>
            <a:endParaRPr lang="fr-FR" sz="2400" dirty="0" smtClean="0">
              <a:latin typeface="Comic Sans MS" pitchFamily="66" charset="0"/>
            </a:endParaRPr>
          </a:p>
          <a:p>
            <a:pPr fontAlgn="auto">
              <a:spcAft>
                <a:spcPts val="0"/>
              </a:spcAft>
              <a:buClrTx/>
              <a:buFont typeface="Wingdings" pitchFamily="2" charset="2"/>
              <a:buChar char="Ø"/>
              <a:defRPr/>
            </a:pPr>
            <a:r>
              <a:rPr lang="fr-FR" sz="2400" dirty="0" smtClean="0">
                <a:latin typeface="Comic Sans MS" pitchFamily="66" charset="0"/>
              </a:rPr>
              <a:t>BNP (Brain Natriurétiques Peptide) et son précurseur, Nt-pro BNP - sécrété par les ventricules </a:t>
            </a:r>
          </a:p>
          <a:p>
            <a:pPr fontAlgn="auto">
              <a:spcAft>
                <a:spcPts val="0"/>
              </a:spcAft>
              <a:buClrTx/>
              <a:buNone/>
              <a:defRPr/>
            </a:pPr>
            <a:endParaRPr lang="fr-FR" sz="2400" dirty="0" smtClean="0">
              <a:latin typeface="Comic Sans MS" pitchFamily="66" charset="0"/>
            </a:endParaRPr>
          </a:p>
          <a:p>
            <a:pPr fontAlgn="auto">
              <a:spcAft>
                <a:spcPts val="0"/>
              </a:spcAft>
              <a:buClrTx/>
              <a:buFont typeface="Wingdings" pitchFamily="2" charset="2"/>
              <a:buChar char="Ø"/>
              <a:defRPr/>
            </a:pPr>
            <a:r>
              <a:rPr lang="fr-FR" sz="2400" dirty="0" smtClean="0">
                <a:latin typeface="Comic Sans MS" pitchFamily="66" charset="0"/>
              </a:rPr>
              <a:t>CNP (C-type </a:t>
            </a:r>
            <a:r>
              <a:rPr lang="fr-FR" sz="2400" dirty="0" err="1" smtClean="0">
                <a:latin typeface="Comic Sans MS" pitchFamily="66" charset="0"/>
              </a:rPr>
              <a:t>Natriurétic</a:t>
            </a:r>
            <a:r>
              <a:rPr lang="fr-FR" sz="2400" dirty="0" smtClean="0">
                <a:latin typeface="Comic Sans MS" pitchFamily="66" charset="0"/>
              </a:rPr>
              <a:t> peptide) – secrète par l’endothélium vasculaire</a:t>
            </a:r>
            <a:endParaRPr lang="fr-FR" sz="2400" dirty="0">
              <a:latin typeface="Comic Sans MS" pitchFamily="66" charset="0"/>
            </a:endParaRPr>
          </a:p>
        </p:txBody>
      </p:sp>
      <p:sp>
        <p:nvSpPr>
          <p:cNvPr id="2" name="Titre 1"/>
          <p:cNvSpPr>
            <a:spLocks noGrp="1"/>
          </p:cNvSpPr>
          <p:nvPr>
            <p:ph type="title"/>
          </p:nvPr>
        </p:nvSpPr>
        <p:spPr>
          <a:xfrm>
            <a:off x="457200" y="125760"/>
            <a:ext cx="8229600" cy="1143000"/>
          </a:xfrm>
        </p:spPr>
        <p:txBody>
          <a:bodyPr rtlCol="0">
            <a:noAutofit/>
          </a:bodyPr>
          <a:lstStyle/>
          <a:p>
            <a:pPr algn="ctr" fontAlgn="auto">
              <a:spcAft>
                <a:spcPts val="0"/>
              </a:spcAft>
              <a:defRPr/>
            </a:pPr>
            <a:r>
              <a:rPr lang="fr-FR" sz="3200" dirty="0" smtClean="0">
                <a:effectLst/>
                <a:latin typeface="Comic Sans MS" pitchFamily="66" charset="0"/>
              </a:rPr>
              <a:t>LA LIBÉRATION DES PEPTIDES NATRIURÉTIQUES</a:t>
            </a:r>
            <a:endParaRPr lang="fr-FR" sz="3200" dirty="0">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heckerboard(across)">
                                      <p:cBhvr>
                                        <p:cTn id="15" dur="500"/>
                                        <p:tgtEl>
                                          <p:spTgt spid="3">
                                            <p:txEl>
                                              <p:pRg st="1" end="1"/>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heckerboard(across)">
                                      <p:cBhvr>
                                        <p:cTn id="19" dur="500"/>
                                        <p:tgtEl>
                                          <p:spTgt spid="3">
                                            <p:txEl>
                                              <p:pRg st="2" end="2"/>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3" dur="500"/>
                                        <p:tgtEl>
                                          <p:spTgt spid="3">
                                            <p:txEl>
                                              <p:pRg st="4" end="4"/>
                                            </p:txEl>
                                          </p:spTgt>
                                        </p:tgtEl>
                                      </p:cBhvr>
                                    </p:animEffect>
                                  </p:childTnLst>
                                </p:cTn>
                              </p:par>
                            </p:childTnLst>
                          </p:cTn>
                        </p:par>
                        <p:par>
                          <p:cTn id="24" fill="hold">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heckerboard(across)">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70000" lnSpcReduction="20000"/>
          </a:bodyPr>
          <a:lstStyle/>
          <a:p>
            <a:pPr>
              <a:buNone/>
            </a:pPr>
            <a:endParaRPr lang="fr-FR" dirty="0" smtClean="0"/>
          </a:p>
          <a:p>
            <a:r>
              <a:rPr lang="fr-FR" dirty="0" smtClean="0"/>
              <a:t>Rénaux :</a:t>
            </a:r>
          </a:p>
          <a:p>
            <a:pPr lvl="1"/>
            <a:r>
              <a:rPr lang="fr-FR" dirty="0" smtClean="0"/>
              <a:t>Augmentation de la filtration glomérulaire et de la diurèse aqueuse</a:t>
            </a:r>
          </a:p>
          <a:p>
            <a:pPr lvl="1"/>
            <a:r>
              <a:rPr lang="fr-FR" dirty="0" smtClean="0"/>
              <a:t>Augmentation de l’élimination urinaire de sodium, de potassium, de calcium, de magnésium, de chlorure et de phosphate.</a:t>
            </a:r>
          </a:p>
          <a:p>
            <a:r>
              <a:rPr lang="fr-FR" dirty="0" smtClean="0"/>
              <a:t>Vasculaires :</a:t>
            </a:r>
          </a:p>
          <a:p>
            <a:pPr lvl="1"/>
            <a:r>
              <a:rPr lang="fr-FR" dirty="0" smtClean="0"/>
              <a:t>Vasodilatation et diminution de la pression artérielle</a:t>
            </a:r>
          </a:p>
          <a:p>
            <a:pPr lvl="1"/>
            <a:r>
              <a:rPr lang="fr-FR" dirty="0" smtClean="0"/>
              <a:t>Diminution de la réactivité vasculaire aux agents vasoconstricteurs</a:t>
            </a:r>
          </a:p>
          <a:p>
            <a:pPr lvl="1"/>
            <a:r>
              <a:rPr lang="fr-FR" dirty="0" smtClean="0"/>
              <a:t>Au niveau rénal : vasodilatation des artères afférentes des glomérules et vasoconstriction des artères efférentes.</a:t>
            </a:r>
          </a:p>
          <a:p>
            <a:r>
              <a:rPr lang="fr-FR" dirty="0" smtClean="0"/>
              <a:t>Hormonaux :</a:t>
            </a:r>
          </a:p>
          <a:p>
            <a:pPr lvl="1"/>
            <a:r>
              <a:rPr lang="fr-FR" dirty="0" smtClean="0"/>
              <a:t>Diminution de la sécrétion de rénine et d’aldostérone et peut-être de l’hormone antidiurétique.</a:t>
            </a:r>
          </a:p>
          <a:p>
            <a:pPr lvl="1"/>
            <a:r>
              <a:rPr lang="fr-FR" dirty="0" smtClean="0"/>
              <a:t>L’ANP pourrait diminuer la sensation de soif et d’appétit pour le sel.</a:t>
            </a:r>
          </a:p>
          <a:p>
            <a:pPr lvl="1"/>
            <a:r>
              <a:rPr lang="fr-FR" dirty="0" smtClean="0"/>
              <a:t>Les peptides natriurétiques ont globalement des effets opposés à ceux de l’angiotensine II.</a:t>
            </a:r>
          </a:p>
          <a:p>
            <a:endParaRPr lang="fr-FR" dirty="0"/>
          </a:p>
        </p:txBody>
      </p:sp>
      <p:sp>
        <p:nvSpPr>
          <p:cNvPr id="3" name="Titre 2"/>
          <p:cNvSpPr>
            <a:spLocks noGrp="1"/>
          </p:cNvSpPr>
          <p:nvPr>
            <p:ph type="title"/>
          </p:nvPr>
        </p:nvSpPr>
        <p:spPr/>
        <p:txBody>
          <a:bodyPr>
            <a:normAutofit fontScale="90000"/>
          </a:bodyPr>
          <a:lstStyle/>
          <a:p>
            <a:pPr algn="ctr"/>
            <a:r>
              <a:rPr lang="fr-FR" dirty="0" smtClean="0"/>
              <a:t>EFFETS DES PEPTIDES NATRIUERIQUE</a:t>
            </a:r>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2"/>
          <p:cNvPicPr>
            <a:picLocks noGrp="1" noChangeAspect="1" noChangeArrowheads="1"/>
          </p:cNvPicPr>
          <p:nvPr>
            <p:ph idx="1"/>
          </p:nvPr>
        </p:nvPicPr>
        <p:blipFill>
          <a:blip r:embed="rId2" cstate="print"/>
          <a:srcRect/>
          <a:stretch>
            <a:fillRect/>
          </a:stretch>
        </p:blipFill>
        <p:spPr>
          <a:xfrm>
            <a:off x="539552" y="476672"/>
            <a:ext cx="7992889" cy="521569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p:cTn id="7" dur="1000" fill="hold"/>
                                        <p:tgtEl>
                                          <p:spTgt spid="6147"/>
                                        </p:tgtEl>
                                        <p:attrNameLst>
                                          <p:attrName>ppt_w</p:attrName>
                                        </p:attrNameLst>
                                      </p:cBhvr>
                                      <p:tavLst>
                                        <p:tav tm="0">
                                          <p:val>
                                            <p:strVal val="#ppt_w*0.70"/>
                                          </p:val>
                                        </p:tav>
                                        <p:tav tm="100000">
                                          <p:val>
                                            <p:strVal val="#ppt_w"/>
                                          </p:val>
                                        </p:tav>
                                      </p:tavLst>
                                    </p:anim>
                                    <p:anim calcmode="lin" valueType="num">
                                      <p:cBhvr>
                                        <p:cTn id="8" dur="1000" fill="hold"/>
                                        <p:tgtEl>
                                          <p:spTgt spid="6147"/>
                                        </p:tgtEl>
                                        <p:attrNameLst>
                                          <p:attrName>ppt_h</p:attrName>
                                        </p:attrNameLst>
                                      </p:cBhvr>
                                      <p:tavLst>
                                        <p:tav tm="0">
                                          <p:val>
                                            <p:strVal val="#ppt_h"/>
                                          </p:val>
                                        </p:tav>
                                        <p:tav tm="100000">
                                          <p:val>
                                            <p:strVal val="#ppt_h"/>
                                          </p:val>
                                        </p:tav>
                                      </p:tavLst>
                                    </p:anim>
                                    <p:animEffect transition="in" filter="fade">
                                      <p:cBhvr>
                                        <p:cTn id="9" dur="1000"/>
                                        <p:tgtEl>
                                          <p:spTgt spid="6147"/>
                                        </p:tgtEl>
                                      </p:cBhvr>
                                    </p:animEffect>
                                  </p:childTnLst>
                                </p:cTn>
                              </p:par>
                              <p:par>
                                <p:cTn id="10" presetID="5" presetClass="entr" presetSubtype="10" fill="hold" nodeType="withEffect">
                                  <p:stCondLst>
                                    <p:cond delay="0"/>
                                  </p:stCondLst>
                                  <p:childTnLst>
                                    <p:set>
                                      <p:cBhvr>
                                        <p:cTn id="11" dur="1" fill="hold">
                                          <p:stCondLst>
                                            <p:cond delay="0"/>
                                          </p:stCondLst>
                                        </p:cTn>
                                        <p:tgtEl>
                                          <p:spTgt spid="6147"/>
                                        </p:tgtEl>
                                        <p:attrNameLst>
                                          <p:attrName>style.visibility</p:attrName>
                                        </p:attrNameLst>
                                      </p:cBhvr>
                                      <p:to>
                                        <p:strVal val="visible"/>
                                      </p:to>
                                    </p:set>
                                    <p:animEffect transition="in" filter="checkerboard(across)">
                                      <p:cBhvr>
                                        <p:cTn id="12"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Espace réservé du contenu 2"/>
          <p:cNvSpPr>
            <a:spLocks noGrp="1"/>
          </p:cNvSpPr>
          <p:nvPr>
            <p:ph idx="1"/>
          </p:nvPr>
        </p:nvSpPr>
        <p:spPr>
          <a:xfrm>
            <a:off x="457200" y="2129400"/>
            <a:ext cx="8507288" cy="2379720"/>
          </a:xfrm>
        </p:spPr>
        <p:txBody>
          <a:bodyPr/>
          <a:lstStyle/>
          <a:p>
            <a:pPr algn="just">
              <a:buFont typeface="Arial" charset="0"/>
              <a:buNone/>
            </a:pPr>
            <a:r>
              <a:rPr lang="fr-FR" dirty="0" smtClean="0">
                <a:latin typeface="Comic Sans MS" pitchFamily="66" charset="0"/>
              </a:rPr>
              <a:t>Les </a:t>
            </a:r>
            <a:r>
              <a:rPr lang="fr-FR" dirty="0" err="1" smtClean="0">
                <a:latin typeface="Comic Sans MS" pitchFamily="66" charset="0"/>
              </a:rPr>
              <a:t>endothélines</a:t>
            </a:r>
            <a:r>
              <a:rPr lang="fr-FR" dirty="0" smtClean="0">
                <a:latin typeface="Comic Sans MS" pitchFamily="66" charset="0"/>
              </a:rPr>
              <a:t> (ET-1, 2, 3, 4) sont synthétisées par les cellules endothéliales &amp; </a:t>
            </a:r>
            <a:r>
              <a:rPr lang="fr-FR" dirty="0" err="1" smtClean="0">
                <a:latin typeface="Comic Sans MS" pitchFamily="66" charset="0"/>
              </a:rPr>
              <a:t>cardiomyocytes</a:t>
            </a:r>
            <a:r>
              <a:rPr lang="fr-FR" dirty="0" smtClean="0">
                <a:latin typeface="Comic Sans MS" pitchFamily="66" charset="0"/>
              </a:rPr>
              <a:t>  et actionnent sur deux types de récepteurs: </a:t>
            </a:r>
          </a:p>
          <a:p>
            <a:pPr algn="just">
              <a:buFont typeface="Arial" charset="0"/>
              <a:buNone/>
            </a:pPr>
            <a:r>
              <a:rPr lang="fr-FR" dirty="0" smtClean="0">
                <a:latin typeface="Comic Sans MS" pitchFamily="66" charset="0"/>
              </a:rPr>
              <a:t>ET-A et ET-B. Caractéristiques:</a:t>
            </a:r>
          </a:p>
        </p:txBody>
      </p:sp>
      <p:sp>
        <p:nvSpPr>
          <p:cNvPr id="76802" name="Titre 1"/>
          <p:cNvSpPr>
            <a:spLocks noGrp="1"/>
          </p:cNvSpPr>
          <p:nvPr>
            <p:ph type="title"/>
          </p:nvPr>
        </p:nvSpPr>
        <p:spPr/>
        <p:txBody>
          <a:bodyPr>
            <a:noAutofit/>
          </a:bodyPr>
          <a:lstStyle/>
          <a:p>
            <a:pPr algn="ctr"/>
            <a:r>
              <a:rPr lang="fr-FR" sz="3200" dirty="0" smtClean="0">
                <a:effectLst/>
                <a:latin typeface="Comic Sans MS" pitchFamily="66" charset="0"/>
              </a:rPr>
              <a:t>LA LIBÉRATION DES ENDOTHÉLINES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6802"/>
                                        </p:tgtEl>
                                        <p:attrNameLst>
                                          <p:attrName>style.visibility</p:attrName>
                                        </p:attrNameLst>
                                      </p:cBhvr>
                                      <p:to>
                                        <p:strVal val="visible"/>
                                      </p:to>
                                    </p:set>
                                    <p:animEffect transition="in" filter="blinds(horizontal)">
                                      <p:cBhvr>
                                        <p:cTn id="7" dur="500"/>
                                        <p:tgtEl>
                                          <p:spTgt spid="7680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76803">
                                            <p:txEl>
                                              <p:pRg st="0" end="0"/>
                                            </p:txEl>
                                          </p:spTgt>
                                        </p:tgtEl>
                                        <p:attrNameLst>
                                          <p:attrName>style.visibility</p:attrName>
                                        </p:attrNameLst>
                                      </p:cBhvr>
                                      <p:to>
                                        <p:strVal val="visible"/>
                                      </p:to>
                                    </p:set>
                                    <p:animEffect transition="in" filter="checkerboard(across)">
                                      <p:cBhvr>
                                        <p:cTn id="11" dur="500"/>
                                        <p:tgtEl>
                                          <p:spTgt spid="76803">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76803">
                                            <p:txEl>
                                              <p:pRg st="1" end="1"/>
                                            </p:txEl>
                                          </p:spTgt>
                                        </p:tgtEl>
                                        <p:attrNameLst>
                                          <p:attrName>style.visibility</p:attrName>
                                        </p:attrNameLst>
                                      </p:cBhvr>
                                      <p:to>
                                        <p:strVal val="visible"/>
                                      </p:to>
                                    </p:set>
                                    <p:animEffect transition="in" filter="checkerboard(across)">
                                      <p:cBhvr>
                                        <p:cTn id="15" dur="500"/>
                                        <p:tgtEl>
                                          <p:spTgt spid="768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p:bldP spid="76802"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692696"/>
            <a:ext cx="8229600" cy="4525963"/>
          </a:xfrm>
        </p:spPr>
        <p:txBody>
          <a:bodyPr rtlCol="0">
            <a:normAutofit/>
          </a:bodyPr>
          <a:lstStyle/>
          <a:p>
            <a:pPr fontAlgn="auto">
              <a:spcAft>
                <a:spcPts val="0"/>
              </a:spcAft>
              <a:buFont typeface="Arial" pitchFamily="34" charset="0"/>
              <a:buNone/>
              <a:defRPr/>
            </a:pPr>
            <a:r>
              <a:rPr lang="fr-FR" sz="2400" dirty="0" smtClean="0">
                <a:latin typeface="Comic Sans MS" pitchFamily="66" charset="0"/>
              </a:rPr>
              <a:t>Les effets ET-1 (</a:t>
            </a:r>
            <a:r>
              <a:rPr lang="fr-FR" sz="2400" dirty="0" err="1" smtClean="0">
                <a:latin typeface="Comic Sans MS" pitchFamily="66" charset="0"/>
              </a:rPr>
              <a:t>mediés</a:t>
            </a:r>
            <a:r>
              <a:rPr lang="fr-FR" sz="2400" dirty="0" smtClean="0">
                <a:latin typeface="Comic Sans MS" pitchFamily="66" charset="0"/>
              </a:rPr>
              <a:t> par les récepteurs de type </a:t>
            </a:r>
          </a:p>
          <a:p>
            <a:pPr fontAlgn="auto">
              <a:spcAft>
                <a:spcPts val="0"/>
              </a:spcAft>
              <a:buFont typeface="Arial" pitchFamily="34" charset="0"/>
              <a:buNone/>
              <a:defRPr/>
            </a:pPr>
            <a:r>
              <a:rPr lang="fr-FR" sz="2400" dirty="0" smtClean="0">
                <a:latin typeface="Comic Sans MS" pitchFamily="66" charset="0"/>
              </a:rPr>
              <a:t>ET-A, qui sont très exprimés dans l’IC): </a:t>
            </a:r>
          </a:p>
          <a:p>
            <a:pPr fontAlgn="auto">
              <a:spcAft>
                <a:spcPts val="0"/>
              </a:spcAft>
              <a:buFont typeface="Arial" pitchFamily="34" charset="0"/>
              <a:buNone/>
              <a:defRPr/>
            </a:pPr>
            <a:endParaRPr lang="fr-FR" sz="2400" dirty="0" smtClean="0">
              <a:latin typeface="Comic Sans MS" pitchFamily="66" charset="0"/>
            </a:endParaRPr>
          </a:p>
          <a:p>
            <a:pPr fontAlgn="auto">
              <a:spcAft>
                <a:spcPts val="0"/>
              </a:spcAft>
              <a:buClrTx/>
              <a:buFont typeface="Wingdings" pitchFamily="2" charset="2"/>
              <a:buChar char="Ø"/>
              <a:defRPr/>
            </a:pPr>
            <a:r>
              <a:rPr lang="fr-FR" sz="2400" dirty="0" smtClean="0">
                <a:latin typeface="Comic Sans MS" pitchFamily="66" charset="0"/>
              </a:rPr>
              <a:t>Effet inotrope négatif </a:t>
            </a:r>
          </a:p>
          <a:p>
            <a:pPr fontAlgn="auto">
              <a:spcAft>
                <a:spcPts val="0"/>
              </a:spcAft>
              <a:buClrTx/>
              <a:buFont typeface="Wingdings" pitchFamily="2" charset="2"/>
              <a:buChar char="Ø"/>
              <a:defRPr/>
            </a:pPr>
            <a:r>
              <a:rPr lang="fr-FR" sz="2400" dirty="0" smtClean="0">
                <a:latin typeface="Comic Sans MS" pitchFamily="66" charset="0"/>
              </a:rPr>
              <a:t>Vasoconstriction systémique  </a:t>
            </a:r>
          </a:p>
          <a:p>
            <a:pPr fontAlgn="auto">
              <a:spcAft>
                <a:spcPts val="0"/>
              </a:spcAft>
              <a:buClrTx/>
              <a:buFont typeface="Wingdings" pitchFamily="2" charset="2"/>
              <a:buChar char="Ø"/>
              <a:defRPr/>
            </a:pPr>
            <a:r>
              <a:rPr lang="fr-FR" sz="2400" dirty="0" smtClean="0">
                <a:latin typeface="Comic Sans MS" pitchFamily="66" charset="0"/>
              </a:rPr>
              <a:t>La prolifération des cardiomyocytes et de la musculature lisse vasculaire              </a:t>
            </a:r>
          </a:p>
          <a:p>
            <a:pPr fontAlgn="auto">
              <a:spcAft>
                <a:spcPts val="0"/>
              </a:spcAft>
              <a:buClrTx/>
              <a:buFont typeface="Wingdings" pitchFamily="2" charset="2"/>
              <a:buChar char="Ø"/>
              <a:defRPr/>
            </a:pPr>
            <a:r>
              <a:rPr lang="fr-FR" sz="2400" dirty="0" smtClean="0">
                <a:latin typeface="Comic Sans MS" pitchFamily="66" charset="0"/>
              </a:rPr>
              <a:t>L’amplification de la libération d’ALDO et de la rétention hydro -saline  </a:t>
            </a:r>
          </a:p>
          <a:p>
            <a:pPr fontAlgn="auto">
              <a:spcAft>
                <a:spcPts val="0"/>
              </a:spcAft>
              <a:buClrTx/>
              <a:buFont typeface="Wingdings" pitchFamily="2" charset="2"/>
              <a:buChar char="Ø"/>
              <a:defRPr/>
            </a:pPr>
            <a:r>
              <a:rPr lang="fr-FR" sz="2400" dirty="0" smtClean="0">
                <a:latin typeface="Comic Sans MS" pitchFamily="66" charset="0"/>
              </a:rPr>
              <a:t>Induisent l’HT pulmonaire secondaire(HTP)</a:t>
            </a:r>
            <a:endParaRPr lang="fr-FR" sz="24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heckerboard(across)">
                                      <p:cBhvr>
                                        <p:cTn id="11" dur="500"/>
                                        <p:tgtEl>
                                          <p:spTgt spid="3">
                                            <p:txEl>
                                              <p:pRg st="1" end="1"/>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checkerboard(across)">
                                      <p:cBhvr>
                                        <p:cTn id="15" dur="500"/>
                                        <p:tgtEl>
                                          <p:spTgt spid="3">
                                            <p:txEl>
                                              <p:pRg st="3" end="3"/>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checkerboard(across)">
                                      <p:cBhvr>
                                        <p:cTn id="23" dur="500"/>
                                        <p:tgtEl>
                                          <p:spTgt spid="3">
                                            <p:txEl>
                                              <p:pRg st="5" end="5"/>
                                            </p:txEl>
                                          </p:spTgt>
                                        </p:tgtEl>
                                      </p:cBhvr>
                                    </p:animEffect>
                                  </p:childTnLst>
                                </p:cTn>
                              </p:par>
                            </p:childTnLst>
                          </p:cTn>
                        </p:par>
                        <p:par>
                          <p:cTn id="24" fill="hold">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heckerboard(across)">
                                      <p:cBhvr>
                                        <p:cTn id="27" dur="500"/>
                                        <p:tgtEl>
                                          <p:spTgt spid="3">
                                            <p:txEl>
                                              <p:pRg st="6" end="6"/>
                                            </p:txEl>
                                          </p:spTgt>
                                        </p:tgtEl>
                                      </p:cBhvr>
                                    </p:animEffect>
                                  </p:childTnLst>
                                </p:cTn>
                              </p:par>
                            </p:childTnLst>
                          </p:cTn>
                        </p:par>
                        <p:par>
                          <p:cTn id="28" fill="hold">
                            <p:stCondLst>
                              <p:cond delay="3000"/>
                            </p:stCondLst>
                            <p:childTnLst>
                              <p:par>
                                <p:cTn id="29" presetID="5" presetClass="entr" presetSubtype="10" fill="hold" grpId="0"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checkerboard(across)">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481328"/>
            <a:ext cx="8435280" cy="4525963"/>
          </a:xfrm>
        </p:spPr>
        <p:txBody>
          <a:bodyPr rtlCol="0">
            <a:normAutofit/>
          </a:bodyPr>
          <a:lstStyle/>
          <a:p>
            <a:pPr fontAlgn="auto">
              <a:spcAft>
                <a:spcPts val="0"/>
              </a:spcAft>
              <a:buClrTx/>
              <a:buFont typeface="Wingdings" pitchFamily="2" charset="2"/>
              <a:buChar char="Ø"/>
              <a:defRPr/>
            </a:pPr>
            <a:r>
              <a:rPr lang="fr-FR" sz="2400" dirty="0" smtClean="0">
                <a:latin typeface="Comic Sans MS" pitchFamily="66" charset="0"/>
              </a:rPr>
              <a:t>La principale cytokine qui augmente dans l’IC est TNF-alfa. </a:t>
            </a:r>
          </a:p>
          <a:p>
            <a:pPr fontAlgn="auto">
              <a:spcAft>
                <a:spcPts val="0"/>
              </a:spcAft>
              <a:buClrTx/>
              <a:buFont typeface="Wingdings" pitchFamily="2" charset="2"/>
              <a:buChar char="Ø"/>
              <a:defRPr/>
            </a:pPr>
            <a:r>
              <a:rPr lang="fr-FR" sz="2400" dirty="0" smtClean="0">
                <a:latin typeface="Comic Sans MS" pitchFamily="66" charset="0"/>
              </a:rPr>
              <a:t>Les niveaux sériques augmentés de TNF-alfa et des récepteurs solubles type 1 et 2 de celui-</a:t>
            </a:r>
          </a:p>
          <a:p>
            <a:pPr fontAlgn="auto">
              <a:spcAft>
                <a:spcPts val="0"/>
              </a:spcAft>
              <a:buClrTx/>
              <a:buFont typeface="Wingdings" pitchFamily="2" charset="2"/>
              <a:buChar char="Ø"/>
              <a:defRPr/>
            </a:pPr>
            <a:r>
              <a:rPr lang="fr-FR" sz="2400" dirty="0" smtClean="0">
                <a:latin typeface="Comic Sans MS" pitchFamily="66" charset="0"/>
              </a:rPr>
              <a:t>C’est l’aggravation de l’hypertrophie </a:t>
            </a:r>
            <a:r>
              <a:rPr lang="fr-FR" sz="2400" dirty="0" err="1" smtClean="0">
                <a:latin typeface="Comic Sans MS" pitchFamily="66" charset="0"/>
              </a:rPr>
              <a:t>maladaptive</a:t>
            </a:r>
            <a:r>
              <a:rPr lang="fr-FR" sz="2400" dirty="0" smtClean="0">
                <a:latin typeface="Comic Sans MS" pitchFamily="66" charset="0"/>
              </a:rPr>
              <a:t> &amp; le mauvais pronostic = la persistance d’un niveau augmenté d’</a:t>
            </a:r>
            <a:r>
              <a:rPr lang="fr-FR" sz="2400" dirty="0" err="1" smtClean="0">
                <a:latin typeface="Comic Sans MS" pitchFamily="66" charset="0"/>
              </a:rPr>
              <a:t>apoptose</a:t>
            </a:r>
            <a:r>
              <a:rPr lang="fr-FR" sz="2400" dirty="0" smtClean="0">
                <a:latin typeface="Comic Sans MS" pitchFamily="66" charset="0"/>
              </a:rPr>
              <a:t> qui devient accélérée dans  le stade terminal de l’IC </a:t>
            </a:r>
            <a:endParaRPr lang="fr-FR" dirty="0">
              <a:solidFill>
                <a:srgbClr val="FF0000"/>
              </a:solidFill>
              <a:latin typeface="Comic Sans MS" pitchFamily="66" charset="0"/>
            </a:endParaRPr>
          </a:p>
        </p:txBody>
      </p:sp>
      <p:sp>
        <p:nvSpPr>
          <p:cNvPr id="2" name="Titre 1"/>
          <p:cNvSpPr>
            <a:spLocks noGrp="1"/>
          </p:cNvSpPr>
          <p:nvPr>
            <p:ph type="title"/>
          </p:nvPr>
        </p:nvSpPr>
        <p:spPr/>
        <p:txBody>
          <a:bodyPr rtlCol="0">
            <a:noAutofit/>
          </a:bodyPr>
          <a:lstStyle/>
          <a:p>
            <a:pPr algn="ctr" fontAlgn="auto">
              <a:spcAft>
                <a:spcPts val="0"/>
              </a:spcAft>
              <a:defRPr/>
            </a:pPr>
            <a:r>
              <a:rPr lang="fr-FR" sz="3200" dirty="0" smtClean="0">
                <a:effectLst/>
                <a:latin typeface="Comic Sans MS" pitchFamily="66" charset="0"/>
              </a:rPr>
              <a:t>LA LIBÉRATION DES CYTOKINES PRO-INFLAMMATOIRES</a:t>
            </a:r>
            <a:endParaRPr lang="fr-FR" sz="3200" dirty="0">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heckerboard(across)">
                                      <p:cBhvr>
                                        <p:cTn id="15" dur="500"/>
                                        <p:tgtEl>
                                          <p:spTgt spid="3">
                                            <p:txEl>
                                              <p:pRg st="1" end="1"/>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heckerboard(across)">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inhibition directe de la contractilité myocardique ;</a:t>
            </a:r>
          </a:p>
          <a:p>
            <a:r>
              <a:rPr lang="fr-FR" dirty="0" smtClean="0"/>
              <a:t> suppression de la respiration mitochondriale des cellules non ischémies </a:t>
            </a:r>
          </a:p>
          <a:p>
            <a:r>
              <a:rPr lang="fr-FR" dirty="0" smtClean="0"/>
              <a:t> action sur le métabolisme glucidique ;</a:t>
            </a:r>
          </a:p>
          <a:p>
            <a:r>
              <a:rPr lang="fr-FR" dirty="0" smtClean="0"/>
              <a:t> réduction de la réponse aux catécholamines ;</a:t>
            </a:r>
          </a:p>
          <a:p>
            <a:r>
              <a:rPr lang="fr-FR" dirty="0" smtClean="0"/>
              <a:t>vasodilatation systémique</a:t>
            </a:r>
            <a:endParaRPr lang="fr-FR" dirty="0"/>
          </a:p>
        </p:txBody>
      </p:sp>
      <p:sp>
        <p:nvSpPr>
          <p:cNvPr id="3" name="Titre 2"/>
          <p:cNvSpPr>
            <a:spLocks noGrp="1"/>
          </p:cNvSpPr>
          <p:nvPr>
            <p:ph type="title"/>
          </p:nvPr>
        </p:nvSpPr>
        <p:spPr/>
        <p:txBody>
          <a:bodyPr/>
          <a:lstStyle/>
          <a:p>
            <a:endParaRPr lang="fr-F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Espace réservé du contenu 2"/>
          <p:cNvSpPr>
            <a:spLocks noGrp="1"/>
          </p:cNvSpPr>
          <p:nvPr>
            <p:ph idx="1"/>
          </p:nvPr>
        </p:nvSpPr>
        <p:spPr>
          <a:xfrm>
            <a:off x="457200" y="2204864"/>
            <a:ext cx="8229600" cy="2451728"/>
          </a:xfrm>
        </p:spPr>
        <p:txBody>
          <a:bodyPr>
            <a:normAutofit fontScale="92500" lnSpcReduction="20000"/>
          </a:bodyPr>
          <a:lstStyle/>
          <a:p>
            <a:pPr marL="0" algn="just">
              <a:spcBef>
                <a:spcPts val="0"/>
              </a:spcBef>
              <a:buFont typeface="Arial" charset="0"/>
              <a:buNone/>
            </a:pPr>
            <a:r>
              <a:rPr lang="fr-FR" sz="2400" b="1" dirty="0" smtClean="0">
                <a:solidFill>
                  <a:schemeClr val="tx1">
                    <a:lumMod val="75000"/>
                    <a:lumOff val="25000"/>
                  </a:schemeClr>
                </a:solidFill>
                <a:latin typeface="Comic Sans MS" pitchFamily="66" charset="0"/>
              </a:rPr>
              <a:t>Définition:</a:t>
            </a:r>
            <a:r>
              <a:rPr lang="fr-FR" sz="2400" dirty="0" smtClean="0">
                <a:latin typeface="Comic Sans MS" pitchFamily="66" charset="0"/>
              </a:rPr>
              <a:t> </a:t>
            </a:r>
          </a:p>
          <a:p>
            <a:pPr marL="0" algn="just">
              <a:spcBef>
                <a:spcPts val="0"/>
              </a:spcBef>
              <a:buFont typeface="Arial" charset="0"/>
              <a:buNone/>
            </a:pPr>
            <a:endParaRPr lang="fr-FR" sz="2400" dirty="0" smtClean="0">
              <a:latin typeface="Comic Sans MS" pitchFamily="66" charset="0"/>
            </a:endParaRPr>
          </a:p>
          <a:p>
            <a:pPr marL="0" algn="just">
              <a:spcBef>
                <a:spcPts val="0"/>
              </a:spcBef>
              <a:buFont typeface="Arial" charset="0"/>
              <a:buNone/>
            </a:pPr>
            <a:r>
              <a:rPr lang="fr-FR" sz="2600" dirty="0" smtClean="0">
                <a:latin typeface="Comic Sans MS" pitchFamily="66" charset="0"/>
              </a:rPr>
              <a:t>L’augmentation de l’épaisseur de la paroi ventriculaire sur l’augmentation:   de la dimension des </a:t>
            </a:r>
            <a:r>
              <a:rPr lang="fr-FR" sz="2600" dirty="0" err="1" smtClean="0">
                <a:latin typeface="Comic Sans MS" pitchFamily="66" charset="0"/>
              </a:rPr>
              <a:t>cardiomyocytes</a:t>
            </a:r>
            <a:r>
              <a:rPr lang="fr-FR" sz="2600" dirty="0" smtClean="0">
                <a:latin typeface="Comic Sans MS" pitchFamily="66" charset="0"/>
              </a:rPr>
              <a:t> due à n du nombre et des   dimensions des sarcomères du nombre des cellules non-</a:t>
            </a:r>
            <a:r>
              <a:rPr lang="fr-FR" sz="2600" dirty="0" err="1" smtClean="0">
                <a:latin typeface="Comic Sans MS" pitchFamily="66" charset="0"/>
              </a:rPr>
              <a:t>cardiomyocytaires</a:t>
            </a:r>
            <a:r>
              <a:rPr lang="fr-FR" sz="2600" dirty="0" smtClean="0">
                <a:latin typeface="Comic Sans MS" pitchFamily="66" charset="0"/>
              </a:rPr>
              <a:t> (fibroblastes au niveau  interstitiel) C’est le mécanisme compensatoire dans l’IC chronique</a:t>
            </a:r>
            <a:r>
              <a:rPr lang="fr-FR" dirty="0" smtClean="0">
                <a:latin typeface="Comic Sans MS" pitchFamily="66" charset="0"/>
              </a:rPr>
              <a:t>.</a:t>
            </a:r>
          </a:p>
        </p:txBody>
      </p:sp>
      <p:sp>
        <p:nvSpPr>
          <p:cNvPr id="2" name="Titre 1"/>
          <p:cNvSpPr>
            <a:spLocks noGrp="1"/>
          </p:cNvSpPr>
          <p:nvPr>
            <p:ph type="title"/>
          </p:nvPr>
        </p:nvSpPr>
        <p:spPr/>
        <p:txBody>
          <a:bodyPr rtlCol="0">
            <a:noAutofit/>
          </a:bodyPr>
          <a:lstStyle/>
          <a:p>
            <a:pPr algn="ctr" fontAlgn="auto">
              <a:spcAft>
                <a:spcPts val="0"/>
              </a:spcAft>
              <a:defRPr/>
            </a:pPr>
            <a:r>
              <a:rPr lang="fr-FR" sz="3200" dirty="0" smtClean="0">
                <a:effectLst/>
                <a:latin typeface="Comic Sans MS" pitchFamily="66" charset="0"/>
              </a:rPr>
              <a:t>L’HYPERTROPHIE ET LE REMODELAGE CARDIAQUE</a:t>
            </a:r>
            <a:endParaRPr lang="fr-FR" sz="3200" dirty="0">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79875">
                                            <p:txEl>
                                              <p:pRg st="0" end="0"/>
                                            </p:txEl>
                                          </p:spTgt>
                                        </p:tgtEl>
                                        <p:attrNameLst>
                                          <p:attrName>style.visibility</p:attrName>
                                        </p:attrNameLst>
                                      </p:cBhvr>
                                      <p:to>
                                        <p:strVal val="visible"/>
                                      </p:to>
                                    </p:set>
                                    <p:animEffect transition="in" filter="checkerboard(across)">
                                      <p:cBhvr>
                                        <p:cTn id="11" dur="500"/>
                                        <p:tgtEl>
                                          <p:spTgt spid="79875">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79875">
                                            <p:txEl>
                                              <p:pRg st="2" end="2"/>
                                            </p:txEl>
                                          </p:spTgt>
                                        </p:tgtEl>
                                        <p:attrNameLst>
                                          <p:attrName>style.visibility</p:attrName>
                                        </p:attrNameLst>
                                      </p:cBhvr>
                                      <p:to>
                                        <p:strVal val="visible"/>
                                      </p:to>
                                    </p:set>
                                    <p:animEffect transition="in" filter="checkerboard(across)">
                                      <p:cBhvr>
                                        <p:cTn id="15" dur="500"/>
                                        <p:tgtEl>
                                          <p:spTgt spid="798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p:bldP spid="2"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481328"/>
            <a:ext cx="8435280" cy="4525963"/>
          </a:xfrm>
        </p:spPr>
        <p:txBody>
          <a:bodyPr rtlCol="0">
            <a:normAutofit/>
          </a:bodyPr>
          <a:lstStyle/>
          <a:p>
            <a:pPr marL="0" algn="just" fontAlgn="auto">
              <a:spcBef>
                <a:spcPts val="0"/>
              </a:spcBef>
              <a:spcAft>
                <a:spcPts val="0"/>
              </a:spcAft>
              <a:buFont typeface="Arial" pitchFamily="34" charset="0"/>
              <a:buNone/>
              <a:defRPr/>
            </a:pPr>
            <a:r>
              <a:rPr lang="fr-FR" sz="2400" dirty="0" smtClean="0">
                <a:latin typeface="Comic Sans MS" pitchFamily="66" charset="0"/>
              </a:rPr>
              <a:t>L’hypertrophie concentrique est caractérisée par: </a:t>
            </a:r>
          </a:p>
          <a:p>
            <a:pPr marL="0" algn="just" fontAlgn="auto">
              <a:spcBef>
                <a:spcPts val="0"/>
              </a:spcBef>
              <a:spcAft>
                <a:spcPts val="0"/>
              </a:spcAft>
              <a:buFont typeface="Arial" pitchFamily="34" charset="0"/>
              <a:buNone/>
              <a:defRPr/>
            </a:pPr>
            <a:endParaRPr lang="fr-FR" sz="2400" dirty="0" smtClean="0">
              <a:latin typeface="Comic Sans MS" pitchFamily="66" charset="0"/>
            </a:endParaRPr>
          </a:p>
          <a:p>
            <a:pPr marL="0" algn="just" fontAlgn="auto">
              <a:spcBef>
                <a:spcPts val="0"/>
              </a:spcBef>
              <a:spcAft>
                <a:spcPts val="0"/>
              </a:spcAft>
              <a:buFont typeface="Arial" pitchFamily="34" charset="0"/>
              <a:buNone/>
              <a:defRPr/>
            </a:pPr>
            <a:r>
              <a:rPr lang="fr-FR" sz="2400" dirty="0" smtClean="0">
                <a:latin typeface="Comic Sans MS" pitchFamily="66" charset="0"/>
              </a:rPr>
              <a:t>Apparition dans la surcharge de pression  ex.: HTA, sténose aortique T pariétale systolique (postcharge) de nouveaux sarcomères se forment, disposés en parallèle avec ceux existant déjà  la compliance ventriculaire diminue la performance diastolique diminue parce que la paroi ventriculaire devient rigide et les phénomènes de congestion, de stase et le risque d’</a:t>
            </a:r>
            <a:r>
              <a:rPr lang="fr-FR" sz="2400" dirty="0" err="1" smtClean="0">
                <a:latin typeface="Comic Sans MS" pitchFamily="66" charset="0"/>
              </a:rPr>
              <a:t>oedème</a:t>
            </a:r>
            <a:r>
              <a:rPr lang="fr-FR" sz="2400" dirty="0" smtClean="0">
                <a:latin typeface="Comic Sans MS" pitchFamily="66" charset="0"/>
              </a:rPr>
              <a:t> apparaissent précocement </a:t>
            </a:r>
            <a:endParaRPr lang="fr-FR" sz="2400" dirty="0">
              <a:latin typeface="Comic Sans MS" pitchFamily="66" charset="0"/>
            </a:endParaRPr>
          </a:p>
        </p:txBody>
      </p:sp>
      <p:sp>
        <p:nvSpPr>
          <p:cNvPr id="80898" name="Titre 1"/>
          <p:cNvSpPr>
            <a:spLocks noGrp="1"/>
          </p:cNvSpPr>
          <p:nvPr>
            <p:ph type="title"/>
          </p:nvPr>
        </p:nvSpPr>
        <p:spPr/>
        <p:txBody>
          <a:bodyPr>
            <a:normAutofit/>
          </a:bodyPr>
          <a:lstStyle/>
          <a:p>
            <a:pPr algn="ctr"/>
            <a:r>
              <a:rPr lang="fr-FR" sz="3200" dirty="0" smtClean="0">
                <a:effectLst/>
                <a:latin typeface="Comic Sans MS" pitchFamily="66" charset="0"/>
              </a:rPr>
              <a:t>HYPERTOPHIE CONCENTRIQUE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0898"/>
                                        </p:tgtEl>
                                        <p:attrNameLst>
                                          <p:attrName>style.visibility</p:attrName>
                                        </p:attrNameLst>
                                      </p:cBhvr>
                                      <p:to>
                                        <p:strVal val="visible"/>
                                      </p:to>
                                    </p:set>
                                    <p:animEffect transition="in" filter="blinds(horizontal)">
                                      <p:cBhvr>
                                        <p:cTn id="7" dur="500"/>
                                        <p:tgtEl>
                                          <p:spTgt spid="80898"/>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089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Espace réservé du contenu 2"/>
          <p:cNvSpPr>
            <a:spLocks noGrp="1"/>
          </p:cNvSpPr>
          <p:nvPr>
            <p:ph idx="1"/>
          </p:nvPr>
        </p:nvSpPr>
        <p:spPr>
          <a:xfrm>
            <a:off x="446856" y="1340768"/>
            <a:ext cx="8229600" cy="4525962"/>
          </a:xfrm>
        </p:spPr>
        <p:txBody>
          <a:bodyPr>
            <a:noAutofit/>
          </a:bodyPr>
          <a:lstStyle/>
          <a:p>
            <a:pPr marL="0" algn="just">
              <a:spcBef>
                <a:spcPts val="0"/>
              </a:spcBef>
              <a:buFont typeface="Arial" charset="0"/>
              <a:buNone/>
            </a:pPr>
            <a:r>
              <a:rPr lang="fr-FR" sz="2400" dirty="0" smtClean="0">
                <a:latin typeface="Comic Sans MS" pitchFamily="66" charset="0"/>
              </a:rPr>
              <a:t>L’hypertrophie excentrique est caractérisée par: </a:t>
            </a:r>
          </a:p>
          <a:p>
            <a:pPr marL="0" algn="just">
              <a:spcBef>
                <a:spcPts val="0"/>
              </a:spcBef>
              <a:buFont typeface="Arial" charset="0"/>
              <a:buNone/>
            </a:pPr>
            <a:r>
              <a:rPr lang="fr-FR" sz="2400" dirty="0" smtClean="0">
                <a:latin typeface="Comic Sans MS" pitchFamily="66" charset="0"/>
              </a:rPr>
              <a:t>apparaît dans la surcharge de volume  ex. l’insuffisance aortique ou dans les conditions du retour veineux (mec. Frank </a:t>
            </a:r>
            <a:r>
              <a:rPr lang="fr-FR" sz="2400" dirty="0" err="1" smtClean="0">
                <a:latin typeface="Comic Sans MS" pitchFamily="66" charset="0"/>
              </a:rPr>
              <a:t>Starling</a:t>
            </a:r>
            <a:r>
              <a:rPr lang="fr-FR" sz="2400" dirty="0" smtClean="0">
                <a:latin typeface="Comic Sans MS" pitchFamily="66" charset="0"/>
              </a:rPr>
              <a:t>)   T pariétale diastolique (pré-charge) de nouveaux sarcomères se forment, disposés en série avec ceux existant déjà apparaît  qui  accentue la dilatation de la cavité ventriculaire  la compliance ventriculaire est normale ou augmenté la performance diastolique  augmente et les phénomènes  de stase et d’</a:t>
            </a:r>
            <a:r>
              <a:rPr lang="fr-FR" sz="2400" dirty="0" err="1" smtClean="0">
                <a:latin typeface="Comic Sans MS" pitchFamily="66" charset="0"/>
              </a:rPr>
              <a:t>oedème</a:t>
            </a:r>
            <a:r>
              <a:rPr lang="fr-FR" sz="2400" dirty="0" smtClean="0">
                <a:latin typeface="Comic Sans MS" pitchFamily="66" charset="0"/>
              </a:rPr>
              <a:t> apparaissent tardivement </a:t>
            </a:r>
            <a:endParaRPr lang="fr-FR" sz="1800" dirty="0" smtClean="0">
              <a:latin typeface="Comic Sans MS" pitchFamily="66" charset="0"/>
            </a:endParaRPr>
          </a:p>
        </p:txBody>
      </p:sp>
      <p:sp>
        <p:nvSpPr>
          <p:cNvPr id="81922" name="Titre 1"/>
          <p:cNvSpPr>
            <a:spLocks noGrp="1"/>
          </p:cNvSpPr>
          <p:nvPr>
            <p:ph type="title"/>
          </p:nvPr>
        </p:nvSpPr>
        <p:spPr>
          <a:xfrm>
            <a:off x="457200" y="116632"/>
            <a:ext cx="8229600" cy="1143000"/>
          </a:xfrm>
        </p:spPr>
        <p:txBody>
          <a:bodyPr>
            <a:normAutofit/>
          </a:bodyPr>
          <a:lstStyle/>
          <a:p>
            <a:pPr algn="ctr"/>
            <a:r>
              <a:rPr lang="fr-FR" sz="3200" dirty="0" smtClean="0">
                <a:effectLst/>
                <a:latin typeface="Comic Sans MS" pitchFamily="66" charset="0"/>
              </a:rPr>
              <a:t>HYPERTOPHIE EXCENTRIQUE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22"/>
                                        </p:tgtEl>
                                        <p:attrNameLst>
                                          <p:attrName>style.visibility</p:attrName>
                                        </p:attrNameLst>
                                      </p:cBhvr>
                                      <p:to>
                                        <p:strVal val="visible"/>
                                      </p:to>
                                    </p:set>
                                    <p:animEffect transition="in" filter="blinds(horizontal)">
                                      <p:cBhvr>
                                        <p:cTn id="7" dur="500"/>
                                        <p:tgtEl>
                                          <p:spTgt spid="8192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81923">
                                            <p:txEl>
                                              <p:pRg st="0" end="0"/>
                                            </p:txEl>
                                          </p:spTgt>
                                        </p:tgtEl>
                                        <p:attrNameLst>
                                          <p:attrName>style.visibility</p:attrName>
                                        </p:attrNameLst>
                                      </p:cBhvr>
                                      <p:to>
                                        <p:strVal val="visible"/>
                                      </p:to>
                                    </p:set>
                                    <p:animEffect transition="in" filter="checkerboard(across)">
                                      <p:cBhvr>
                                        <p:cTn id="11" dur="500"/>
                                        <p:tgtEl>
                                          <p:spTgt spid="81923">
                                            <p:txEl>
                                              <p:pRg st="0" end="0"/>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81923">
                                            <p:txEl>
                                              <p:pRg st="1" end="1"/>
                                            </p:txEl>
                                          </p:spTgt>
                                        </p:tgtEl>
                                        <p:attrNameLst>
                                          <p:attrName>style.visibility</p:attrName>
                                        </p:attrNameLst>
                                      </p:cBhvr>
                                      <p:to>
                                        <p:strVal val="visible"/>
                                      </p:to>
                                    </p:set>
                                    <p:animEffect transition="in" filter="checkerboard(across)">
                                      <p:cBhvr>
                                        <p:cTn id="15" dur="500"/>
                                        <p:tgtEl>
                                          <p:spTgt spid="819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P spid="81922"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pPr>
              <a:buFont typeface="Wingdings" pitchFamily="2" charset="2"/>
              <a:buChar char="Ø"/>
            </a:pPr>
            <a:r>
              <a:rPr lang="fr-FR" dirty="0" smtClean="0"/>
              <a:t>La maitrise de l insuffisance cardiaque repose </a:t>
            </a:r>
          </a:p>
          <a:p>
            <a:pPr>
              <a:buNone/>
            </a:pPr>
            <a:r>
              <a:rPr lang="fr-FR" dirty="0" smtClean="0"/>
              <a:t>sur les  base physiopathologique de la </a:t>
            </a:r>
          </a:p>
          <a:p>
            <a:pPr>
              <a:buNone/>
            </a:pPr>
            <a:r>
              <a:rPr lang="fr-FR" dirty="0" smtClean="0"/>
              <a:t>dysfonction systolique et diastolique</a:t>
            </a:r>
          </a:p>
          <a:p>
            <a:pPr>
              <a:buFont typeface="Wingdings" pitchFamily="2" charset="2"/>
              <a:buChar char="Ø"/>
            </a:pPr>
            <a:r>
              <a:rPr lang="fr-FR" dirty="0" smtClean="0"/>
              <a:t>La dysfonction diastolique peut être liée à un </a:t>
            </a:r>
          </a:p>
          <a:p>
            <a:pPr>
              <a:buNone/>
            </a:pPr>
            <a:r>
              <a:rPr lang="fr-FR" dirty="0" smtClean="0"/>
              <a:t>ralentissement de la pente de relaxation </a:t>
            </a:r>
          </a:p>
          <a:p>
            <a:pPr>
              <a:buNone/>
            </a:pPr>
            <a:r>
              <a:rPr lang="fr-FR" dirty="0" smtClean="0"/>
              <a:t>isovolémique du ventricule gauche ou bien liée a troubles de la compliance myocardique</a:t>
            </a:r>
          </a:p>
          <a:p>
            <a:pPr>
              <a:buFont typeface="Wingdings" pitchFamily="2" charset="2"/>
              <a:buChar char="Ø"/>
            </a:pPr>
            <a:r>
              <a:rPr lang="fr-FR" dirty="0" smtClean="0"/>
              <a:t>La plus part du temps les deux troubles sont intriqués(systolo diastolique)</a:t>
            </a:r>
            <a:endParaRPr lang="fr-FR" dirty="0"/>
          </a:p>
        </p:txBody>
      </p:sp>
      <p:sp>
        <p:nvSpPr>
          <p:cNvPr id="3" name="Titre 2"/>
          <p:cNvSpPr>
            <a:spLocks noGrp="1"/>
          </p:cNvSpPr>
          <p:nvPr>
            <p:ph type="title"/>
          </p:nvPr>
        </p:nvSpPr>
        <p:spPr/>
        <p:txBody>
          <a:bodyPr/>
          <a:lstStyle/>
          <a:p>
            <a:pPr algn="ctr"/>
            <a:r>
              <a:rPr lang="fr-FR" dirty="0" smtClean="0"/>
              <a:t>CONCLUSION</a:t>
            </a:r>
            <a:endParaRPr lang="fr-FR"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fr-FR"/>
          </a:p>
        </p:txBody>
      </p:sp>
      <p:pic>
        <p:nvPicPr>
          <p:cNvPr id="1026" name="Picture 2" descr="C:\Users\USER\Desktop\merci-coeur.gif"/>
          <p:cNvPicPr>
            <a:picLocks noGrp="1" noChangeAspect="1" noChangeArrowheads="1"/>
          </p:cNvPicPr>
          <p:nvPr>
            <p:ph idx="1"/>
          </p:nvPr>
        </p:nvPicPr>
        <p:blipFill>
          <a:blip r:embed="rId2" cstate="print"/>
          <a:srcRect/>
          <a:stretch>
            <a:fillRect/>
          </a:stretch>
        </p:blipFill>
        <p:spPr bwMode="auto">
          <a:xfrm>
            <a:off x="323528" y="0"/>
            <a:ext cx="8208912" cy="6858000"/>
          </a:xfrm>
          <a:prstGeom prst="rect">
            <a:avLst/>
          </a:prstGeom>
          <a:noFill/>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3" name="Picture 5"/>
          <p:cNvPicPr>
            <a:picLocks noChangeAspect="1" noChangeArrowheads="1"/>
          </p:cNvPicPr>
          <p:nvPr/>
        </p:nvPicPr>
        <p:blipFill>
          <a:blip r:embed="rId2" cstate="print"/>
          <a:srcRect/>
          <a:stretch>
            <a:fillRect/>
          </a:stretch>
        </p:blipFill>
        <p:spPr bwMode="auto">
          <a:xfrm>
            <a:off x="179512" y="50548"/>
            <a:ext cx="8796338" cy="582672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83973"/>
                                        </p:tgtEl>
                                        <p:attrNameLst>
                                          <p:attrName>style.visibility</p:attrName>
                                        </p:attrNameLst>
                                      </p:cBhvr>
                                      <p:to>
                                        <p:strVal val="visible"/>
                                      </p:to>
                                    </p:set>
                                    <p:animEffect transition="in" filter="plus(in)">
                                      <p:cBhvr>
                                        <p:cTn id="7" dur="2000"/>
                                        <p:tgtEl>
                                          <p:spTgt spid="839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2"/>
          <p:cNvPicPr>
            <a:picLocks noGrp="1" noChangeAspect="1" noChangeArrowheads="1"/>
          </p:cNvPicPr>
          <p:nvPr>
            <p:ph idx="1"/>
          </p:nvPr>
        </p:nvPicPr>
        <p:blipFill>
          <a:blip r:embed="rId2" cstate="print"/>
          <a:srcRect/>
          <a:stretch>
            <a:fillRect/>
          </a:stretch>
        </p:blipFill>
        <p:spPr>
          <a:xfrm>
            <a:off x="611561" y="476672"/>
            <a:ext cx="8136903" cy="5239074"/>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checkerboard(across)">
                                      <p:cBhvr>
                                        <p:cTn id="7"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6" name="Picture 4"/>
          <p:cNvPicPr>
            <a:picLocks noChangeAspect="1" noChangeArrowheads="1"/>
          </p:cNvPicPr>
          <p:nvPr/>
        </p:nvPicPr>
        <p:blipFill>
          <a:blip r:embed="rId2" cstate="print"/>
          <a:srcRect/>
          <a:stretch>
            <a:fillRect/>
          </a:stretch>
        </p:blipFill>
        <p:spPr bwMode="auto">
          <a:xfrm>
            <a:off x="755576" y="171610"/>
            <a:ext cx="7821885" cy="57056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84996"/>
                                        </p:tgtEl>
                                        <p:attrNameLst>
                                          <p:attrName>style.visibility</p:attrName>
                                        </p:attrNameLst>
                                      </p:cBhvr>
                                      <p:to>
                                        <p:strVal val="visible"/>
                                      </p:to>
                                    </p:set>
                                    <p:animEffect transition="in" filter="plus(in)">
                                      <p:cBhvr>
                                        <p:cTn id="7" dur="2000"/>
                                        <p:tgtEl>
                                          <p:spTgt spid="849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39552" y="2060848"/>
            <a:ext cx="8229600" cy="1143000"/>
          </a:xfrm>
        </p:spPr>
        <p:txBody>
          <a:bodyPr>
            <a:normAutofit fontScale="90000"/>
          </a:bodyPr>
          <a:lstStyle/>
          <a:p>
            <a:pPr algn="ctr"/>
            <a:r>
              <a:rPr lang="fr-FR" sz="4000" smtClean="0">
                <a:effectLst/>
                <a:latin typeface="Comic Sans MS" pitchFamily="66" charset="0"/>
              </a:rPr>
              <a:t>MERCI </a:t>
            </a:r>
            <a:br>
              <a:rPr lang="fr-FR" sz="4000" smtClean="0">
                <a:effectLst/>
                <a:latin typeface="Comic Sans MS" pitchFamily="66" charset="0"/>
              </a:rPr>
            </a:br>
            <a:r>
              <a:rPr lang="fr-FR" sz="4000" smtClean="0">
                <a:effectLst/>
                <a:latin typeface="Comic Sans MS" pitchFamily="66" charset="0"/>
              </a:rPr>
              <a:t>DE </a:t>
            </a:r>
            <a:r>
              <a:rPr lang="fr-FR" sz="4000" dirty="0" smtClean="0">
                <a:effectLst/>
                <a:latin typeface="Comic Sans MS" pitchFamily="66" charset="0"/>
              </a:rPr>
              <a:t>VOTRE ATTENTION </a:t>
            </a:r>
            <a:endParaRPr lang="fr-FR" sz="4000" dirty="0">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0" fill="hold"/>
                                        <p:tgtEl>
                                          <p:spTgt spid="3"/>
                                        </p:tgtEl>
                                        <p:attrNameLst>
                                          <p:attrName>ppt_x</p:attrName>
                                        </p:attrNameLst>
                                      </p:cBhvr>
                                      <p:tavLst>
                                        <p:tav tm="0">
                                          <p:val>
                                            <p:strVal val="#ppt_x"/>
                                          </p:val>
                                        </p:tav>
                                        <p:tav tm="100000">
                                          <p:val>
                                            <p:strVal val="#ppt_x"/>
                                          </p:val>
                                        </p:tav>
                                      </p:tavLst>
                                    </p:anim>
                                    <p:anim calcmode="lin" valueType="num">
                                      <p:cBhvr additive="base">
                                        <p:cTn id="8"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2"/>
          <p:cNvPicPr>
            <a:picLocks noGrp="1" noChangeAspect="1" noChangeArrowheads="1"/>
          </p:cNvPicPr>
          <p:nvPr>
            <p:ph idx="1"/>
          </p:nvPr>
        </p:nvPicPr>
        <p:blipFill>
          <a:blip r:embed="rId2" cstate="print"/>
          <a:srcRect/>
          <a:stretch>
            <a:fillRect/>
          </a:stretch>
        </p:blipFill>
        <p:spPr>
          <a:xfrm>
            <a:off x="611560" y="428558"/>
            <a:ext cx="8136904" cy="552072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wedge">
                                      <p:cBhvr>
                                        <p:cTn id="7" dur="2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otonde">
  <a:themeElements>
    <a:clrScheme name="Rotond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Rotond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Rotond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6178</TotalTime>
  <Words>2820</Words>
  <Application>Microsoft Office PowerPoint</Application>
  <PresentationFormat>Affichage à l'écran (4:3)</PresentationFormat>
  <Paragraphs>317</Paragraphs>
  <Slides>81</Slides>
  <Notes>0</Notes>
  <HiddenSlides>0</HiddenSlides>
  <MMClips>0</MMClips>
  <ScaleCrop>false</ScaleCrop>
  <HeadingPairs>
    <vt:vector size="4" baseType="variant">
      <vt:variant>
        <vt:lpstr>Thème</vt:lpstr>
      </vt:variant>
      <vt:variant>
        <vt:i4>1</vt:i4>
      </vt:variant>
      <vt:variant>
        <vt:lpstr>Titres des diapositives</vt:lpstr>
      </vt:variant>
      <vt:variant>
        <vt:i4>81</vt:i4>
      </vt:variant>
    </vt:vector>
  </HeadingPairs>
  <TitlesOfParts>
    <vt:vector size="82" baseType="lpstr">
      <vt:lpstr>Rotonde</vt:lpstr>
      <vt:lpstr>PHYSIOPATHOLOGIE DE  L’INSUFFISANCE CARDIAQUE</vt:lpstr>
      <vt:lpstr>Diapositive 2</vt:lpstr>
      <vt:lpstr>PLAN</vt:lpstr>
      <vt:lpstr>PLAN</vt:lpstr>
      <vt:lpstr>Diapositive 5</vt:lpstr>
      <vt:lpstr>Diapositive 6</vt:lpstr>
      <vt:lpstr>Diapositive 7</vt:lpstr>
      <vt:lpstr>Diapositive 8</vt:lpstr>
      <vt:lpstr>Diapositive 9</vt:lpstr>
      <vt:lpstr>PHYSIOLOGIE CARDIAQUE</vt:lpstr>
      <vt:lpstr>DEBIT CARDIAQUE</vt:lpstr>
      <vt:lpstr>FRACTION D EJECTION</vt:lpstr>
      <vt:lpstr>Hémodynamique normale</vt:lpstr>
      <vt:lpstr>Diapositive 14</vt:lpstr>
      <vt:lpstr>PERFORMANCE MYOCARDIQUE</vt:lpstr>
      <vt:lpstr>FONCTION SYSTOLE</vt:lpstr>
      <vt:lpstr>Diapositive 17</vt:lpstr>
      <vt:lpstr>SYSTOLE</vt:lpstr>
      <vt:lpstr>SYSTOLE</vt:lpstr>
      <vt:lpstr>Diapositive 20</vt:lpstr>
      <vt:lpstr>Diapositive 21</vt:lpstr>
      <vt:lpstr>Diapositive 22</vt:lpstr>
      <vt:lpstr>Diapositive 23</vt:lpstr>
      <vt:lpstr>DIASTOLE</vt:lpstr>
      <vt:lpstr>COURBE SYSTOLO DIASTOLIQUE</vt:lpstr>
      <vt:lpstr>RELAXATION</vt:lpstr>
      <vt:lpstr>COMPLIANCE</vt:lpstr>
      <vt:lpstr>Diapositive 28</vt:lpstr>
      <vt:lpstr>Diapositive 29</vt:lpstr>
      <vt:lpstr>Diapositive 30</vt:lpstr>
      <vt:lpstr>LA PRECHARGE</vt:lpstr>
      <vt:lpstr>POSTCHARGE</vt:lpstr>
      <vt:lpstr>Durée du cycle cardiaque</vt:lpstr>
      <vt:lpstr>Diapositive 34</vt:lpstr>
      <vt:lpstr>AUTRES PARAMETTRES</vt:lpstr>
      <vt:lpstr>DEFINITION</vt:lpstr>
      <vt:lpstr>Diapositive 37</vt:lpstr>
      <vt:lpstr>INSUFFISANCE CARDIAQUE</vt:lpstr>
      <vt:lpstr>Diapositive 39</vt:lpstr>
      <vt:lpstr>INSUFFISANCE CARDIAQUE GAUCHE</vt:lpstr>
      <vt:lpstr>Diapositive 41</vt:lpstr>
      <vt:lpstr>Insuffisance cardiaque gauche à FE baissée </vt:lpstr>
      <vt:lpstr>Insuffisance cardiaque gauche à FE maintenue</vt:lpstr>
      <vt:lpstr>Diapositive 44</vt:lpstr>
      <vt:lpstr>Diapositive 45</vt:lpstr>
      <vt:lpstr>Diapositive 46</vt:lpstr>
      <vt:lpstr>LES MANIFESTATIONS DE IC GAUCHE</vt:lpstr>
      <vt:lpstr>Diapositive 48</vt:lpstr>
      <vt:lpstr>INSUFISANCE CARDIAQUE DROITE</vt:lpstr>
      <vt:lpstr>Diapositive 50</vt:lpstr>
      <vt:lpstr>Diapositive 51</vt:lpstr>
      <vt:lpstr>Diapositive 52</vt:lpstr>
      <vt:lpstr>Diapositive 53</vt:lpstr>
      <vt:lpstr>Diapositive 54</vt:lpstr>
      <vt:lpstr>Diapositive 55</vt:lpstr>
      <vt:lpstr>MECANISMES COMPENSATEURES</vt:lpstr>
      <vt:lpstr>MECANISME DE STARLING</vt:lpstr>
      <vt:lpstr>Diapositive 58</vt:lpstr>
      <vt:lpstr>Diapositive 59</vt:lpstr>
      <vt:lpstr>Diapositive 60</vt:lpstr>
      <vt:lpstr>LES MÉCANISMES COMPENSATOIRES NEURO-HUMORAUX</vt:lpstr>
      <vt:lpstr>   AUGMENTATION DE LA STIMULATION SYMPATHO-ADRÉNERGIQUE (S-A)   </vt:lpstr>
      <vt:lpstr>Diapositive 63</vt:lpstr>
      <vt:lpstr>Diapositive 64</vt:lpstr>
      <vt:lpstr>Diapositive 65</vt:lpstr>
      <vt:lpstr>L’ACTIVATION DU SYSTEME RENINE-ANGIOTENSINE-ALDOSTERONE (RAA)</vt:lpstr>
      <vt:lpstr>Diapositive 67</vt:lpstr>
      <vt:lpstr>LA LIBÉRATION DES PEPTIDES NATRIURÉTIQUES</vt:lpstr>
      <vt:lpstr>EFFETS DES PEPTIDES NATRIUERIQUE</vt:lpstr>
      <vt:lpstr>LA LIBÉRATION DES ENDOTHÉLINES</vt:lpstr>
      <vt:lpstr>Diapositive 71</vt:lpstr>
      <vt:lpstr>LA LIBÉRATION DES CYTOKINES PRO-INFLAMMATOIRES</vt:lpstr>
      <vt:lpstr>Diapositive 73</vt:lpstr>
      <vt:lpstr>L’HYPERTROPHIE ET LE REMODELAGE CARDIAQUE</vt:lpstr>
      <vt:lpstr>HYPERTOPHIE CONCENTRIQUE</vt:lpstr>
      <vt:lpstr>HYPERTOPHIE EXCENTRIQUE</vt:lpstr>
      <vt:lpstr>CONCLUSION</vt:lpstr>
      <vt:lpstr>Diapositive 78</vt:lpstr>
      <vt:lpstr>Diapositive 79</vt:lpstr>
      <vt:lpstr>Diapositive 80</vt:lpstr>
      <vt:lpstr>MERCI  DE VOTRE ATTENTION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Physiopathologie de l insuffisance cardiaque</dc:title>
  <dc:creator>USER</dc:creator>
  <cp:lastModifiedBy>Bureau</cp:lastModifiedBy>
  <cp:revision>255</cp:revision>
  <dcterms:created xsi:type="dcterms:W3CDTF">2016-10-14T19:04:14Z</dcterms:created>
  <dcterms:modified xsi:type="dcterms:W3CDTF">2020-05-10T10:33:23Z</dcterms:modified>
</cp:coreProperties>
</file>